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5" r:id="rId2"/>
  </p:sldMasterIdLst>
  <p:notesMasterIdLst>
    <p:notesMasterId r:id="rId19"/>
  </p:notesMasterIdLst>
  <p:sldIdLst>
    <p:sldId id="439" r:id="rId3"/>
    <p:sldId id="370" r:id="rId4"/>
    <p:sldId id="428" r:id="rId5"/>
    <p:sldId id="429" r:id="rId6"/>
    <p:sldId id="433" r:id="rId7"/>
    <p:sldId id="431" r:id="rId8"/>
    <p:sldId id="394" r:id="rId9"/>
    <p:sldId id="425" r:id="rId10"/>
    <p:sldId id="416" r:id="rId11"/>
    <p:sldId id="434" r:id="rId12"/>
    <p:sldId id="435" r:id="rId13"/>
    <p:sldId id="438" r:id="rId14"/>
    <p:sldId id="436" r:id="rId15"/>
    <p:sldId id="437" r:id="rId16"/>
    <p:sldId id="427" r:id="rId17"/>
    <p:sldId id="312" r:id="rId18"/>
  </p:sldIdLst>
  <p:sldSz cx="9144000" cy="6858000" type="screen4x3"/>
  <p:notesSz cx="6797675" cy="992822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976" autoAdjust="0"/>
    <p:restoredTop sz="94885" autoAdjust="0"/>
  </p:normalViewPr>
  <p:slideViewPr>
    <p:cSldViewPr>
      <p:cViewPr varScale="1">
        <p:scale>
          <a:sx n="67" d="100"/>
          <a:sy n="67" d="100"/>
        </p:scale>
        <p:origin x="48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0" d="100"/>
        <a:sy n="13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D:\Yves%20Alain\Yves%20Alain\BRVM\New%20folder\BRVM\Pr&#233;sentation\donn&#233;es%20excel\2015\Indicateur-%20March&#233;%20(Capi,%20etc.)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D:\Yves%20Alain\Yves%20Alain\BRVM\New%20folder\BRVM\Pr&#233;sentation\donn&#233;es%20excel\2015\Indicateur-%20March&#233;%20(Capi,%20etc.).xlsx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D:\Yves%20Alain\Yves%20Alain\BRVM\New%20folder\BRVM\Pr&#233;sentation\donn&#233;es%20excel\2015\Indicateur-%20March&#233;%20(Capi,%20etc.).xlsx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D:\Yves%20Alain\Yves%20Alain\BRVM\New%20folder\BRVM\Pr&#233;sentation\donn&#233;es%20excel\Indicateurs%20BRVM\Indicateur-%20March&#233;%20(Capi,%20etc.).xlsx" TargetMode="External"/><Relationship Id="rId1" Type="http://schemas.openxmlformats.org/officeDocument/2006/relationships/themeOverride" Target="../theme/themeOverrid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7.8507245142224596E-2"/>
          <c:y val="0.16363284729909899"/>
          <c:w val="0.86763746304037004"/>
          <c:h val="0.63522858247020597"/>
        </c:manualLayout>
      </c:layout>
      <c:lineChart>
        <c:grouping val="standard"/>
        <c:varyColors val="0"/>
        <c:ser>
          <c:idx val="0"/>
          <c:order val="0"/>
          <c:tx>
            <c:strRef>
              <c:f>Indices!$B$7</c:f>
              <c:strCache>
                <c:ptCount val="1"/>
                <c:pt idx="0">
                  <c:v>BRVM 10</c:v>
                </c:pt>
              </c:strCache>
            </c:strRef>
          </c:tx>
          <c:spPr>
            <a:ln w="22225">
              <a:solidFill>
                <a:schemeClr val="accent5">
                  <a:lumMod val="75000"/>
                </a:schemeClr>
              </a:solidFill>
            </a:ln>
          </c:spPr>
          <c:dLbls>
            <c:dLbl>
              <c:idx val="0"/>
              <c:layout>
                <c:manualLayout>
                  <c:x val="-4.9608120032677797E-2"/>
                  <c:y val="-6.47494265172184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BBE-4984-9B1C-09D0E43AB702}"/>
                </c:ext>
              </c:extLst>
            </c:dLbl>
            <c:dLbl>
              <c:idx val="1"/>
              <c:layout>
                <c:manualLayout>
                  <c:x val="-4.7245828602550201E-2"/>
                  <c:y val="-8.20159402551433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BBE-4984-9B1C-09D0E43AB702}"/>
                </c:ext>
              </c:extLst>
            </c:dLbl>
            <c:dLbl>
              <c:idx val="2"/>
              <c:layout>
                <c:manualLayout>
                  <c:x val="-5.6694994323060299E-2"/>
                  <c:y val="-5.17995412137748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BBE-4984-9B1C-09D0E43AB702}"/>
                </c:ext>
              </c:extLst>
            </c:dLbl>
            <c:dLbl>
              <c:idx val="3"/>
              <c:layout>
                <c:manualLayout>
                  <c:x val="-5.1970411462805302E-2"/>
                  <c:y val="-5.61161696482559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BBE-4984-9B1C-09D0E43AB702}"/>
                </c:ext>
              </c:extLst>
            </c:dLbl>
            <c:dLbl>
              <c:idx val="4"/>
              <c:layout>
                <c:manualLayout>
                  <c:x val="-6.2137071785455897E-2"/>
                  <c:y val="-5.333336797800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BBE-4984-9B1C-09D0E43AB702}"/>
                </c:ext>
              </c:extLst>
            </c:dLbl>
            <c:dLbl>
              <c:idx val="5"/>
              <c:layout>
                <c:manualLayout>
                  <c:x val="-8.4318124180525103E-2"/>
                  <c:y val="-3.88497919649355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BBE-4984-9B1C-09D0E43AB702}"/>
                </c:ext>
              </c:extLst>
            </c:dLbl>
            <c:dLbl>
              <c:idx val="6"/>
              <c:layout>
                <c:manualLayout>
                  <c:x val="-8.5760015460418004E-2"/>
                  <c:y val="-3.45331896569324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4BBE-4984-9B1C-09D0E43AB702}"/>
                </c:ext>
              </c:extLst>
            </c:dLbl>
            <c:dLbl>
              <c:idx val="7"/>
              <c:layout>
                <c:manualLayout>
                  <c:x val="-4.4883537172422799E-2"/>
                  <c:y val="6.47494265172184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4BBE-4984-9B1C-09D0E43AB702}"/>
                </c:ext>
              </c:extLst>
            </c:dLbl>
            <c:dLbl>
              <c:idx val="8"/>
              <c:layout>
                <c:manualLayout>
                  <c:x val="-5.1970411462805302E-2"/>
                  <c:y val="6.04327980827372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4BBE-4984-9B1C-09D0E43AB702}"/>
                </c:ext>
              </c:extLst>
            </c:dLbl>
            <c:dLbl>
              <c:idx val="9"/>
              <c:layout>
                <c:manualLayout>
                  <c:x val="-2.03332582713989E-2"/>
                  <c:y val="4.74829127792934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4BBE-4984-9B1C-09D0E43AB70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1">
                    <a:latin typeface="Trebuchet MS" panose="020B0603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Indices!$M$6:$V$6</c:f>
              <c:numCache>
                <c:formatCode>General</c:formatCode>
                <c:ptCount val="10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 formatCode="0">
                  <c:v>2012</c:v>
                </c:pt>
                <c:pt idx="5" formatCode="0">
                  <c:v>2013</c:v>
                </c:pt>
                <c:pt idx="6" formatCode="0">
                  <c:v>2014</c:v>
                </c:pt>
                <c:pt idx="7" formatCode="0">
                  <c:v>2015</c:v>
                </c:pt>
                <c:pt idx="8" formatCode="0">
                  <c:v>2016</c:v>
                </c:pt>
                <c:pt idx="9" formatCode="0">
                  <c:v>2017</c:v>
                </c:pt>
              </c:numCache>
            </c:numRef>
          </c:cat>
          <c:val>
            <c:numRef>
              <c:f>Indices!$M$7:$V$7</c:f>
              <c:numCache>
                <c:formatCode>General</c:formatCode>
                <c:ptCount val="10"/>
                <c:pt idx="0">
                  <c:v>192.08</c:v>
                </c:pt>
                <c:pt idx="1">
                  <c:v>143.6</c:v>
                </c:pt>
                <c:pt idx="2">
                  <c:v>182.96</c:v>
                </c:pt>
                <c:pt idx="3">
                  <c:v>158.49</c:v>
                </c:pt>
                <c:pt idx="4">
                  <c:v>184.04</c:v>
                </c:pt>
                <c:pt idx="5">
                  <c:v>246.34</c:v>
                </c:pt>
                <c:pt idx="6">
                  <c:v>267.52999999999992</c:v>
                </c:pt>
                <c:pt idx="7">
                  <c:v>290.38</c:v>
                </c:pt>
                <c:pt idx="8">
                  <c:v>261.95</c:v>
                </c:pt>
                <c:pt idx="9">
                  <c:v>219.65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A-4BBE-4984-9B1C-09D0E43AB702}"/>
            </c:ext>
          </c:extLst>
        </c:ser>
        <c:ser>
          <c:idx val="1"/>
          <c:order val="1"/>
          <c:tx>
            <c:strRef>
              <c:f>Indices!$B$8</c:f>
              <c:strCache>
                <c:ptCount val="1"/>
                <c:pt idx="0">
                  <c:v>BRVM Composite</c:v>
                </c:pt>
              </c:strCache>
            </c:strRef>
          </c:tx>
          <c:spPr>
            <a:ln w="22225">
              <a:solidFill>
                <a:srgbClr val="7030A0"/>
              </a:solidFill>
            </a:ln>
          </c:spPr>
          <c:marker>
            <c:symbol val="none"/>
          </c:marker>
          <c:dLbls>
            <c:dLbl>
              <c:idx val="0"/>
              <c:layout>
                <c:manualLayout>
                  <c:x val="-5.6694994323060299E-2"/>
                  <c:y val="6.04327980827372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4BBE-4984-9B1C-09D0E43AB702}"/>
                </c:ext>
              </c:extLst>
            </c:dLbl>
            <c:dLbl>
              <c:idx val="1"/>
              <c:layout>
                <c:manualLayout>
                  <c:x val="-6.1419577183315303E-2"/>
                  <c:y val="4.31662843448123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4BBE-4984-9B1C-09D0E43AB702}"/>
                </c:ext>
              </c:extLst>
            </c:dLbl>
            <c:dLbl>
              <c:idx val="2"/>
              <c:layout>
                <c:manualLayout>
                  <c:x val="-4.2521245742295197E-2"/>
                  <c:y val="6.04327980827372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4BBE-4984-9B1C-09D0E43AB702}"/>
                </c:ext>
              </c:extLst>
            </c:dLbl>
            <c:dLbl>
              <c:idx val="3"/>
              <c:layout>
                <c:manualLayout>
                  <c:x val="-5.1970411462805302E-2"/>
                  <c:y val="3.45330274758497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4BBE-4984-9B1C-09D0E43AB702}"/>
                </c:ext>
              </c:extLst>
            </c:dLbl>
            <c:dLbl>
              <c:idx val="4"/>
              <c:layout>
                <c:manualLayout>
                  <c:x val="-1.6536040010892601E-2"/>
                  <c:y val="3.88496559103310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4BBE-4984-9B1C-09D0E43AB702}"/>
                </c:ext>
              </c:extLst>
            </c:dLbl>
            <c:dLbl>
              <c:idx val="5"/>
              <c:layout>
                <c:manualLayout>
                  <c:x val="-1.4173748580765101E-2"/>
                  <c:y val="5.17995412137748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4BBE-4984-9B1C-09D0E43AB702}"/>
                </c:ext>
              </c:extLst>
            </c:dLbl>
            <c:dLbl>
              <c:idx val="6"/>
              <c:layout>
                <c:manualLayout>
                  <c:x val="-2.36229143012751E-2"/>
                  <c:y val="3.88496559103310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4BBE-4984-9B1C-09D0E43AB702}"/>
                </c:ext>
              </c:extLst>
            </c:dLbl>
            <c:dLbl>
              <c:idx val="7"/>
              <c:layout>
                <c:manualLayout>
                  <c:x val="-6.1651491013959198E-2"/>
                  <c:y val="-2.589977060688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4BBE-4984-9B1C-09D0E43AB702}"/>
                </c:ext>
              </c:extLst>
            </c:dLbl>
            <c:dLbl>
              <c:idx val="8"/>
              <c:layout>
                <c:manualLayout>
                  <c:x val="-2.8347497161530101E-2"/>
                  <c:y val="-3.88496559103310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4BBE-4984-9B1C-09D0E43AB702}"/>
                </c:ext>
              </c:extLst>
            </c:dLbl>
            <c:dLbl>
              <c:idx val="9"/>
              <c:layout>
                <c:manualLayout>
                  <c:x val="-1.1811457150637601E-2"/>
                  <c:y val="-3.45330274758497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4BBE-4984-9B1C-09D0E43AB70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1">
                    <a:latin typeface="Trebuchet MS" panose="020B0603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Indices!$M$6:$V$6</c:f>
              <c:numCache>
                <c:formatCode>General</c:formatCode>
                <c:ptCount val="10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 formatCode="0">
                  <c:v>2012</c:v>
                </c:pt>
                <c:pt idx="5" formatCode="0">
                  <c:v>2013</c:v>
                </c:pt>
                <c:pt idx="6" formatCode="0">
                  <c:v>2014</c:v>
                </c:pt>
                <c:pt idx="7" formatCode="0">
                  <c:v>2015</c:v>
                </c:pt>
                <c:pt idx="8" formatCode="0">
                  <c:v>2016</c:v>
                </c:pt>
                <c:pt idx="9" formatCode="0">
                  <c:v>2017</c:v>
                </c:pt>
              </c:numCache>
            </c:numRef>
          </c:cat>
          <c:val>
            <c:numRef>
              <c:f>Indices!$M$8:$V$8</c:f>
              <c:numCache>
                <c:formatCode>General</c:formatCode>
                <c:ptCount val="10"/>
                <c:pt idx="0">
                  <c:v>178.17</c:v>
                </c:pt>
                <c:pt idx="1">
                  <c:v>132.05000000000001</c:v>
                </c:pt>
                <c:pt idx="2">
                  <c:v>159.1</c:v>
                </c:pt>
                <c:pt idx="3">
                  <c:v>138.88</c:v>
                </c:pt>
                <c:pt idx="4">
                  <c:v>166.58</c:v>
                </c:pt>
                <c:pt idx="5">
                  <c:v>232.02</c:v>
                </c:pt>
                <c:pt idx="6">
                  <c:v>258.08</c:v>
                </c:pt>
                <c:pt idx="7">
                  <c:v>303.92999999999989</c:v>
                </c:pt>
                <c:pt idx="8">
                  <c:v>292.17</c:v>
                </c:pt>
                <c:pt idx="9">
                  <c:v>243.06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5-4BBE-4984-9B1C-09D0E43AB7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1043275904"/>
        <c:axId val="-1043271840"/>
      </c:lineChart>
      <c:catAx>
        <c:axId val="-10432759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700" b="1">
                <a:latin typeface="Trebuchet MS" panose="020B0603020202020204" pitchFamily="34" charset="0"/>
              </a:defRPr>
            </a:pPr>
            <a:endParaRPr lang="en-US"/>
          </a:p>
        </c:txPr>
        <c:crossAx val="-1043271840"/>
        <c:crosses val="autoZero"/>
        <c:auto val="1"/>
        <c:lblAlgn val="ctr"/>
        <c:lblOffset val="100"/>
        <c:noMultiLvlLbl val="0"/>
      </c:catAx>
      <c:valAx>
        <c:axId val="-104327184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700" b="1">
                <a:latin typeface="Trebuchet MS" panose="020B0603020202020204" pitchFamily="34" charset="0"/>
              </a:defRPr>
            </a:pPr>
            <a:endParaRPr lang="en-US"/>
          </a:p>
        </c:txPr>
        <c:crossAx val="-104327590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123494379604299"/>
          <c:y val="5.5942484834868501E-2"/>
          <c:w val="0.219655138806857"/>
          <c:h val="0.13530658768482901"/>
        </c:manualLayout>
      </c:layout>
      <c:overlay val="0"/>
      <c:txPr>
        <a:bodyPr/>
        <a:lstStyle/>
        <a:p>
          <a:pPr>
            <a:defRPr sz="900" b="1">
              <a:latin typeface="+mj-lt"/>
            </a:defRPr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9.2990738815211499E-2"/>
          <c:y val="5.0925925925925902E-2"/>
          <c:w val="0.88127709636557605"/>
          <c:h val="0.69944918343540396"/>
        </c:manualLayout>
      </c:layout>
      <c:lineChart>
        <c:grouping val="standard"/>
        <c:varyColors val="0"/>
        <c:ser>
          <c:idx val="0"/>
          <c:order val="0"/>
          <c:spPr>
            <a:ln>
              <a:solidFill>
                <a:srgbClr val="C00000"/>
              </a:solidFill>
            </a:ln>
          </c:spPr>
          <c:dPt>
            <c:idx val="6"/>
            <c:bubble3D val="0"/>
            <c:spPr>
              <a:ln w="22225">
                <a:solidFill>
                  <a:srgbClr val="C00000"/>
                </a:solidFill>
              </a:ln>
            </c:spPr>
            <c:extLst>
              <c:ext xmlns:c16="http://schemas.microsoft.com/office/drawing/2014/chart" uri="{C3380CC4-5D6E-409C-BE32-E72D297353CC}">
                <c16:uniqueId val="{00000001-8642-4AB7-9F5A-F4078EA4D99C}"/>
              </c:ext>
            </c:extLst>
          </c:dPt>
          <c:dLbls>
            <c:dLbl>
              <c:idx val="0"/>
              <c:layout>
                <c:manualLayout>
                  <c:x val="-3.6094112556434799E-2"/>
                  <c:y val="-3.52408944835821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642-4AB7-9F5A-F4078EA4D99C}"/>
                </c:ext>
              </c:extLst>
            </c:dLbl>
            <c:dLbl>
              <c:idx val="1"/>
              <c:layout>
                <c:manualLayout>
                  <c:x val="-4.2861758660766303E-2"/>
                  <c:y val="5.09035142540631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642-4AB7-9F5A-F4078EA4D99C}"/>
                </c:ext>
              </c:extLst>
            </c:dLbl>
            <c:dLbl>
              <c:idx val="2"/>
              <c:layout>
                <c:manualLayout>
                  <c:x val="-4.2861758660766303E-2"/>
                  <c:y val="-3.52408944835821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642-4AB7-9F5A-F4078EA4D99C}"/>
                </c:ext>
              </c:extLst>
            </c:dLbl>
            <c:dLbl>
              <c:idx val="3"/>
              <c:layout>
                <c:manualLayout>
                  <c:x val="-3.1582348486880497E-2"/>
                  <c:y val="5.09035142540631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642-4AB7-9F5A-F4078EA4D99C}"/>
                </c:ext>
              </c:extLst>
            </c:dLbl>
            <c:dLbl>
              <c:idx val="5"/>
              <c:layout>
                <c:manualLayout>
                  <c:x val="-6.5420579008538204E-2"/>
                  <c:y val="-4.13158395998952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642-4AB7-9F5A-F4078EA4D99C}"/>
                </c:ext>
              </c:extLst>
            </c:dLbl>
            <c:dLbl>
              <c:idx val="6"/>
              <c:layout>
                <c:manualLayout>
                  <c:x val="-3.6094112556434799E-2"/>
                  <c:y val="5.09035142540631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2-4AB7-9F5A-F4078EA4D99C}"/>
                </c:ext>
              </c:extLst>
            </c:dLbl>
            <c:dLbl>
              <c:idx val="7"/>
              <c:layout>
                <c:manualLayout>
                  <c:x val="-1.8047056278217299E-2"/>
                  <c:y val="5.481916919668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642-4AB7-9F5A-F4078EA4D99C}"/>
                </c:ext>
              </c:extLst>
            </c:dLbl>
            <c:dLbl>
              <c:idx val="8"/>
              <c:layout>
                <c:manualLayout>
                  <c:x val="-1.1279410173885999E-2"/>
                  <c:y val="3.91565494262023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8642-4AB7-9F5A-F4078EA4D99C}"/>
                </c:ext>
              </c:extLst>
            </c:dLbl>
            <c:dLbl>
              <c:idx val="9"/>
              <c:layout>
                <c:manualLayout>
                  <c:x val="-6.9932343078092499E-2"/>
                  <c:y val="-3.41430615770082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8642-4AB7-9F5A-F4078EA4D99C}"/>
                </c:ext>
              </c:extLst>
            </c:dLbl>
            <c:dLbl>
              <c:idx val="10"/>
              <c:layout>
                <c:manualLayout>
                  <c:x val="-4.7373522730320701E-2"/>
                  <c:y val="-3.827825976533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8642-4AB7-9F5A-F4078EA4D99C}"/>
                </c:ext>
              </c:extLst>
            </c:dLbl>
            <c:dLbl>
              <c:idx val="11"/>
              <c:layout>
                <c:manualLayout>
                  <c:x val="0"/>
                  <c:y val="-2.740958459834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8642-4AB7-9F5A-F4078EA4D99C}"/>
                </c:ext>
              </c:extLst>
            </c:dLbl>
            <c:dLbl>
              <c:idx val="12"/>
              <c:layout>
                <c:manualLayout>
                  <c:x val="-6.76764610433153E-3"/>
                  <c:y val="5.87348241393036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8642-4AB7-9F5A-F4078EA4D99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1">
                    <a:latin typeface="Trebuchet MS" panose="020B0603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'Capitalisation '!$B$15:$B$27</c:f>
              <c:numCache>
                <c:formatCode>General</c:formatCode>
                <c:ptCount val="13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 formatCode="d\-mmm\-yy">
                  <c:v>41421</c:v>
                </c:pt>
                <c:pt idx="6">
                  <c:v>2013</c:v>
                </c:pt>
                <c:pt idx="7" formatCode="d\-mmm\-yy">
                  <c:v>41668</c:v>
                </c:pt>
                <c:pt idx="8">
                  <c:v>2014</c:v>
                </c:pt>
                <c:pt idx="9" formatCode="d\-mmm\-yy">
                  <c:v>42194</c:v>
                </c:pt>
                <c:pt idx="10">
                  <c:v>2015</c:v>
                </c:pt>
                <c:pt idx="11">
                  <c:v>2016</c:v>
                </c:pt>
                <c:pt idx="12" formatCode="0">
                  <c:v>2017</c:v>
                </c:pt>
              </c:numCache>
            </c:numRef>
          </c:cat>
          <c:val>
            <c:numRef>
              <c:f>'Capitalisation '!$C$15:$C$27</c:f>
              <c:numCache>
                <c:formatCode>#,##0</c:formatCode>
                <c:ptCount val="13"/>
                <c:pt idx="0">
                  <c:v>3336648283230</c:v>
                </c:pt>
                <c:pt idx="1">
                  <c:v>2807750915576</c:v>
                </c:pt>
                <c:pt idx="2">
                  <c:v>3471193837739</c:v>
                </c:pt>
                <c:pt idx="3">
                  <c:v>3177129744903</c:v>
                </c:pt>
                <c:pt idx="4">
                  <c:v>4031377256240</c:v>
                </c:pt>
                <c:pt idx="5">
                  <c:v>5000715661330</c:v>
                </c:pt>
                <c:pt idx="6">
                  <c:v>5633469354130</c:v>
                </c:pt>
                <c:pt idx="7">
                  <c:v>6024412601315</c:v>
                </c:pt>
                <c:pt idx="8">
                  <c:v>6319718238470</c:v>
                </c:pt>
                <c:pt idx="9">
                  <c:v>7035338191240</c:v>
                </c:pt>
                <c:pt idx="10">
                  <c:v>7499667683220</c:v>
                </c:pt>
                <c:pt idx="11">
                  <c:v>7706268710490</c:v>
                </c:pt>
                <c:pt idx="12">
                  <c:v>6836230340434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D-8642-4AB7-9F5A-F4078EA4D99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1044277936"/>
        <c:axId val="-1044273888"/>
      </c:lineChart>
      <c:catAx>
        <c:axId val="-10442779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700" b="1">
                <a:latin typeface="Trebuchet MS" panose="020B0603020202020204" pitchFamily="34" charset="0"/>
              </a:defRPr>
            </a:pPr>
            <a:endParaRPr lang="en-US"/>
          </a:p>
        </c:txPr>
        <c:crossAx val="-1044273888"/>
        <c:crosses val="autoZero"/>
        <c:auto val="1"/>
        <c:lblAlgn val="ctr"/>
        <c:lblOffset val="100"/>
        <c:noMultiLvlLbl val="0"/>
      </c:catAx>
      <c:valAx>
        <c:axId val="-1044273888"/>
        <c:scaling>
          <c:orientation val="minMax"/>
        </c:scaling>
        <c:delete val="0"/>
        <c:axPos val="l"/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700">
                <a:latin typeface="Trebuchet MS" panose="020B0603020202020204" pitchFamily="34" charset="0"/>
              </a:defRPr>
            </a:pPr>
            <a:endParaRPr lang="en-US"/>
          </a:p>
        </c:txPr>
        <c:crossAx val="-1044277936"/>
        <c:crosses val="autoZero"/>
        <c:crossBetween val="between"/>
        <c:dispUnits>
          <c:builtInUnit val="billions"/>
          <c:dispUnitsLbl/>
        </c:dispUnits>
      </c:valAx>
    </c:plotArea>
    <c:plotVisOnly val="1"/>
    <c:dispBlanksAs val="gap"/>
    <c:showDLblsOverMax val="0"/>
  </c:chart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lineChart>
        <c:grouping val="standard"/>
        <c:varyColors val="0"/>
        <c:ser>
          <c:idx val="0"/>
          <c:order val="0"/>
          <c:spPr>
            <a:ln w="22225">
              <a:solidFill>
                <a:srgbClr val="C00000"/>
              </a:solidFill>
            </a:ln>
          </c:spPr>
          <c:dLbls>
            <c:dLbl>
              <c:idx val="0"/>
              <c:layout>
                <c:manualLayout>
                  <c:x val="-3.4018115316053699E-2"/>
                  <c:y val="-6.51513614898233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83-4F5B-AA21-8D0C93DC43C0}"/>
                </c:ext>
              </c:extLst>
            </c:dLbl>
            <c:dLbl>
              <c:idx val="1"/>
              <c:layout>
                <c:manualLayout>
                  <c:x val="-3.6144247523307103E-2"/>
                  <c:y val="-5.01164319152488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83-4F5B-AA21-8D0C93DC43C0}"/>
                </c:ext>
              </c:extLst>
            </c:dLbl>
            <c:dLbl>
              <c:idx val="2"/>
              <c:layout>
                <c:manualLayout>
                  <c:x val="-4.0396511937813802E-2"/>
                  <c:y val="-5.51280751067736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D83-4F5B-AA21-8D0C93DC43C0}"/>
                </c:ext>
              </c:extLst>
            </c:dLbl>
            <c:dLbl>
              <c:idx val="3"/>
              <c:layout>
                <c:manualLayout>
                  <c:x val="-3.8270379730560501E-2"/>
                  <c:y val="-6.01397182982984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D83-4F5B-AA21-8D0C93DC43C0}"/>
                </c:ext>
              </c:extLst>
            </c:dLbl>
            <c:dLbl>
              <c:idx val="4"/>
              <c:layout>
                <c:manualLayout>
                  <c:x val="-3.4018115316053699E-2"/>
                  <c:y val="7.55085370942828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D83-4F5B-AA21-8D0C93DC43C0}"/>
                </c:ext>
              </c:extLst>
            </c:dLbl>
            <c:dLbl>
              <c:idx val="5"/>
              <c:layout>
                <c:manualLayout>
                  <c:x val="-2.9765850901547E-2"/>
                  <c:y val="6.51513614898233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D83-4F5B-AA21-8D0C93DC43C0}"/>
                </c:ext>
              </c:extLst>
            </c:dLbl>
            <c:dLbl>
              <c:idx val="6"/>
              <c:layout>
                <c:manualLayout>
                  <c:x val="-4.6774908559573898E-2"/>
                  <c:y val="-7.01630046813482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D83-4F5B-AA21-8D0C93DC43C0}"/>
                </c:ext>
              </c:extLst>
            </c:dLbl>
            <c:dLbl>
              <c:idx val="7"/>
              <c:layout>
                <c:manualLayout>
                  <c:x val="-4.25226441450672E-2"/>
                  <c:y val="-9.020957744744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D83-4F5B-AA21-8D0C93DC43C0}"/>
                </c:ext>
              </c:extLst>
            </c:dLbl>
            <c:dLbl>
              <c:idx val="8"/>
              <c:layout>
                <c:manualLayout>
                  <c:x val="-1.06306610362668E-2"/>
                  <c:y val="4.00931455321989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D83-4F5B-AA21-8D0C93DC43C0}"/>
                </c:ext>
              </c:extLst>
            </c:dLbl>
            <c:dLbl>
              <c:idx val="9"/>
              <c:layout>
                <c:manualLayout>
                  <c:x val="-8.9297552704641098E-2"/>
                  <c:y val="-4.510478872372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D83-4F5B-AA21-8D0C93DC43C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1">
                    <a:latin typeface="Trebuchet MS" panose="020B0603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'Capitalisation '!$B$44:$B$54</c:f>
              <c:numCache>
                <c:formatCode>General</c:formatCode>
                <c:ptCount val="11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 formatCode="d\-mmm\-yy">
                  <c:v>41382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 formatCode="0">
                  <c:v>2017</c:v>
                </c:pt>
              </c:numCache>
            </c:numRef>
          </c:cat>
          <c:val>
            <c:numRef>
              <c:f>'Capitalisation '!$C$44:$C$54</c:f>
              <c:numCache>
                <c:formatCode>#,##0</c:formatCode>
                <c:ptCount val="11"/>
                <c:pt idx="0">
                  <c:v>514717008018</c:v>
                </c:pt>
                <c:pt idx="1">
                  <c:v>523249049540</c:v>
                </c:pt>
                <c:pt idx="2">
                  <c:v>457466831301</c:v>
                </c:pt>
                <c:pt idx="3">
                  <c:v>698020510000</c:v>
                </c:pt>
                <c:pt idx="4">
                  <c:v>831811365496</c:v>
                </c:pt>
                <c:pt idx="5">
                  <c:v>1000653008390</c:v>
                </c:pt>
                <c:pt idx="6">
                  <c:v>1072777797793</c:v>
                </c:pt>
                <c:pt idx="7">
                  <c:v>1139008149301</c:v>
                </c:pt>
                <c:pt idx="8">
                  <c:v>1579229294574</c:v>
                </c:pt>
                <c:pt idx="9">
                  <c:v>2509259104834</c:v>
                </c:pt>
                <c:pt idx="10">
                  <c:v>2969533593916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A-7D83-4F5B-AA21-8D0C93DC43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1048839776"/>
        <c:axId val="-1048835744"/>
      </c:lineChart>
      <c:catAx>
        <c:axId val="-10488397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700" b="1">
                <a:latin typeface="Trebuchet MS" panose="020B0603020202020204" pitchFamily="34" charset="0"/>
              </a:defRPr>
            </a:pPr>
            <a:endParaRPr lang="en-US"/>
          </a:p>
        </c:txPr>
        <c:crossAx val="-1048835744"/>
        <c:crosses val="autoZero"/>
        <c:auto val="1"/>
        <c:lblAlgn val="ctr"/>
        <c:lblOffset val="100"/>
        <c:noMultiLvlLbl val="0"/>
      </c:catAx>
      <c:valAx>
        <c:axId val="-1048835744"/>
        <c:scaling>
          <c:orientation val="minMax"/>
        </c:scaling>
        <c:delete val="0"/>
        <c:axPos val="l"/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700">
                <a:latin typeface="Trebuchet MS" panose="020B0603020202020204" pitchFamily="34" charset="0"/>
              </a:defRPr>
            </a:pPr>
            <a:endParaRPr lang="en-US"/>
          </a:p>
        </c:txPr>
        <c:crossAx val="-1048839776"/>
        <c:crosses val="autoZero"/>
        <c:crossBetween val="between"/>
        <c:dispUnits>
          <c:builtInUnit val="billions"/>
          <c:dispUnitsLbl/>
        </c:dispUnits>
      </c:valAx>
    </c:plotArea>
    <c:plotVisOnly val="1"/>
    <c:dispBlanksAs val="gap"/>
    <c:showDLblsOverMax val="0"/>
  </c:chart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3.05555555555556E-2"/>
          <c:y val="5.0925925925925902E-2"/>
          <c:w val="0.93888888888888899"/>
          <c:h val="0.62037037037037102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ysClr val="window" lastClr="FFFFFF">
                <a:lumMod val="50000"/>
              </a:sysClr>
            </a:solidFill>
          </c:spPr>
          <c:invertIfNegative val="0"/>
          <c:dLbls>
            <c:dLbl>
              <c:idx val="0"/>
              <c:layout>
                <c:manualLayout>
                  <c:x val="-2.7779965004374602E-3"/>
                  <c:y val="4.6299941673957398E-3"/>
                </c:manualLayout>
              </c:layout>
              <c:spPr/>
              <c:txPr>
                <a:bodyPr/>
                <a:lstStyle/>
                <a:p>
                  <a:pPr>
                    <a:defRPr sz="900" b="1">
                      <a:solidFill>
                        <a:srgbClr val="C00000"/>
                      </a:solidFill>
                      <a:latin typeface="Trebuchet MS" panose="020B0603020202020204" pitchFamily="34" charset="0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928-4B30-9AAA-D2D946F5736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1">
                    <a:solidFill>
                      <a:srgbClr val="C00000"/>
                    </a:solidFill>
                    <a:latin typeface="Trebuchet MS" panose="020B0603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Feuil4!$B$17:$B$23</c:f>
              <c:strCache>
                <c:ptCount val="7"/>
                <c:pt idx="0">
                  <c:v>BRVM - FINANCES</c:v>
                </c:pt>
                <c:pt idx="1">
                  <c:v>BRVM - SERVICES PUBLICS</c:v>
                </c:pt>
                <c:pt idx="2">
                  <c:v>BRVM - AGRICULTURE</c:v>
                </c:pt>
                <c:pt idx="3">
                  <c:v>BRVM - TRANSPORT</c:v>
                </c:pt>
                <c:pt idx="4">
                  <c:v>BRVM - INDUSTRIE</c:v>
                </c:pt>
                <c:pt idx="5">
                  <c:v>BRVM - DISTRIBUTION</c:v>
                </c:pt>
                <c:pt idx="6">
                  <c:v>BRVM - AUTRES SECTEURS</c:v>
                </c:pt>
              </c:strCache>
            </c:strRef>
          </c:cat>
          <c:val>
            <c:numRef>
              <c:f>Feuil4!$C$17:$C$23</c:f>
              <c:numCache>
                <c:formatCode>0.00%</c:formatCode>
                <c:ptCount val="7"/>
                <c:pt idx="0">
                  <c:v>-0.104611923509561</c:v>
                </c:pt>
                <c:pt idx="1">
                  <c:v>-0.108630557556002</c:v>
                </c:pt>
                <c:pt idx="2">
                  <c:v>-0.15637500574739099</c:v>
                </c:pt>
                <c:pt idx="3">
                  <c:v>-0.16011369350242999</c:v>
                </c:pt>
                <c:pt idx="4">
                  <c:v>-0.34357274870945198</c:v>
                </c:pt>
                <c:pt idx="5">
                  <c:v>-0.43342375476376699</c:v>
                </c:pt>
                <c:pt idx="6">
                  <c:v>-0.48599861143253897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928-4B30-9AAA-D2D946F5736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1042969744"/>
        <c:axId val="-1042965904"/>
      </c:barChart>
      <c:catAx>
        <c:axId val="-1042969744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one"/>
        <c:crossAx val="-1042965904"/>
        <c:crosses val="autoZero"/>
        <c:auto val="1"/>
        <c:lblAlgn val="ctr"/>
        <c:lblOffset val="100"/>
        <c:noMultiLvlLbl val="0"/>
      </c:catAx>
      <c:valAx>
        <c:axId val="-1042965904"/>
        <c:scaling>
          <c:orientation val="minMax"/>
        </c:scaling>
        <c:delete val="1"/>
        <c:axPos val="l"/>
        <c:numFmt formatCode="0.00%" sourceLinked="1"/>
        <c:majorTickMark val="out"/>
        <c:minorTickMark val="none"/>
        <c:tickLblPos val="none"/>
        <c:crossAx val="-1042969744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8BDEB42-AC85-49A9-88D1-693507779142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57F8CD97-AFE4-4BBE-BB40-0D71EE901855}">
      <dgm:prSet phldrT="[Texte]" custT="1"/>
      <dgm:spPr/>
      <dgm:t>
        <a:bodyPr/>
        <a:lstStyle/>
        <a:p>
          <a:r>
            <a:rPr lang="fr-FR" sz="1900" dirty="0" err="1">
              <a:latin typeface="Trebuchet MS" panose="020B0603020202020204" pitchFamily="34" charset="0"/>
            </a:rPr>
            <a:t>Technological</a:t>
          </a:r>
          <a:r>
            <a:rPr lang="fr-FR" sz="1900" dirty="0">
              <a:latin typeface="Trebuchet MS" panose="020B0603020202020204" pitchFamily="34" charset="0"/>
            </a:rPr>
            <a:t> and </a:t>
          </a:r>
          <a:r>
            <a:rPr lang="fr-FR" sz="1900" dirty="0" err="1">
              <a:latin typeface="Trebuchet MS" panose="020B0603020202020204" pitchFamily="34" charset="0"/>
            </a:rPr>
            <a:t>operational</a:t>
          </a:r>
          <a:r>
            <a:rPr lang="fr-FR" sz="1900" dirty="0">
              <a:latin typeface="Trebuchet MS" panose="020B0603020202020204" pitchFamily="34" charset="0"/>
            </a:rPr>
            <a:t> </a:t>
          </a:r>
          <a:r>
            <a:rPr lang="fr-FR" sz="1900" dirty="0" err="1">
              <a:latin typeface="Trebuchet MS" panose="020B0603020202020204" pitchFamily="34" charset="0"/>
            </a:rPr>
            <a:t>strengthening</a:t>
          </a:r>
          <a:r>
            <a:rPr lang="fr-FR" sz="1900" dirty="0">
              <a:latin typeface="Trebuchet MS" panose="020B0603020202020204" pitchFamily="34" charset="0"/>
            </a:rPr>
            <a:t> by </a:t>
          </a:r>
          <a:r>
            <a:rPr lang="fr-FR" sz="1900" dirty="0" err="1">
              <a:latin typeface="Trebuchet MS" panose="020B0603020202020204" pitchFamily="34" charset="0"/>
            </a:rPr>
            <a:t>innovating</a:t>
          </a:r>
          <a:r>
            <a:rPr lang="fr-FR" sz="1900" dirty="0">
              <a:latin typeface="Trebuchet MS" panose="020B0603020202020204" pitchFamily="34" charset="0"/>
            </a:rPr>
            <a:t> </a:t>
          </a:r>
          <a:r>
            <a:rPr lang="fr-FR" sz="1900" dirty="0" err="1">
              <a:latin typeface="Trebuchet MS" panose="020B0603020202020204" pitchFamily="34" charset="0"/>
            </a:rPr>
            <a:t>tools</a:t>
          </a:r>
          <a:endParaRPr lang="fr-FR" sz="1900" dirty="0">
            <a:latin typeface="Trebuchet MS" panose="020B0603020202020204" pitchFamily="34" charset="0"/>
          </a:endParaRPr>
        </a:p>
      </dgm:t>
    </dgm:pt>
    <dgm:pt modelId="{63F018A4-AE52-45C7-92CD-35271E265363}" type="parTrans" cxnId="{D928E0C0-7778-4224-90E3-DBB97124A707}">
      <dgm:prSet/>
      <dgm:spPr/>
      <dgm:t>
        <a:bodyPr/>
        <a:lstStyle/>
        <a:p>
          <a:endParaRPr lang="fr-FR" sz="1900"/>
        </a:p>
      </dgm:t>
    </dgm:pt>
    <dgm:pt modelId="{A4B5F408-0465-43CD-90C0-CE22A88C1F4F}" type="sibTrans" cxnId="{D928E0C0-7778-4224-90E3-DBB97124A707}">
      <dgm:prSet/>
      <dgm:spPr/>
      <dgm:t>
        <a:bodyPr/>
        <a:lstStyle/>
        <a:p>
          <a:endParaRPr lang="fr-FR" sz="1900"/>
        </a:p>
      </dgm:t>
    </dgm:pt>
    <dgm:pt modelId="{55D4F0E8-6C53-4D2B-ABF8-D0B533FD06C0}">
      <dgm:prSet phldrT="[Texte]" custT="1"/>
      <dgm:spPr/>
      <dgm:t>
        <a:bodyPr/>
        <a:lstStyle/>
        <a:p>
          <a:r>
            <a:rPr lang="fr-FR" sz="1900" dirty="0" err="1">
              <a:latin typeface="Trebuchet MS" panose="020B0603020202020204" pitchFamily="34" charset="0"/>
            </a:rPr>
            <a:t>Market</a:t>
          </a:r>
          <a:r>
            <a:rPr lang="fr-FR" sz="1900" dirty="0">
              <a:latin typeface="Trebuchet MS" panose="020B0603020202020204" pitchFamily="34" charset="0"/>
            </a:rPr>
            <a:t> </a:t>
          </a:r>
          <a:r>
            <a:rPr lang="fr-FR" sz="1900" dirty="0" err="1">
              <a:latin typeface="Trebuchet MS" panose="020B0603020202020204" pitchFamily="34" charset="0"/>
            </a:rPr>
            <a:t>literacy</a:t>
          </a:r>
          <a:r>
            <a:rPr lang="fr-FR" sz="1900" dirty="0">
              <a:latin typeface="Trebuchet MS" panose="020B0603020202020204" pitchFamily="34" charset="0"/>
            </a:rPr>
            <a:t> </a:t>
          </a:r>
          <a:r>
            <a:rPr lang="fr-FR" sz="1900" dirty="0" err="1">
              <a:latin typeface="Trebuchet MS" panose="020B0603020202020204" pitchFamily="34" charset="0"/>
            </a:rPr>
            <a:t>development</a:t>
          </a:r>
          <a:endParaRPr lang="fr-FR" sz="1900" dirty="0">
            <a:latin typeface="Trebuchet MS" panose="020B0603020202020204" pitchFamily="34" charset="0"/>
          </a:endParaRPr>
        </a:p>
      </dgm:t>
    </dgm:pt>
    <dgm:pt modelId="{3BF22EB8-4C1D-4D84-9716-0A64225F0EC3}" type="parTrans" cxnId="{3147B96A-314F-477E-B16D-F2D80529527A}">
      <dgm:prSet/>
      <dgm:spPr/>
      <dgm:t>
        <a:bodyPr/>
        <a:lstStyle/>
        <a:p>
          <a:endParaRPr lang="fr-FR" sz="1900"/>
        </a:p>
      </dgm:t>
    </dgm:pt>
    <dgm:pt modelId="{12955E36-3166-41EA-B8CB-FD0B0A4DA0D8}" type="sibTrans" cxnId="{3147B96A-314F-477E-B16D-F2D80529527A}">
      <dgm:prSet/>
      <dgm:spPr/>
      <dgm:t>
        <a:bodyPr/>
        <a:lstStyle/>
        <a:p>
          <a:endParaRPr lang="fr-FR" sz="1900"/>
        </a:p>
      </dgm:t>
    </dgm:pt>
    <dgm:pt modelId="{7BC79664-5219-4299-9910-516EE47F993B}">
      <dgm:prSet phldrT="[Texte]" custT="1"/>
      <dgm:spPr/>
      <dgm:t>
        <a:bodyPr/>
        <a:lstStyle/>
        <a:p>
          <a:r>
            <a:rPr lang="fr-FR" sz="1900" dirty="0" err="1">
              <a:latin typeface="Trebuchet MS" panose="020B0603020202020204" pitchFamily="34" charset="0"/>
            </a:rPr>
            <a:t>Increase</a:t>
          </a:r>
          <a:r>
            <a:rPr lang="fr-FR" sz="1900" dirty="0">
              <a:latin typeface="Trebuchet MS" panose="020B0603020202020204" pitchFamily="34" charset="0"/>
            </a:rPr>
            <a:t> of </a:t>
          </a:r>
          <a:r>
            <a:rPr lang="fr-FR" sz="1900" dirty="0" err="1">
              <a:latin typeface="Trebuchet MS" panose="020B0603020202020204" pitchFamily="34" charset="0"/>
            </a:rPr>
            <a:t>liquidity</a:t>
          </a:r>
          <a:r>
            <a:rPr lang="fr-FR" sz="1900" dirty="0">
              <a:latin typeface="Trebuchet MS" panose="020B0603020202020204" pitchFamily="34" charset="0"/>
            </a:rPr>
            <a:t> and </a:t>
          </a:r>
          <a:r>
            <a:rPr lang="fr-FR" sz="1900" dirty="0" err="1">
              <a:latin typeface="Trebuchet MS" panose="020B0603020202020204" pitchFamily="34" charset="0"/>
            </a:rPr>
            <a:t>market</a:t>
          </a:r>
          <a:r>
            <a:rPr lang="fr-FR" sz="1900" dirty="0">
              <a:latin typeface="Trebuchet MS" panose="020B0603020202020204" pitchFamily="34" charset="0"/>
            </a:rPr>
            <a:t> </a:t>
          </a:r>
          <a:r>
            <a:rPr lang="fr-FR" sz="1900" dirty="0" err="1">
              <a:latin typeface="Trebuchet MS" panose="020B0603020202020204" pitchFamily="34" charset="0"/>
            </a:rPr>
            <a:t>depth</a:t>
          </a:r>
          <a:r>
            <a:rPr lang="fr-FR" sz="1900" dirty="0">
              <a:latin typeface="Trebuchet MS" panose="020B0603020202020204" pitchFamily="34" charset="0"/>
            </a:rPr>
            <a:t> </a:t>
          </a:r>
        </a:p>
      </dgm:t>
    </dgm:pt>
    <dgm:pt modelId="{1D0A8C32-5B62-4946-8E16-7184CDEBFA45}" type="parTrans" cxnId="{00A3923D-A134-44ED-9908-64E9803B6AA0}">
      <dgm:prSet/>
      <dgm:spPr/>
      <dgm:t>
        <a:bodyPr/>
        <a:lstStyle/>
        <a:p>
          <a:endParaRPr lang="fr-FR" sz="1900"/>
        </a:p>
      </dgm:t>
    </dgm:pt>
    <dgm:pt modelId="{08E439BF-99CF-46D4-8F0D-54701AB9BF53}" type="sibTrans" cxnId="{00A3923D-A134-44ED-9908-64E9803B6AA0}">
      <dgm:prSet/>
      <dgm:spPr/>
      <dgm:t>
        <a:bodyPr/>
        <a:lstStyle/>
        <a:p>
          <a:endParaRPr lang="fr-FR" sz="1900"/>
        </a:p>
      </dgm:t>
    </dgm:pt>
    <dgm:pt modelId="{9120257C-9B48-4210-BC58-CD9E8CA71CC7}" type="pres">
      <dgm:prSet presAssocID="{F8BDEB42-AC85-49A9-88D1-693507779142}" presName="linear" presStyleCnt="0">
        <dgm:presLayoutVars>
          <dgm:dir/>
          <dgm:animLvl val="lvl"/>
          <dgm:resizeHandles val="exact"/>
        </dgm:presLayoutVars>
      </dgm:prSet>
      <dgm:spPr/>
    </dgm:pt>
    <dgm:pt modelId="{F49496F3-D874-47DC-85D3-BA454B1EB583}" type="pres">
      <dgm:prSet presAssocID="{57F8CD97-AFE4-4BBE-BB40-0D71EE901855}" presName="parentLin" presStyleCnt="0"/>
      <dgm:spPr/>
    </dgm:pt>
    <dgm:pt modelId="{C06C924B-2DCB-4759-A36A-03D474B5309A}" type="pres">
      <dgm:prSet presAssocID="{57F8CD97-AFE4-4BBE-BB40-0D71EE901855}" presName="parentLeftMargin" presStyleLbl="node1" presStyleIdx="0" presStyleCnt="3"/>
      <dgm:spPr/>
    </dgm:pt>
    <dgm:pt modelId="{079D3091-2F43-457E-9D42-C110D4CA19A8}" type="pres">
      <dgm:prSet presAssocID="{57F8CD97-AFE4-4BBE-BB40-0D71EE901855}" presName="parentText" presStyleLbl="node1" presStyleIdx="0" presStyleCnt="3" custScaleX="103133" custScaleY="174500">
        <dgm:presLayoutVars>
          <dgm:chMax val="0"/>
          <dgm:bulletEnabled val="1"/>
        </dgm:presLayoutVars>
      </dgm:prSet>
      <dgm:spPr/>
    </dgm:pt>
    <dgm:pt modelId="{5A22E8D0-B630-4C84-91AF-8C0B1AE9A048}" type="pres">
      <dgm:prSet presAssocID="{57F8CD97-AFE4-4BBE-BB40-0D71EE901855}" presName="negativeSpace" presStyleCnt="0"/>
      <dgm:spPr/>
    </dgm:pt>
    <dgm:pt modelId="{D1016B68-5A9F-4FD6-9B69-0EEE0499A9AA}" type="pres">
      <dgm:prSet presAssocID="{57F8CD97-AFE4-4BBE-BB40-0D71EE901855}" presName="childText" presStyleLbl="conFgAcc1" presStyleIdx="0" presStyleCnt="3">
        <dgm:presLayoutVars>
          <dgm:bulletEnabled val="1"/>
        </dgm:presLayoutVars>
      </dgm:prSet>
      <dgm:spPr/>
    </dgm:pt>
    <dgm:pt modelId="{696A9723-08EC-4F31-88ED-9576F389A52D}" type="pres">
      <dgm:prSet presAssocID="{A4B5F408-0465-43CD-90C0-CE22A88C1F4F}" presName="spaceBetweenRectangles" presStyleCnt="0"/>
      <dgm:spPr/>
    </dgm:pt>
    <dgm:pt modelId="{C96DBD49-DEEA-4FE9-8A49-EB7F08C7682B}" type="pres">
      <dgm:prSet presAssocID="{55D4F0E8-6C53-4D2B-ABF8-D0B533FD06C0}" presName="parentLin" presStyleCnt="0"/>
      <dgm:spPr/>
    </dgm:pt>
    <dgm:pt modelId="{3DE457C1-4BEE-4886-9CA1-66028AF59EF0}" type="pres">
      <dgm:prSet presAssocID="{55D4F0E8-6C53-4D2B-ABF8-D0B533FD06C0}" presName="parentLeftMargin" presStyleLbl="node1" presStyleIdx="0" presStyleCnt="3"/>
      <dgm:spPr/>
    </dgm:pt>
    <dgm:pt modelId="{94E8F08A-E60B-4015-8A23-F1971BB43632}" type="pres">
      <dgm:prSet presAssocID="{55D4F0E8-6C53-4D2B-ABF8-D0B533FD06C0}" presName="parentText" presStyleLbl="node1" presStyleIdx="1" presStyleCnt="3" custScaleX="102789" custScaleY="157827">
        <dgm:presLayoutVars>
          <dgm:chMax val="0"/>
          <dgm:bulletEnabled val="1"/>
        </dgm:presLayoutVars>
      </dgm:prSet>
      <dgm:spPr/>
    </dgm:pt>
    <dgm:pt modelId="{3F11499E-6860-44FF-A782-9A6EF5C3E166}" type="pres">
      <dgm:prSet presAssocID="{55D4F0E8-6C53-4D2B-ABF8-D0B533FD06C0}" presName="negativeSpace" presStyleCnt="0"/>
      <dgm:spPr/>
    </dgm:pt>
    <dgm:pt modelId="{CC597137-90D2-4499-940B-9837E186B5E0}" type="pres">
      <dgm:prSet presAssocID="{55D4F0E8-6C53-4D2B-ABF8-D0B533FD06C0}" presName="childText" presStyleLbl="conFgAcc1" presStyleIdx="1" presStyleCnt="3">
        <dgm:presLayoutVars>
          <dgm:bulletEnabled val="1"/>
        </dgm:presLayoutVars>
      </dgm:prSet>
      <dgm:spPr/>
    </dgm:pt>
    <dgm:pt modelId="{56B9BA3F-7422-438B-A5E8-D172D09F730D}" type="pres">
      <dgm:prSet presAssocID="{12955E36-3166-41EA-B8CB-FD0B0A4DA0D8}" presName="spaceBetweenRectangles" presStyleCnt="0"/>
      <dgm:spPr/>
    </dgm:pt>
    <dgm:pt modelId="{E589F229-5158-46FC-9644-F5DEC20BB870}" type="pres">
      <dgm:prSet presAssocID="{7BC79664-5219-4299-9910-516EE47F993B}" presName="parentLin" presStyleCnt="0"/>
      <dgm:spPr/>
    </dgm:pt>
    <dgm:pt modelId="{F04B4216-6B5B-4EC9-BC18-D9655BEADB28}" type="pres">
      <dgm:prSet presAssocID="{7BC79664-5219-4299-9910-516EE47F993B}" presName="parentLeftMargin" presStyleLbl="node1" presStyleIdx="1" presStyleCnt="3"/>
      <dgm:spPr/>
    </dgm:pt>
    <dgm:pt modelId="{51014A01-E161-4884-B22A-A22B895C418F}" type="pres">
      <dgm:prSet presAssocID="{7BC79664-5219-4299-9910-516EE47F993B}" presName="parentText" presStyleLbl="node1" presStyleIdx="2" presStyleCnt="3" custScaleX="103131" custScaleY="156169">
        <dgm:presLayoutVars>
          <dgm:chMax val="0"/>
          <dgm:bulletEnabled val="1"/>
        </dgm:presLayoutVars>
      </dgm:prSet>
      <dgm:spPr/>
    </dgm:pt>
    <dgm:pt modelId="{79CFAF69-CE31-424A-80A7-ECA8602FB4AC}" type="pres">
      <dgm:prSet presAssocID="{7BC79664-5219-4299-9910-516EE47F993B}" presName="negativeSpace" presStyleCnt="0"/>
      <dgm:spPr/>
    </dgm:pt>
    <dgm:pt modelId="{3A5CFCA5-C383-4DA2-BE61-0F9F7473664F}" type="pres">
      <dgm:prSet presAssocID="{7BC79664-5219-4299-9910-516EE47F993B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59C00E33-4914-4E0E-BC37-AFB4012B7D4C}" type="presOf" srcId="{7BC79664-5219-4299-9910-516EE47F993B}" destId="{F04B4216-6B5B-4EC9-BC18-D9655BEADB28}" srcOrd="0" destOrd="0" presId="urn:microsoft.com/office/officeart/2005/8/layout/list1"/>
    <dgm:cxn modelId="{00A3923D-A134-44ED-9908-64E9803B6AA0}" srcId="{F8BDEB42-AC85-49A9-88D1-693507779142}" destId="{7BC79664-5219-4299-9910-516EE47F993B}" srcOrd="2" destOrd="0" parTransId="{1D0A8C32-5B62-4946-8E16-7184CDEBFA45}" sibTransId="{08E439BF-99CF-46D4-8F0D-54701AB9BF53}"/>
    <dgm:cxn modelId="{3147B96A-314F-477E-B16D-F2D80529527A}" srcId="{F8BDEB42-AC85-49A9-88D1-693507779142}" destId="{55D4F0E8-6C53-4D2B-ABF8-D0B533FD06C0}" srcOrd="1" destOrd="0" parTransId="{3BF22EB8-4C1D-4D84-9716-0A64225F0EC3}" sibTransId="{12955E36-3166-41EA-B8CB-FD0B0A4DA0D8}"/>
    <dgm:cxn modelId="{928A9982-1088-431D-B439-5D66C179A085}" type="presOf" srcId="{57F8CD97-AFE4-4BBE-BB40-0D71EE901855}" destId="{079D3091-2F43-457E-9D42-C110D4CA19A8}" srcOrd="1" destOrd="0" presId="urn:microsoft.com/office/officeart/2005/8/layout/list1"/>
    <dgm:cxn modelId="{B2CCDB8F-7797-46C2-8B62-6E00473B6FB0}" type="presOf" srcId="{55D4F0E8-6C53-4D2B-ABF8-D0B533FD06C0}" destId="{3DE457C1-4BEE-4886-9CA1-66028AF59EF0}" srcOrd="0" destOrd="0" presId="urn:microsoft.com/office/officeart/2005/8/layout/list1"/>
    <dgm:cxn modelId="{1501D69B-15E8-457C-BD66-9C51930E04E3}" type="presOf" srcId="{F8BDEB42-AC85-49A9-88D1-693507779142}" destId="{9120257C-9B48-4210-BC58-CD9E8CA71CC7}" srcOrd="0" destOrd="0" presId="urn:microsoft.com/office/officeart/2005/8/layout/list1"/>
    <dgm:cxn modelId="{F2C030AC-E587-415A-93F0-C96BB7A70F68}" type="presOf" srcId="{55D4F0E8-6C53-4D2B-ABF8-D0B533FD06C0}" destId="{94E8F08A-E60B-4015-8A23-F1971BB43632}" srcOrd="1" destOrd="0" presId="urn:microsoft.com/office/officeart/2005/8/layout/list1"/>
    <dgm:cxn modelId="{2638F5B2-672B-4AC0-AFFE-74F08AB4F3B3}" type="presOf" srcId="{57F8CD97-AFE4-4BBE-BB40-0D71EE901855}" destId="{C06C924B-2DCB-4759-A36A-03D474B5309A}" srcOrd="0" destOrd="0" presId="urn:microsoft.com/office/officeart/2005/8/layout/list1"/>
    <dgm:cxn modelId="{D928E0C0-7778-4224-90E3-DBB97124A707}" srcId="{F8BDEB42-AC85-49A9-88D1-693507779142}" destId="{57F8CD97-AFE4-4BBE-BB40-0D71EE901855}" srcOrd="0" destOrd="0" parTransId="{63F018A4-AE52-45C7-92CD-35271E265363}" sibTransId="{A4B5F408-0465-43CD-90C0-CE22A88C1F4F}"/>
    <dgm:cxn modelId="{AE6BC9EB-3E13-41E9-AD64-848533BB515A}" type="presOf" srcId="{7BC79664-5219-4299-9910-516EE47F993B}" destId="{51014A01-E161-4884-B22A-A22B895C418F}" srcOrd="1" destOrd="0" presId="urn:microsoft.com/office/officeart/2005/8/layout/list1"/>
    <dgm:cxn modelId="{88539A6B-C5AA-4E23-8E30-0F7465BC9443}" type="presParOf" srcId="{9120257C-9B48-4210-BC58-CD9E8CA71CC7}" destId="{F49496F3-D874-47DC-85D3-BA454B1EB583}" srcOrd="0" destOrd="0" presId="urn:microsoft.com/office/officeart/2005/8/layout/list1"/>
    <dgm:cxn modelId="{C1EF69A3-B750-49DD-901C-90C1D0F13930}" type="presParOf" srcId="{F49496F3-D874-47DC-85D3-BA454B1EB583}" destId="{C06C924B-2DCB-4759-A36A-03D474B5309A}" srcOrd="0" destOrd="0" presId="urn:microsoft.com/office/officeart/2005/8/layout/list1"/>
    <dgm:cxn modelId="{9318B767-67C0-4278-9E5C-6BC2C9C72CF1}" type="presParOf" srcId="{F49496F3-D874-47DC-85D3-BA454B1EB583}" destId="{079D3091-2F43-457E-9D42-C110D4CA19A8}" srcOrd="1" destOrd="0" presId="urn:microsoft.com/office/officeart/2005/8/layout/list1"/>
    <dgm:cxn modelId="{CC8112ED-D15D-4A1E-A172-99D25CC6646D}" type="presParOf" srcId="{9120257C-9B48-4210-BC58-CD9E8CA71CC7}" destId="{5A22E8D0-B630-4C84-91AF-8C0B1AE9A048}" srcOrd="1" destOrd="0" presId="urn:microsoft.com/office/officeart/2005/8/layout/list1"/>
    <dgm:cxn modelId="{9888CD6C-231B-495F-9949-EC5908C9961C}" type="presParOf" srcId="{9120257C-9B48-4210-BC58-CD9E8CA71CC7}" destId="{D1016B68-5A9F-4FD6-9B69-0EEE0499A9AA}" srcOrd="2" destOrd="0" presId="urn:microsoft.com/office/officeart/2005/8/layout/list1"/>
    <dgm:cxn modelId="{DC89840E-3E5F-4547-8438-AEDCB8A38E97}" type="presParOf" srcId="{9120257C-9B48-4210-BC58-CD9E8CA71CC7}" destId="{696A9723-08EC-4F31-88ED-9576F389A52D}" srcOrd="3" destOrd="0" presId="urn:microsoft.com/office/officeart/2005/8/layout/list1"/>
    <dgm:cxn modelId="{9912B124-0AD0-4BD2-A3CB-EFBDDF3D1613}" type="presParOf" srcId="{9120257C-9B48-4210-BC58-CD9E8CA71CC7}" destId="{C96DBD49-DEEA-4FE9-8A49-EB7F08C7682B}" srcOrd="4" destOrd="0" presId="urn:microsoft.com/office/officeart/2005/8/layout/list1"/>
    <dgm:cxn modelId="{39D581C0-05AB-4FEB-9500-0D22504DCE71}" type="presParOf" srcId="{C96DBD49-DEEA-4FE9-8A49-EB7F08C7682B}" destId="{3DE457C1-4BEE-4886-9CA1-66028AF59EF0}" srcOrd="0" destOrd="0" presId="urn:microsoft.com/office/officeart/2005/8/layout/list1"/>
    <dgm:cxn modelId="{7171AE2D-856A-4072-81A1-AA6D5560B26C}" type="presParOf" srcId="{C96DBD49-DEEA-4FE9-8A49-EB7F08C7682B}" destId="{94E8F08A-E60B-4015-8A23-F1971BB43632}" srcOrd="1" destOrd="0" presId="urn:microsoft.com/office/officeart/2005/8/layout/list1"/>
    <dgm:cxn modelId="{5616E6DA-8834-41BD-8F81-F914B5D2E76B}" type="presParOf" srcId="{9120257C-9B48-4210-BC58-CD9E8CA71CC7}" destId="{3F11499E-6860-44FF-A782-9A6EF5C3E166}" srcOrd="5" destOrd="0" presId="urn:microsoft.com/office/officeart/2005/8/layout/list1"/>
    <dgm:cxn modelId="{7E3269A0-7B0C-4020-BB08-081FB1585EF3}" type="presParOf" srcId="{9120257C-9B48-4210-BC58-CD9E8CA71CC7}" destId="{CC597137-90D2-4499-940B-9837E186B5E0}" srcOrd="6" destOrd="0" presId="urn:microsoft.com/office/officeart/2005/8/layout/list1"/>
    <dgm:cxn modelId="{7C39D6A0-AC2A-4842-92DB-5528678A2F60}" type="presParOf" srcId="{9120257C-9B48-4210-BC58-CD9E8CA71CC7}" destId="{56B9BA3F-7422-438B-A5E8-D172D09F730D}" srcOrd="7" destOrd="0" presId="urn:microsoft.com/office/officeart/2005/8/layout/list1"/>
    <dgm:cxn modelId="{01B94893-55A7-47BD-BCC3-95C49667A5C4}" type="presParOf" srcId="{9120257C-9B48-4210-BC58-CD9E8CA71CC7}" destId="{E589F229-5158-46FC-9644-F5DEC20BB870}" srcOrd="8" destOrd="0" presId="urn:microsoft.com/office/officeart/2005/8/layout/list1"/>
    <dgm:cxn modelId="{7FB5FE1E-707B-4FD7-A682-071FDFCBE246}" type="presParOf" srcId="{E589F229-5158-46FC-9644-F5DEC20BB870}" destId="{F04B4216-6B5B-4EC9-BC18-D9655BEADB28}" srcOrd="0" destOrd="0" presId="urn:microsoft.com/office/officeart/2005/8/layout/list1"/>
    <dgm:cxn modelId="{EE127899-F776-430F-B485-AC9997C78215}" type="presParOf" srcId="{E589F229-5158-46FC-9644-F5DEC20BB870}" destId="{51014A01-E161-4884-B22A-A22B895C418F}" srcOrd="1" destOrd="0" presId="urn:microsoft.com/office/officeart/2005/8/layout/list1"/>
    <dgm:cxn modelId="{20B43490-6A26-418B-971F-24DB5FC9D4B0}" type="presParOf" srcId="{9120257C-9B48-4210-BC58-CD9E8CA71CC7}" destId="{79CFAF69-CE31-424A-80A7-ECA8602FB4AC}" srcOrd="9" destOrd="0" presId="urn:microsoft.com/office/officeart/2005/8/layout/list1"/>
    <dgm:cxn modelId="{952FF9B9-A7F6-4DB7-877D-B04462B6EEBD}" type="presParOf" srcId="{9120257C-9B48-4210-BC58-CD9E8CA71CC7}" destId="{3A5CFCA5-C383-4DA2-BE61-0F9F7473664F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8BDEB42-AC85-49A9-88D1-693507779142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57F8CD97-AFE4-4BBE-BB40-0D71EE901855}">
      <dgm:prSet phldrT="[Texte]"/>
      <dgm:spPr/>
      <dgm:t>
        <a:bodyPr/>
        <a:lstStyle/>
        <a:p>
          <a:r>
            <a:rPr lang="en-US" b="0" i="0" dirty="0">
              <a:latin typeface="Trebuchet MS" panose="020B0603020202020204" pitchFamily="34" charset="0"/>
            </a:rPr>
            <a:t>Consolidation of shareholding, governance and demutualization</a:t>
          </a:r>
          <a:endParaRPr lang="fr-FR" dirty="0">
            <a:latin typeface="Trebuchet MS" panose="020B0603020202020204" pitchFamily="34" charset="0"/>
          </a:endParaRPr>
        </a:p>
      </dgm:t>
    </dgm:pt>
    <dgm:pt modelId="{63F018A4-AE52-45C7-92CD-35271E265363}" type="parTrans" cxnId="{D928E0C0-7778-4224-90E3-DBB97124A707}">
      <dgm:prSet/>
      <dgm:spPr/>
      <dgm:t>
        <a:bodyPr/>
        <a:lstStyle/>
        <a:p>
          <a:endParaRPr lang="fr-FR"/>
        </a:p>
      </dgm:t>
    </dgm:pt>
    <dgm:pt modelId="{A4B5F408-0465-43CD-90C0-CE22A88C1F4F}" type="sibTrans" cxnId="{D928E0C0-7778-4224-90E3-DBB97124A707}">
      <dgm:prSet/>
      <dgm:spPr/>
      <dgm:t>
        <a:bodyPr/>
        <a:lstStyle/>
        <a:p>
          <a:endParaRPr lang="fr-FR"/>
        </a:p>
      </dgm:t>
    </dgm:pt>
    <dgm:pt modelId="{55D4F0E8-6C53-4D2B-ABF8-D0B533FD06C0}">
      <dgm:prSet phldrT="[Texte]"/>
      <dgm:spPr/>
      <dgm:t>
        <a:bodyPr/>
        <a:lstStyle/>
        <a:p>
          <a:r>
            <a:rPr lang="fr-FR" dirty="0" err="1">
              <a:latin typeface="Trebuchet MS" panose="020B0603020202020204" pitchFamily="34" charset="0"/>
            </a:rPr>
            <a:t>Sustainability</a:t>
          </a:r>
          <a:endParaRPr lang="fr-FR" dirty="0">
            <a:latin typeface="Trebuchet MS" panose="020B0603020202020204" pitchFamily="34" charset="0"/>
          </a:endParaRPr>
        </a:p>
      </dgm:t>
    </dgm:pt>
    <dgm:pt modelId="{12955E36-3166-41EA-B8CB-FD0B0A4DA0D8}" type="sibTrans" cxnId="{3147B96A-314F-477E-B16D-F2D80529527A}">
      <dgm:prSet/>
      <dgm:spPr/>
      <dgm:t>
        <a:bodyPr/>
        <a:lstStyle/>
        <a:p>
          <a:endParaRPr lang="fr-FR"/>
        </a:p>
      </dgm:t>
    </dgm:pt>
    <dgm:pt modelId="{3BF22EB8-4C1D-4D84-9716-0A64225F0EC3}" type="parTrans" cxnId="{3147B96A-314F-477E-B16D-F2D80529527A}">
      <dgm:prSet/>
      <dgm:spPr/>
      <dgm:t>
        <a:bodyPr/>
        <a:lstStyle/>
        <a:p>
          <a:endParaRPr lang="fr-FR"/>
        </a:p>
      </dgm:t>
    </dgm:pt>
    <dgm:pt modelId="{9120257C-9B48-4210-BC58-CD9E8CA71CC7}" type="pres">
      <dgm:prSet presAssocID="{F8BDEB42-AC85-49A9-88D1-693507779142}" presName="linear" presStyleCnt="0">
        <dgm:presLayoutVars>
          <dgm:dir/>
          <dgm:animLvl val="lvl"/>
          <dgm:resizeHandles val="exact"/>
        </dgm:presLayoutVars>
      </dgm:prSet>
      <dgm:spPr/>
    </dgm:pt>
    <dgm:pt modelId="{F49496F3-D874-47DC-85D3-BA454B1EB583}" type="pres">
      <dgm:prSet presAssocID="{57F8CD97-AFE4-4BBE-BB40-0D71EE901855}" presName="parentLin" presStyleCnt="0"/>
      <dgm:spPr/>
    </dgm:pt>
    <dgm:pt modelId="{C06C924B-2DCB-4759-A36A-03D474B5309A}" type="pres">
      <dgm:prSet presAssocID="{57F8CD97-AFE4-4BBE-BB40-0D71EE901855}" presName="parentLeftMargin" presStyleLbl="node1" presStyleIdx="0" presStyleCnt="2"/>
      <dgm:spPr/>
    </dgm:pt>
    <dgm:pt modelId="{079D3091-2F43-457E-9D42-C110D4CA19A8}" type="pres">
      <dgm:prSet presAssocID="{57F8CD97-AFE4-4BBE-BB40-0D71EE901855}" presName="parentText" presStyleLbl="node1" presStyleIdx="0" presStyleCnt="2" custScaleX="102564" custScaleY="101043" custLinFactNeighborX="3963" custLinFactNeighborY="-26717">
        <dgm:presLayoutVars>
          <dgm:chMax val="0"/>
          <dgm:bulletEnabled val="1"/>
        </dgm:presLayoutVars>
      </dgm:prSet>
      <dgm:spPr/>
    </dgm:pt>
    <dgm:pt modelId="{5A22E8D0-B630-4C84-91AF-8C0B1AE9A048}" type="pres">
      <dgm:prSet presAssocID="{57F8CD97-AFE4-4BBE-BB40-0D71EE901855}" presName="negativeSpace" presStyleCnt="0"/>
      <dgm:spPr/>
    </dgm:pt>
    <dgm:pt modelId="{D1016B68-5A9F-4FD6-9B69-0EEE0499A9AA}" type="pres">
      <dgm:prSet presAssocID="{57F8CD97-AFE4-4BBE-BB40-0D71EE901855}" presName="childText" presStyleLbl="conFgAcc1" presStyleIdx="0" presStyleCnt="2">
        <dgm:presLayoutVars>
          <dgm:bulletEnabled val="1"/>
        </dgm:presLayoutVars>
      </dgm:prSet>
      <dgm:spPr/>
    </dgm:pt>
    <dgm:pt modelId="{696A9723-08EC-4F31-88ED-9576F389A52D}" type="pres">
      <dgm:prSet presAssocID="{A4B5F408-0465-43CD-90C0-CE22A88C1F4F}" presName="spaceBetweenRectangles" presStyleCnt="0"/>
      <dgm:spPr/>
    </dgm:pt>
    <dgm:pt modelId="{C96DBD49-DEEA-4FE9-8A49-EB7F08C7682B}" type="pres">
      <dgm:prSet presAssocID="{55D4F0E8-6C53-4D2B-ABF8-D0B533FD06C0}" presName="parentLin" presStyleCnt="0"/>
      <dgm:spPr/>
    </dgm:pt>
    <dgm:pt modelId="{3DE457C1-4BEE-4886-9CA1-66028AF59EF0}" type="pres">
      <dgm:prSet presAssocID="{55D4F0E8-6C53-4D2B-ABF8-D0B533FD06C0}" presName="parentLeftMargin" presStyleLbl="node1" presStyleIdx="0" presStyleCnt="2"/>
      <dgm:spPr/>
    </dgm:pt>
    <dgm:pt modelId="{94E8F08A-E60B-4015-8A23-F1971BB43632}" type="pres">
      <dgm:prSet presAssocID="{55D4F0E8-6C53-4D2B-ABF8-D0B533FD06C0}" presName="parentText" presStyleLbl="node1" presStyleIdx="1" presStyleCnt="2" custScaleX="103131" custScaleY="108811">
        <dgm:presLayoutVars>
          <dgm:chMax val="0"/>
          <dgm:bulletEnabled val="1"/>
        </dgm:presLayoutVars>
      </dgm:prSet>
      <dgm:spPr/>
    </dgm:pt>
    <dgm:pt modelId="{3F11499E-6860-44FF-A782-9A6EF5C3E166}" type="pres">
      <dgm:prSet presAssocID="{55D4F0E8-6C53-4D2B-ABF8-D0B533FD06C0}" presName="negativeSpace" presStyleCnt="0"/>
      <dgm:spPr/>
    </dgm:pt>
    <dgm:pt modelId="{CC597137-90D2-4499-940B-9837E186B5E0}" type="pres">
      <dgm:prSet presAssocID="{55D4F0E8-6C53-4D2B-ABF8-D0B533FD06C0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3147B96A-314F-477E-B16D-F2D80529527A}" srcId="{F8BDEB42-AC85-49A9-88D1-693507779142}" destId="{55D4F0E8-6C53-4D2B-ABF8-D0B533FD06C0}" srcOrd="1" destOrd="0" parTransId="{3BF22EB8-4C1D-4D84-9716-0A64225F0EC3}" sibTransId="{12955E36-3166-41EA-B8CB-FD0B0A4DA0D8}"/>
    <dgm:cxn modelId="{928A9982-1088-431D-B439-5D66C179A085}" type="presOf" srcId="{57F8CD97-AFE4-4BBE-BB40-0D71EE901855}" destId="{079D3091-2F43-457E-9D42-C110D4CA19A8}" srcOrd="1" destOrd="0" presId="urn:microsoft.com/office/officeart/2005/8/layout/list1"/>
    <dgm:cxn modelId="{B2CCDB8F-7797-46C2-8B62-6E00473B6FB0}" type="presOf" srcId="{55D4F0E8-6C53-4D2B-ABF8-D0B533FD06C0}" destId="{3DE457C1-4BEE-4886-9CA1-66028AF59EF0}" srcOrd="0" destOrd="0" presId="urn:microsoft.com/office/officeart/2005/8/layout/list1"/>
    <dgm:cxn modelId="{1501D69B-15E8-457C-BD66-9C51930E04E3}" type="presOf" srcId="{F8BDEB42-AC85-49A9-88D1-693507779142}" destId="{9120257C-9B48-4210-BC58-CD9E8CA71CC7}" srcOrd="0" destOrd="0" presId="urn:microsoft.com/office/officeart/2005/8/layout/list1"/>
    <dgm:cxn modelId="{F2C030AC-E587-415A-93F0-C96BB7A70F68}" type="presOf" srcId="{55D4F0E8-6C53-4D2B-ABF8-D0B533FD06C0}" destId="{94E8F08A-E60B-4015-8A23-F1971BB43632}" srcOrd="1" destOrd="0" presId="urn:microsoft.com/office/officeart/2005/8/layout/list1"/>
    <dgm:cxn modelId="{2638F5B2-672B-4AC0-AFFE-74F08AB4F3B3}" type="presOf" srcId="{57F8CD97-AFE4-4BBE-BB40-0D71EE901855}" destId="{C06C924B-2DCB-4759-A36A-03D474B5309A}" srcOrd="0" destOrd="0" presId="urn:microsoft.com/office/officeart/2005/8/layout/list1"/>
    <dgm:cxn modelId="{D928E0C0-7778-4224-90E3-DBB97124A707}" srcId="{F8BDEB42-AC85-49A9-88D1-693507779142}" destId="{57F8CD97-AFE4-4BBE-BB40-0D71EE901855}" srcOrd="0" destOrd="0" parTransId="{63F018A4-AE52-45C7-92CD-35271E265363}" sibTransId="{A4B5F408-0465-43CD-90C0-CE22A88C1F4F}"/>
    <dgm:cxn modelId="{88539A6B-C5AA-4E23-8E30-0F7465BC9443}" type="presParOf" srcId="{9120257C-9B48-4210-BC58-CD9E8CA71CC7}" destId="{F49496F3-D874-47DC-85D3-BA454B1EB583}" srcOrd="0" destOrd="0" presId="urn:microsoft.com/office/officeart/2005/8/layout/list1"/>
    <dgm:cxn modelId="{C1EF69A3-B750-49DD-901C-90C1D0F13930}" type="presParOf" srcId="{F49496F3-D874-47DC-85D3-BA454B1EB583}" destId="{C06C924B-2DCB-4759-A36A-03D474B5309A}" srcOrd="0" destOrd="0" presId="urn:microsoft.com/office/officeart/2005/8/layout/list1"/>
    <dgm:cxn modelId="{9318B767-67C0-4278-9E5C-6BC2C9C72CF1}" type="presParOf" srcId="{F49496F3-D874-47DC-85D3-BA454B1EB583}" destId="{079D3091-2F43-457E-9D42-C110D4CA19A8}" srcOrd="1" destOrd="0" presId="urn:microsoft.com/office/officeart/2005/8/layout/list1"/>
    <dgm:cxn modelId="{CC8112ED-D15D-4A1E-A172-99D25CC6646D}" type="presParOf" srcId="{9120257C-9B48-4210-BC58-CD9E8CA71CC7}" destId="{5A22E8D0-B630-4C84-91AF-8C0B1AE9A048}" srcOrd="1" destOrd="0" presId="urn:microsoft.com/office/officeart/2005/8/layout/list1"/>
    <dgm:cxn modelId="{9888CD6C-231B-495F-9949-EC5908C9961C}" type="presParOf" srcId="{9120257C-9B48-4210-BC58-CD9E8CA71CC7}" destId="{D1016B68-5A9F-4FD6-9B69-0EEE0499A9AA}" srcOrd="2" destOrd="0" presId="urn:microsoft.com/office/officeart/2005/8/layout/list1"/>
    <dgm:cxn modelId="{DC89840E-3E5F-4547-8438-AEDCB8A38E97}" type="presParOf" srcId="{9120257C-9B48-4210-BC58-CD9E8CA71CC7}" destId="{696A9723-08EC-4F31-88ED-9576F389A52D}" srcOrd="3" destOrd="0" presId="urn:microsoft.com/office/officeart/2005/8/layout/list1"/>
    <dgm:cxn modelId="{9912B124-0AD0-4BD2-A3CB-EFBDDF3D1613}" type="presParOf" srcId="{9120257C-9B48-4210-BC58-CD9E8CA71CC7}" destId="{C96DBD49-DEEA-4FE9-8A49-EB7F08C7682B}" srcOrd="4" destOrd="0" presId="urn:microsoft.com/office/officeart/2005/8/layout/list1"/>
    <dgm:cxn modelId="{39D581C0-05AB-4FEB-9500-0D22504DCE71}" type="presParOf" srcId="{C96DBD49-DEEA-4FE9-8A49-EB7F08C7682B}" destId="{3DE457C1-4BEE-4886-9CA1-66028AF59EF0}" srcOrd="0" destOrd="0" presId="urn:microsoft.com/office/officeart/2005/8/layout/list1"/>
    <dgm:cxn modelId="{7171AE2D-856A-4072-81A1-AA6D5560B26C}" type="presParOf" srcId="{C96DBD49-DEEA-4FE9-8A49-EB7F08C7682B}" destId="{94E8F08A-E60B-4015-8A23-F1971BB43632}" srcOrd="1" destOrd="0" presId="urn:microsoft.com/office/officeart/2005/8/layout/list1"/>
    <dgm:cxn modelId="{5616E6DA-8834-41BD-8F81-F914B5D2E76B}" type="presParOf" srcId="{9120257C-9B48-4210-BC58-CD9E8CA71CC7}" destId="{3F11499E-6860-44FF-A782-9A6EF5C3E166}" srcOrd="5" destOrd="0" presId="urn:microsoft.com/office/officeart/2005/8/layout/list1"/>
    <dgm:cxn modelId="{7E3269A0-7B0C-4020-BB08-081FB1585EF3}" type="presParOf" srcId="{9120257C-9B48-4210-BC58-CD9E8CA71CC7}" destId="{CC597137-90D2-4499-940B-9837E186B5E0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665C429-F97E-48B8-B1EA-F21486BBC521}" type="doc">
      <dgm:prSet loTypeId="urn:microsoft.com/office/officeart/2008/layout/AlternatingHexagons" loCatId="list" qsTypeId="urn:microsoft.com/office/officeart/2005/8/quickstyle/simple1" qsCatId="simple" csTypeId="urn:microsoft.com/office/officeart/2005/8/colors/accent1_4" csCatId="accent1" phldr="1"/>
      <dgm:spPr/>
      <dgm:t>
        <a:bodyPr/>
        <a:lstStyle/>
        <a:p>
          <a:endParaRPr lang="fr-FR"/>
        </a:p>
      </dgm:t>
    </dgm:pt>
    <dgm:pt modelId="{187CD929-5E83-4C29-A44F-0428A3100B5F}">
      <dgm:prSet phldrT="[Texte]" custT="1"/>
      <dgm:spPr>
        <a:xfrm rot="5400000">
          <a:off x="4022296" y="175096"/>
          <a:ext cx="1669190" cy="1452195"/>
        </a:xfrm>
        <a:prstGeom prst="hexagon">
          <a:avLst>
            <a:gd name="adj" fmla="val 25000"/>
            <a:gd name="vf" fmla="val 115470"/>
          </a:avLst>
        </a:prstGeom>
        <a:solidFill>
          <a:srgbClr val="4F81BD">
            <a:shade val="5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r>
            <a:rPr lang="fr-FR" sz="1400" b="1" dirty="0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Digitalisation of business processess</a:t>
          </a:r>
          <a:endParaRPr lang="fr-FR" sz="1400" b="1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74CD4542-932C-4779-8EF5-F0E38921CD71}" type="sibTrans" cxnId="{83708D02-1162-4371-86A5-FEECAEC73D9A}">
      <dgm:prSet custT="1"/>
      <dgm:spPr>
        <a:xfrm rot="5400000">
          <a:off x="2287599" y="146732"/>
          <a:ext cx="1645821" cy="1590546"/>
        </a:xfrm>
        <a:prstGeom prst="hexagon">
          <a:avLst>
            <a:gd name="adj" fmla="val 25000"/>
            <a:gd name="vf" fmla="val 115470"/>
          </a:avLst>
        </a:prstGeom>
        <a:solidFill>
          <a:srgbClr val="4F81BD">
            <a:shade val="50000"/>
            <a:hueOff val="120479"/>
            <a:satOff val="-2520"/>
            <a:lumOff val="14021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r>
            <a:rPr lang="fr-FR" sz="1400" b="1" dirty="0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Launch of the </a:t>
          </a:r>
          <a:r>
            <a:rPr lang="fr-FR" sz="1400" b="1" dirty="0" err="1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process</a:t>
          </a:r>
          <a:r>
            <a:rPr lang="fr-FR" sz="1400" b="1" dirty="0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 for </a:t>
          </a:r>
          <a:r>
            <a:rPr lang="fr-FR" sz="1400" b="1" dirty="0" err="1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becoming</a:t>
          </a:r>
          <a:r>
            <a:rPr lang="fr-FR" sz="1400" b="1" dirty="0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 a Holding</a:t>
          </a:r>
          <a:endParaRPr lang="fr-FR" sz="1400" b="1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A61091B7-9DE3-40ED-88AD-1167CEAD5CBB}" type="parTrans" cxnId="{83708D02-1162-4371-86A5-FEECAEC73D9A}">
      <dgm:prSet/>
      <dgm:spPr/>
      <dgm:t>
        <a:bodyPr/>
        <a:lstStyle/>
        <a:p>
          <a:endParaRPr lang="fr-FR" sz="2800">
            <a:solidFill>
              <a:sysClr val="windowText" lastClr="000000"/>
            </a:solidFill>
          </a:endParaRPr>
        </a:p>
      </dgm:t>
    </dgm:pt>
    <dgm:pt modelId="{DFD8F130-9DAC-4F35-B71E-03ECBFE90F50}">
      <dgm:prSet phldrT="[Texte]" custT="1"/>
      <dgm:spPr>
        <a:xfrm>
          <a:off x="0" y="0"/>
          <a:ext cx="1862816" cy="1880593"/>
        </a:xfrm>
        <a:prstGeom prst="pentagon">
          <a:avLst/>
        </a:prstGeom>
        <a:solidFill>
          <a:srgbClr val="4F81BD">
            <a:lumMod val="40000"/>
            <a:lumOff val="60000"/>
          </a:srgbClr>
        </a:solidFill>
        <a:ln w="3175">
          <a:solidFill>
            <a:sysClr val="windowText" lastClr="000000"/>
          </a:solidFill>
        </a:ln>
        <a:effectLst/>
      </dgm:spPr>
      <dgm:t>
        <a:bodyPr/>
        <a:lstStyle/>
        <a:p>
          <a:pPr algn="ctr"/>
          <a:r>
            <a:rPr lang="fr-FR" sz="1400" b="1" dirty="0">
              <a:solidFill>
                <a:sysClr val="windowText" lastClr="000000"/>
              </a:solidFill>
              <a:latin typeface="Gill Sans MT" panose="020B0502020104020203" pitchFamily="34" charset="0"/>
              <a:ea typeface="+mn-ea"/>
              <a:cs typeface="+mn-cs"/>
            </a:rPr>
            <a:t>BRVM Key Figures by 2020</a:t>
          </a:r>
        </a:p>
      </dgm:t>
    </dgm:pt>
    <dgm:pt modelId="{3209D8AA-21DA-4F1C-B0EA-ECF3253F3781}">
      <dgm:prSet phldrT="[Texte]" custT="1"/>
      <dgm:spPr>
        <a:xfrm rot="5400000">
          <a:off x="3493242" y="3092648"/>
          <a:ext cx="1669190" cy="1452195"/>
        </a:xfrm>
        <a:prstGeom prst="hexagon">
          <a:avLst>
            <a:gd name="adj" fmla="val 25000"/>
            <a:gd name="vf" fmla="val 115470"/>
          </a:avLst>
        </a:prstGeom>
        <a:solidFill>
          <a:srgbClr val="4F81BD">
            <a:shade val="50000"/>
            <a:hueOff val="240958"/>
            <a:satOff val="-5040"/>
            <a:lumOff val="28042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r>
            <a:rPr lang="fr-FR" sz="1400" b="1" i="0" dirty="0" err="1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Average</a:t>
          </a:r>
          <a:r>
            <a:rPr lang="fr-FR" sz="1400" b="1" i="0" dirty="0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 of 3 </a:t>
          </a:r>
          <a:r>
            <a:rPr lang="fr-FR" sz="1400" b="1" i="0" dirty="0" err="1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IPOs</a:t>
          </a:r>
          <a:r>
            <a:rPr lang="fr-FR" sz="1400" b="1" i="0" dirty="0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  in the Main </a:t>
          </a:r>
          <a:r>
            <a:rPr lang="fr-FR" sz="1400" b="1" i="0" dirty="0" err="1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Board</a:t>
          </a:r>
          <a:endParaRPr lang="fr-FR" sz="1400" b="1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A5BFC5E3-C88B-4AD7-9401-890015AE28D6}" type="sibTrans" cxnId="{E2998688-CEE7-42CD-89B5-526D1B10AF61}">
      <dgm:prSet custT="1"/>
      <dgm:spPr>
        <a:xfrm rot="5400000">
          <a:off x="1853787" y="3080597"/>
          <a:ext cx="1669190" cy="1452195"/>
        </a:xfrm>
        <a:prstGeom prst="hexagon">
          <a:avLst>
            <a:gd name="adj" fmla="val 25000"/>
            <a:gd name="vf" fmla="val 115470"/>
          </a:avLst>
        </a:prstGeom>
        <a:solidFill>
          <a:srgbClr val="4F81BD">
            <a:shade val="50000"/>
            <a:hueOff val="120479"/>
            <a:satOff val="-2520"/>
            <a:lumOff val="14021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r>
            <a:rPr lang="fr-FR" sz="1400" b="1" dirty="0" err="1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Launching</a:t>
          </a:r>
          <a:r>
            <a:rPr lang="fr-FR" sz="1400" b="1" dirty="0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 of the </a:t>
          </a:r>
          <a:r>
            <a:rPr lang="fr-FR" sz="1400" b="1" dirty="0" err="1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process</a:t>
          </a:r>
          <a:r>
            <a:rPr lang="fr-FR" sz="1400" b="1" dirty="0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 to </a:t>
          </a:r>
          <a:r>
            <a:rPr lang="fr-FR" sz="1400" b="1" dirty="0" err="1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list</a:t>
          </a:r>
          <a:r>
            <a:rPr lang="fr-FR" sz="1400" b="1" dirty="0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 BRVM</a:t>
          </a:r>
          <a:endParaRPr lang="fr-FR" sz="1400" b="1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520BE3B1-FD1B-4949-9B16-C5A7273CAB99}" type="parTrans" cxnId="{E2998688-CEE7-42CD-89B5-526D1B10AF61}">
      <dgm:prSet/>
      <dgm:spPr/>
      <dgm:t>
        <a:bodyPr/>
        <a:lstStyle/>
        <a:p>
          <a:endParaRPr lang="fr-FR" sz="2800">
            <a:solidFill>
              <a:sysClr val="windowText" lastClr="000000"/>
            </a:solidFill>
          </a:endParaRPr>
        </a:p>
      </dgm:t>
    </dgm:pt>
    <dgm:pt modelId="{1773F88B-21DE-4EFE-8E32-68ABC98F43CE}" type="sibTrans" cxnId="{1687BE6C-D1D1-453C-BA96-A6708FD12EFB}">
      <dgm:prSet/>
      <dgm:spPr/>
      <dgm:t>
        <a:bodyPr/>
        <a:lstStyle/>
        <a:p>
          <a:endParaRPr lang="fr-FR" sz="2800">
            <a:solidFill>
              <a:sysClr val="windowText" lastClr="000000"/>
            </a:solidFill>
          </a:endParaRPr>
        </a:p>
      </dgm:t>
    </dgm:pt>
    <dgm:pt modelId="{455A4E16-C5D8-4B62-954F-9E281A401D15}" type="parTrans" cxnId="{1687BE6C-D1D1-453C-BA96-A6708FD12EFB}">
      <dgm:prSet/>
      <dgm:spPr/>
      <dgm:t>
        <a:bodyPr/>
        <a:lstStyle/>
        <a:p>
          <a:endParaRPr lang="fr-FR" sz="2800">
            <a:solidFill>
              <a:sysClr val="windowText" lastClr="000000"/>
            </a:solidFill>
          </a:endParaRPr>
        </a:p>
      </dgm:t>
    </dgm:pt>
    <dgm:pt modelId="{8BECB404-7944-46E4-89C3-76511B57053A}">
      <dgm:prSet phldrT="[Texte]" custT="1"/>
      <dgm:spPr>
        <a:xfrm>
          <a:off x="1315720" y="1542168"/>
          <a:ext cx="1640912" cy="1422159"/>
        </a:xfrm>
        <a:prstGeom prst="pentagon">
          <a:avLst/>
        </a:prstGeom>
        <a:solidFill>
          <a:srgbClr val="4F81BD">
            <a:lumMod val="40000"/>
            <a:lumOff val="60000"/>
          </a:srgbClr>
        </a:solidFill>
        <a:ln>
          <a:noFill/>
        </a:ln>
        <a:effectLst/>
      </dgm:spPr>
      <dgm:t>
        <a:bodyPr/>
        <a:lstStyle/>
        <a:p>
          <a:pPr algn="ctr"/>
          <a:r>
            <a:rPr lang="fr-FR" sz="1400" b="1" dirty="0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5,4 billions FCFA (*) Investment in 3 years</a:t>
          </a:r>
          <a:endParaRPr lang="fr-FR" sz="1400" b="1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6E90D763-A9EB-48D9-8734-FA77632C3C01}">
      <dgm:prSet phldrT="[Texte]" custT="1"/>
      <dgm:spPr>
        <a:xfrm rot="5400000">
          <a:off x="3120974" y="1526573"/>
          <a:ext cx="1669190" cy="1452195"/>
        </a:xfrm>
        <a:prstGeom prst="hexagon">
          <a:avLst>
            <a:gd name="adj" fmla="val 25000"/>
            <a:gd name="vf" fmla="val 115470"/>
          </a:avLst>
        </a:prstGeom>
        <a:solidFill>
          <a:srgbClr val="4F81BD">
            <a:shade val="50000"/>
            <a:hueOff val="240958"/>
            <a:satOff val="-5040"/>
            <a:lumOff val="28042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r>
            <a:rPr lang="fr-FR" sz="1400" b="1" i="0" dirty="0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Net </a:t>
          </a:r>
          <a:r>
            <a:rPr lang="fr-FR" sz="1400" b="1" i="0" dirty="0" err="1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Income</a:t>
          </a:r>
          <a:r>
            <a:rPr lang="fr-FR" sz="1400" b="1" i="0" dirty="0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 </a:t>
          </a:r>
          <a:r>
            <a:rPr lang="fr-FR" sz="1400" b="1" i="0" dirty="0" err="1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average</a:t>
          </a:r>
          <a:r>
            <a:rPr lang="fr-FR" sz="1400" b="1" i="0" dirty="0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 increase of +16 % per </a:t>
          </a:r>
          <a:r>
            <a:rPr lang="fr-FR" sz="1400" b="1" i="0" dirty="0" err="1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year</a:t>
          </a:r>
          <a:endParaRPr lang="fr-FR" sz="1400" b="1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56DA9492-6330-46B6-BA4D-A2208FD687DD}" type="sibTrans" cxnId="{351399AF-0A4B-4DEC-96E7-A3F4382B9844}">
      <dgm:prSet custT="1"/>
      <dgm:spPr>
        <a:xfrm rot="5400000">
          <a:off x="4841709" y="1559005"/>
          <a:ext cx="1669190" cy="1452195"/>
        </a:xfrm>
        <a:prstGeom prst="hexagon">
          <a:avLst>
            <a:gd name="adj" fmla="val 25000"/>
            <a:gd name="vf" fmla="val 115470"/>
          </a:avLst>
        </a:prstGeom>
        <a:solidFill>
          <a:srgbClr val="4F81BD">
            <a:shade val="50000"/>
            <a:hueOff val="361436"/>
            <a:satOff val="-7560"/>
            <a:lumOff val="42063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r>
            <a:rPr lang="fr-FR" sz="1400" b="1" i="0" dirty="0" err="1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Average</a:t>
          </a:r>
          <a:r>
            <a:rPr lang="fr-FR" sz="1400" b="1" i="0" dirty="0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 of 4 </a:t>
          </a:r>
          <a:r>
            <a:rPr lang="fr-FR" sz="1400" b="1" i="0" dirty="0" err="1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IPOs</a:t>
          </a:r>
          <a:r>
            <a:rPr lang="fr-FR" sz="1400" b="1" i="0" dirty="0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 in the SME </a:t>
          </a:r>
          <a:r>
            <a:rPr lang="fr-FR" sz="1400" b="1" i="0" dirty="0" err="1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Board</a:t>
          </a:r>
          <a:r>
            <a:rPr lang="fr-FR" sz="1400" b="1" i="0" dirty="0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 by  2019</a:t>
          </a:r>
          <a:endParaRPr lang="fr-FR" sz="1400" b="1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4BB8876C-7B9E-4D59-9083-FD3BE007B02E}" type="parTrans" cxnId="{351399AF-0A4B-4DEC-96E7-A3F4382B9844}">
      <dgm:prSet/>
      <dgm:spPr/>
      <dgm:t>
        <a:bodyPr/>
        <a:lstStyle/>
        <a:p>
          <a:endParaRPr lang="fr-FR" sz="2800">
            <a:solidFill>
              <a:sysClr val="windowText" lastClr="000000"/>
            </a:solidFill>
          </a:endParaRPr>
        </a:p>
      </dgm:t>
    </dgm:pt>
    <dgm:pt modelId="{8CBB32AD-89F1-42AA-AFD3-7FAFAF891EEF}" type="sibTrans" cxnId="{FD9F616B-D17A-4674-AC4D-54CD4703A7F3}">
      <dgm:prSet/>
      <dgm:spPr/>
      <dgm:t>
        <a:bodyPr/>
        <a:lstStyle/>
        <a:p>
          <a:endParaRPr lang="fr-FR" sz="2800">
            <a:solidFill>
              <a:sysClr val="windowText" lastClr="000000"/>
            </a:solidFill>
          </a:endParaRPr>
        </a:p>
      </dgm:t>
    </dgm:pt>
    <dgm:pt modelId="{A85933A5-7D99-4BB3-A9E1-524828346975}" type="parTrans" cxnId="{FD9F616B-D17A-4674-AC4D-54CD4703A7F3}">
      <dgm:prSet/>
      <dgm:spPr/>
      <dgm:t>
        <a:bodyPr/>
        <a:lstStyle/>
        <a:p>
          <a:endParaRPr lang="fr-FR" sz="2800">
            <a:solidFill>
              <a:sysClr val="windowText" lastClr="000000"/>
            </a:solidFill>
          </a:endParaRPr>
        </a:p>
      </dgm:t>
    </dgm:pt>
    <dgm:pt modelId="{E9037060-5BE8-4054-BE05-AA708E3D9A9E}" type="pres">
      <dgm:prSet presAssocID="{E665C429-F97E-48B8-B1EA-F21486BBC521}" presName="Name0" presStyleCnt="0">
        <dgm:presLayoutVars>
          <dgm:chMax/>
          <dgm:chPref/>
          <dgm:dir/>
          <dgm:animLvl val="lvl"/>
        </dgm:presLayoutVars>
      </dgm:prSet>
      <dgm:spPr/>
    </dgm:pt>
    <dgm:pt modelId="{8D3D90F0-7AA7-40C1-B6F6-4305D5317F15}" type="pres">
      <dgm:prSet presAssocID="{187CD929-5E83-4C29-A44F-0428A3100B5F}" presName="composite" presStyleCnt="0"/>
      <dgm:spPr/>
    </dgm:pt>
    <dgm:pt modelId="{1B6A2135-12A2-4D2B-A73E-9411A2FCCE21}" type="pres">
      <dgm:prSet presAssocID="{187CD929-5E83-4C29-A44F-0428A3100B5F}" presName="Parent1" presStyleLbl="node1" presStyleIdx="0" presStyleCnt="6" custLinFactNeighborX="53618" custLinFactNeighborY="3970">
        <dgm:presLayoutVars>
          <dgm:chMax val="1"/>
          <dgm:chPref val="1"/>
          <dgm:bulletEnabled val="1"/>
        </dgm:presLayoutVars>
      </dgm:prSet>
      <dgm:spPr/>
    </dgm:pt>
    <dgm:pt modelId="{B948105A-2F49-4FC9-B6DE-A22FED7B439D}" type="pres">
      <dgm:prSet presAssocID="{187CD929-5E83-4C29-A44F-0428A3100B5F}" presName="Childtext1" presStyleLbl="revTx" presStyleIdx="0" presStyleCnt="3" custScaleX="105821" custScaleY="157879" custLinFactNeighborX="5095" custLinFactNeighborY="-4455">
        <dgm:presLayoutVars>
          <dgm:chMax val="0"/>
          <dgm:chPref val="0"/>
          <dgm:bulletEnabled val="1"/>
        </dgm:presLayoutVars>
      </dgm:prSet>
      <dgm:spPr>
        <a:xfrm>
          <a:off x="4889110" y="0"/>
          <a:ext cx="1971250" cy="1581180"/>
        </a:xfrm>
        <a:prstGeom prst="pentagon">
          <a:avLst/>
        </a:prstGeom>
        <a:noFill/>
        <a:ln>
          <a:noFill/>
        </a:ln>
        <a:effectLst/>
      </dgm:spPr>
    </dgm:pt>
    <dgm:pt modelId="{A474A19E-7FE7-4D02-A25D-2B892D8B0FA2}" type="pres">
      <dgm:prSet presAssocID="{187CD929-5E83-4C29-A44F-0428A3100B5F}" presName="BalanceSpacing" presStyleCnt="0"/>
      <dgm:spPr/>
    </dgm:pt>
    <dgm:pt modelId="{B82CE48C-C346-4AF0-A7B3-DEAA76BF8E28}" type="pres">
      <dgm:prSet presAssocID="{187CD929-5E83-4C29-A44F-0428A3100B5F}" presName="BalanceSpacing1" presStyleCnt="0"/>
      <dgm:spPr/>
    </dgm:pt>
    <dgm:pt modelId="{65F652C4-6E2F-4A67-BE63-B659F858ACA0}" type="pres">
      <dgm:prSet presAssocID="{74CD4542-932C-4779-8EF5-F0E38921CD71}" presName="Accent1Text" presStyleLbl="node1" presStyleIdx="1" presStyleCnt="6" custScaleX="109527" custScaleY="98600" custLinFactNeighborX="41360" custLinFactNeighborY="6415"/>
      <dgm:spPr/>
    </dgm:pt>
    <dgm:pt modelId="{49DA2264-83D3-43DB-91DC-8A9F92368147}" type="pres">
      <dgm:prSet presAssocID="{74CD4542-932C-4779-8EF5-F0E38921CD71}" presName="spaceBetweenRectangles" presStyleCnt="0"/>
      <dgm:spPr/>
    </dgm:pt>
    <dgm:pt modelId="{9A91C299-620C-4514-B262-9EF48B71B5DC}" type="pres">
      <dgm:prSet presAssocID="{6E90D763-A9EB-48D9-8734-FA77632C3C01}" presName="composite" presStyleCnt="0"/>
      <dgm:spPr/>
    </dgm:pt>
    <dgm:pt modelId="{55A34BC2-7888-44AA-98B3-7A39EE6A6E97}" type="pres">
      <dgm:prSet presAssocID="{6E90D763-A9EB-48D9-8734-FA77632C3C01}" presName="Parent1" presStyleLbl="node1" presStyleIdx="2" presStyleCnt="6" custLinFactNeighborX="45756" custLinFactNeighborY="-853">
        <dgm:presLayoutVars>
          <dgm:chMax val="1"/>
          <dgm:chPref val="1"/>
          <dgm:bulletEnabled val="1"/>
        </dgm:presLayoutVars>
      </dgm:prSet>
      <dgm:spPr/>
    </dgm:pt>
    <dgm:pt modelId="{B7EA8A4E-B252-44FA-AA1E-A774DF9920C0}" type="pres">
      <dgm:prSet presAssocID="{6E90D763-A9EB-48D9-8734-FA77632C3C01}" presName="Childtext1" presStyleLbl="revTx" presStyleIdx="1" presStyleCnt="3" custScaleX="91024" custScaleY="149532" custLinFactNeighborX="37592" custLinFactNeighborY="1224">
        <dgm:presLayoutVars>
          <dgm:chMax val="0"/>
          <dgm:chPref val="0"/>
          <dgm:bulletEnabled val="1"/>
        </dgm:presLayoutVars>
      </dgm:prSet>
      <dgm:spPr>
        <a:prstGeom prst="pentagon">
          <a:avLst/>
        </a:prstGeom>
      </dgm:spPr>
    </dgm:pt>
    <dgm:pt modelId="{D15BD39C-B68D-4014-97D2-EDA64D994AF5}" type="pres">
      <dgm:prSet presAssocID="{6E90D763-A9EB-48D9-8734-FA77632C3C01}" presName="BalanceSpacing" presStyleCnt="0"/>
      <dgm:spPr/>
    </dgm:pt>
    <dgm:pt modelId="{CCD308D5-C858-4856-8BF0-9BB3E561F8A9}" type="pres">
      <dgm:prSet presAssocID="{6E90D763-A9EB-48D9-8734-FA77632C3C01}" presName="BalanceSpacing1" presStyleCnt="0"/>
      <dgm:spPr/>
    </dgm:pt>
    <dgm:pt modelId="{96BB9BE2-DE2E-4760-BD7D-625E7968BB14}" type="pres">
      <dgm:prSet presAssocID="{56DA9492-6330-46B6-BA4D-A2208FD687DD}" presName="Accent1Text" presStyleLbl="node1" presStyleIdx="3" presStyleCnt="6" custLinFactNeighborX="54384" custLinFactNeighborY="1999"/>
      <dgm:spPr/>
    </dgm:pt>
    <dgm:pt modelId="{81BE03A2-C788-4F80-9496-571D59C548B7}" type="pres">
      <dgm:prSet presAssocID="{56DA9492-6330-46B6-BA4D-A2208FD687DD}" presName="spaceBetweenRectangles" presStyleCnt="0"/>
      <dgm:spPr/>
    </dgm:pt>
    <dgm:pt modelId="{538AC109-8E70-428A-BD91-3DA700676A54}" type="pres">
      <dgm:prSet presAssocID="{3209D8AA-21DA-4F1C-B0EA-ECF3253F3781}" presName="composite" presStyleCnt="0"/>
      <dgm:spPr/>
    </dgm:pt>
    <dgm:pt modelId="{8D701845-8052-4F51-8903-57BA0FDE2322}" type="pres">
      <dgm:prSet presAssocID="{3209D8AA-21DA-4F1C-B0EA-ECF3253F3781}" presName="Parent1" presStyleLbl="node1" presStyleIdx="4" presStyleCnt="6" custScaleX="103779" custLinFactNeighborX="15320" custLinFactNeighborY="2666">
        <dgm:presLayoutVars>
          <dgm:chMax val="1"/>
          <dgm:chPref val="1"/>
          <dgm:bulletEnabled val="1"/>
        </dgm:presLayoutVars>
      </dgm:prSet>
      <dgm:spPr/>
    </dgm:pt>
    <dgm:pt modelId="{75637197-0944-4C72-8DE7-30C79AAAC483}" type="pres">
      <dgm:prSet presAssocID="{3209D8AA-21DA-4F1C-B0EA-ECF3253F3781}" presName="Childtext1" presStyleLbl="revTx" presStyleIdx="2" presStyleCnt="3" custScaleY="187775" custLinFactX="-100000" custLinFactY="-170017" custLinFactNeighborX="-170362" custLinFactNeighborY="-200000">
        <dgm:presLayoutVars>
          <dgm:chMax val="0"/>
          <dgm:chPref val="0"/>
          <dgm:bulletEnabled val="1"/>
        </dgm:presLayoutVars>
      </dgm:prSet>
      <dgm:spPr>
        <a:prstGeom prst="pentagon">
          <a:avLst/>
        </a:prstGeom>
      </dgm:spPr>
    </dgm:pt>
    <dgm:pt modelId="{D29666FC-49F9-4864-ACA1-AE745750E2FF}" type="pres">
      <dgm:prSet presAssocID="{3209D8AA-21DA-4F1C-B0EA-ECF3253F3781}" presName="BalanceSpacing" presStyleCnt="0"/>
      <dgm:spPr/>
    </dgm:pt>
    <dgm:pt modelId="{DA405508-6050-4220-BC3C-E3B2F570157E}" type="pres">
      <dgm:prSet presAssocID="{3209D8AA-21DA-4F1C-B0EA-ECF3253F3781}" presName="BalanceSpacing1" presStyleCnt="0"/>
      <dgm:spPr/>
    </dgm:pt>
    <dgm:pt modelId="{77E03D1F-9D0A-42EE-96CC-F24496695B2B}" type="pres">
      <dgm:prSet presAssocID="{A5BFC5E3-C88B-4AD7-9401-890015AE28D6}" presName="Accent1Text" presStyleLbl="node1" presStyleIdx="5" presStyleCnt="6" custLinFactNeighborX="1131" custLinFactNeighborY="5978"/>
      <dgm:spPr/>
    </dgm:pt>
  </dgm:ptLst>
  <dgm:cxnLst>
    <dgm:cxn modelId="{83708D02-1162-4371-86A5-FEECAEC73D9A}" srcId="{E665C429-F97E-48B8-B1EA-F21486BBC521}" destId="{187CD929-5E83-4C29-A44F-0428A3100B5F}" srcOrd="0" destOrd="0" parTransId="{A61091B7-9DE3-40ED-88AD-1167CEAD5CBB}" sibTransId="{74CD4542-932C-4779-8EF5-F0E38921CD71}"/>
    <dgm:cxn modelId="{9FAB7511-C8A4-4F10-A3B1-2D3F38A1D8ED}" type="presOf" srcId="{74CD4542-932C-4779-8EF5-F0E38921CD71}" destId="{65F652C4-6E2F-4A67-BE63-B659F858ACA0}" srcOrd="0" destOrd="0" presId="urn:microsoft.com/office/officeart/2008/layout/AlternatingHexagons"/>
    <dgm:cxn modelId="{0E05B930-70F8-4508-B7C9-0B0356C03412}" type="presOf" srcId="{8BECB404-7944-46E4-89C3-76511B57053A}" destId="{B7EA8A4E-B252-44FA-AA1E-A774DF9920C0}" srcOrd="0" destOrd="0" presId="urn:microsoft.com/office/officeart/2008/layout/AlternatingHexagons"/>
    <dgm:cxn modelId="{9DB15842-E42C-4C57-8E53-02E38A6295D2}" type="presOf" srcId="{187CD929-5E83-4C29-A44F-0428A3100B5F}" destId="{1B6A2135-12A2-4D2B-A73E-9411A2FCCE21}" srcOrd="0" destOrd="0" presId="urn:microsoft.com/office/officeart/2008/layout/AlternatingHexagons"/>
    <dgm:cxn modelId="{4B199C45-CFE8-4717-93A2-E02E22788160}" type="presOf" srcId="{3209D8AA-21DA-4F1C-B0EA-ECF3253F3781}" destId="{8D701845-8052-4F51-8903-57BA0FDE2322}" srcOrd="0" destOrd="0" presId="urn:microsoft.com/office/officeart/2008/layout/AlternatingHexagons"/>
    <dgm:cxn modelId="{FD9F616B-D17A-4674-AC4D-54CD4703A7F3}" srcId="{6E90D763-A9EB-48D9-8734-FA77632C3C01}" destId="{8BECB404-7944-46E4-89C3-76511B57053A}" srcOrd="0" destOrd="0" parTransId="{A85933A5-7D99-4BB3-A9E1-524828346975}" sibTransId="{8CBB32AD-89F1-42AA-AFD3-7FAFAF891EEF}"/>
    <dgm:cxn modelId="{1687BE6C-D1D1-453C-BA96-A6708FD12EFB}" srcId="{3209D8AA-21DA-4F1C-B0EA-ECF3253F3781}" destId="{DFD8F130-9DAC-4F35-B71E-03ECBFE90F50}" srcOrd="0" destOrd="0" parTransId="{455A4E16-C5D8-4B62-954F-9E281A401D15}" sibTransId="{1773F88B-21DE-4EFE-8E32-68ABC98F43CE}"/>
    <dgm:cxn modelId="{1B52D24D-8587-4237-9086-B82BEF69E055}" type="presOf" srcId="{56DA9492-6330-46B6-BA4D-A2208FD687DD}" destId="{96BB9BE2-DE2E-4760-BD7D-625E7968BB14}" srcOrd="0" destOrd="0" presId="urn:microsoft.com/office/officeart/2008/layout/AlternatingHexagons"/>
    <dgm:cxn modelId="{BA484653-E202-42E3-B564-1B4A9B2FDED0}" type="presOf" srcId="{6E90D763-A9EB-48D9-8734-FA77632C3C01}" destId="{55A34BC2-7888-44AA-98B3-7A39EE6A6E97}" srcOrd="0" destOrd="0" presId="urn:microsoft.com/office/officeart/2008/layout/AlternatingHexagons"/>
    <dgm:cxn modelId="{ABB60685-42D1-45D3-912B-0AA8CB5F6910}" type="presOf" srcId="{DFD8F130-9DAC-4F35-B71E-03ECBFE90F50}" destId="{75637197-0944-4C72-8DE7-30C79AAAC483}" srcOrd="0" destOrd="0" presId="urn:microsoft.com/office/officeart/2008/layout/AlternatingHexagons"/>
    <dgm:cxn modelId="{E2998688-CEE7-42CD-89B5-526D1B10AF61}" srcId="{E665C429-F97E-48B8-B1EA-F21486BBC521}" destId="{3209D8AA-21DA-4F1C-B0EA-ECF3253F3781}" srcOrd="2" destOrd="0" parTransId="{520BE3B1-FD1B-4949-9B16-C5A7273CAB99}" sibTransId="{A5BFC5E3-C88B-4AD7-9401-890015AE28D6}"/>
    <dgm:cxn modelId="{351399AF-0A4B-4DEC-96E7-A3F4382B9844}" srcId="{E665C429-F97E-48B8-B1EA-F21486BBC521}" destId="{6E90D763-A9EB-48D9-8734-FA77632C3C01}" srcOrd="1" destOrd="0" parTransId="{4BB8876C-7B9E-4D59-9083-FD3BE007B02E}" sibTransId="{56DA9492-6330-46B6-BA4D-A2208FD687DD}"/>
    <dgm:cxn modelId="{A87796E0-BB1A-4613-9FE3-8B580C5959E2}" type="presOf" srcId="{E665C429-F97E-48B8-B1EA-F21486BBC521}" destId="{E9037060-5BE8-4054-BE05-AA708E3D9A9E}" srcOrd="0" destOrd="0" presId="urn:microsoft.com/office/officeart/2008/layout/AlternatingHexagons"/>
    <dgm:cxn modelId="{B5B616F5-20D5-4113-A4FD-3CBDE6890C88}" type="presOf" srcId="{A5BFC5E3-C88B-4AD7-9401-890015AE28D6}" destId="{77E03D1F-9D0A-42EE-96CC-F24496695B2B}" srcOrd="0" destOrd="0" presId="urn:microsoft.com/office/officeart/2008/layout/AlternatingHexagons"/>
    <dgm:cxn modelId="{C6EE4DA2-79EF-4295-B159-0D7B6D8D4D09}" type="presParOf" srcId="{E9037060-5BE8-4054-BE05-AA708E3D9A9E}" destId="{8D3D90F0-7AA7-40C1-B6F6-4305D5317F15}" srcOrd="0" destOrd="0" presId="urn:microsoft.com/office/officeart/2008/layout/AlternatingHexagons"/>
    <dgm:cxn modelId="{24918525-6FF2-4711-8CF8-5016B336934B}" type="presParOf" srcId="{8D3D90F0-7AA7-40C1-B6F6-4305D5317F15}" destId="{1B6A2135-12A2-4D2B-A73E-9411A2FCCE21}" srcOrd="0" destOrd="0" presId="urn:microsoft.com/office/officeart/2008/layout/AlternatingHexagons"/>
    <dgm:cxn modelId="{D91C2802-AA25-4CB6-9DD2-4D2BFE931F92}" type="presParOf" srcId="{8D3D90F0-7AA7-40C1-B6F6-4305D5317F15}" destId="{B948105A-2F49-4FC9-B6DE-A22FED7B439D}" srcOrd="1" destOrd="0" presId="urn:microsoft.com/office/officeart/2008/layout/AlternatingHexagons"/>
    <dgm:cxn modelId="{249A62F0-D38E-4256-818F-C13F73DB6EC9}" type="presParOf" srcId="{8D3D90F0-7AA7-40C1-B6F6-4305D5317F15}" destId="{A474A19E-7FE7-4D02-A25D-2B892D8B0FA2}" srcOrd="2" destOrd="0" presId="urn:microsoft.com/office/officeart/2008/layout/AlternatingHexagons"/>
    <dgm:cxn modelId="{84B1B858-024C-4360-8053-D3D17BA9C338}" type="presParOf" srcId="{8D3D90F0-7AA7-40C1-B6F6-4305D5317F15}" destId="{B82CE48C-C346-4AF0-A7B3-DEAA76BF8E28}" srcOrd="3" destOrd="0" presId="urn:microsoft.com/office/officeart/2008/layout/AlternatingHexagons"/>
    <dgm:cxn modelId="{E45E3E02-1424-4A5F-9723-B7C91DB56F65}" type="presParOf" srcId="{8D3D90F0-7AA7-40C1-B6F6-4305D5317F15}" destId="{65F652C4-6E2F-4A67-BE63-B659F858ACA0}" srcOrd="4" destOrd="0" presId="urn:microsoft.com/office/officeart/2008/layout/AlternatingHexagons"/>
    <dgm:cxn modelId="{2BB22F60-6F53-4A3B-9C6D-662670BD1B37}" type="presParOf" srcId="{E9037060-5BE8-4054-BE05-AA708E3D9A9E}" destId="{49DA2264-83D3-43DB-91DC-8A9F92368147}" srcOrd="1" destOrd="0" presId="urn:microsoft.com/office/officeart/2008/layout/AlternatingHexagons"/>
    <dgm:cxn modelId="{25A44C0D-EFB3-4EDA-88CC-A89FF7680964}" type="presParOf" srcId="{E9037060-5BE8-4054-BE05-AA708E3D9A9E}" destId="{9A91C299-620C-4514-B262-9EF48B71B5DC}" srcOrd="2" destOrd="0" presId="urn:microsoft.com/office/officeart/2008/layout/AlternatingHexagons"/>
    <dgm:cxn modelId="{712DE608-8A83-4A91-9DAF-27A978830D30}" type="presParOf" srcId="{9A91C299-620C-4514-B262-9EF48B71B5DC}" destId="{55A34BC2-7888-44AA-98B3-7A39EE6A6E97}" srcOrd="0" destOrd="0" presId="urn:microsoft.com/office/officeart/2008/layout/AlternatingHexagons"/>
    <dgm:cxn modelId="{A373ABC0-B9BF-449B-A67A-588DB3D74DEF}" type="presParOf" srcId="{9A91C299-620C-4514-B262-9EF48B71B5DC}" destId="{B7EA8A4E-B252-44FA-AA1E-A774DF9920C0}" srcOrd="1" destOrd="0" presId="urn:microsoft.com/office/officeart/2008/layout/AlternatingHexagons"/>
    <dgm:cxn modelId="{A9F4F474-E287-4E16-AB48-01B3F45AF64D}" type="presParOf" srcId="{9A91C299-620C-4514-B262-9EF48B71B5DC}" destId="{D15BD39C-B68D-4014-97D2-EDA64D994AF5}" srcOrd="2" destOrd="0" presId="urn:microsoft.com/office/officeart/2008/layout/AlternatingHexagons"/>
    <dgm:cxn modelId="{A4036718-D024-49CB-97A2-BC087D080916}" type="presParOf" srcId="{9A91C299-620C-4514-B262-9EF48B71B5DC}" destId="{CCD308D5-C858-4856-8BF0-9BB3E561F8A9}" srcOrd="3" destOrd="0" presId="urn:microsoft.com/office/officeart/2008/layout/AlternatingHexagons"/>
    <dgm:cxn modelId="{D3C9E668-C59A-400D-AC1E-F55015C06BF2}" type="presParOf" srcId="{9A91C299-620C-4514-B262-9EF48B71B5DC}" destId="{96BB9BE2-DE2E-4760-BD7D-625E7968BB14}" srcOrd="4" destOrd="0" presId="urn:microsoft.com/office/officeart/2008/layout/AlternatingHexagons"/>
    <dgm:cxn modelId="{564219C6-EBA5-472F-9BAB-2C9E80875D46}" type="presParOf" srcId="{E9037060-5BE8-4054-BE05-AA708E3D9A9E}" destId="{81BE03A2-C788-4F80-9496-571D59C548B7}" srcOrd="3" destOrd="0" presId="urn:microsoft.com/office/officeart/2008/layout/AlternatingHexagons"/>
    <dgm:cxn modelId="{B6085C17-3E55-43CE-9BBD-699B44B70EF2}" type="presParOf" srcId="{E9037060-5BE8-4054-BE05-AA708E3D9A9E}" destId="{538AC109-8E70-428A-BD91-3DA700676A54}" srcOrd="4" destOrd="0" presId="urn:microsoft.com/office/officeart/2008/layout/AlternatingHexagons"/>
    <dgm:cxn modelId="{AF959A22-6B7F-4786-AF3A-9909DDE630DE}" type="presParOf" srcId="{538AC109-8E70-428A-BD91-3DA700676A54}" destId="{8D701845-8052-4F51-8903-57BA0FDE2322}" srcOrd="0" destOrd="0" presId="urn:microsoft.com/office/officeart/2008/layout/AlternatingHexagons"/>
    <dgm:cxn modelId="{3F6E13BE-259D-4073-9C8C-ED81C16C172D}" type="presParOf" srcId="{538AC109-8E70-428A-BD91-3DA700676A54}" destId="{75637197-0944-4C72-8DE7-30C79AAAC483}" srcOrd="1" destOrd="0" presId="urn:microsoft.com/office/officeart/2008/layout/AlternatingHexagons"/>
    <dgm:cxn modelId="{EDDEDB9D-A75C-4DBD-9BAC-71571B8EB931}" type="presParOf" srcId="{538AC109-8E70-428A-BD91-3DA700676A54}" destId="{D29666FC-49F9-4864-ACA1-AE745750E2FF}" srcOrd="2" destOrd="0" presId="urn:microsoft.com/office/officeart/2008/layout/AlternatingHexagons"/>
    <dgm:cxn modelId="{DB0B53E9-E3FB-43D9-BD94-A2078C6C3F2C}" type="presParOf" srcId="{538AC109-8E70-428A-BD91-3DA700676A54}" destId="{DA405508-6050-4220-BC3C-E3B2F570157E}" srcOrd="3" destOrd="0" presId="urn:microsoft.com/office/officeart/2008/layout/AlternatingHexagons"/>
    <dgm:cxn modelId="{C9CA5F32-CC9A-4918-B3EA-DE908BA6093E}" type="presParOf" srcId="{538AC109-8E70-428A-BD91-3DA700676A54}" destId="{77E03D1F-9D0A-42EE-96CC-F24496695B2B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665C429-F97E-48B8-B1EA-F21486BBC521}" type="doc">
      <dgm:prSet loTypeId="urn:microsoft.com/office/officeart/2008/layout/AlternatingHexagons" loCatId="list" qsTypeId="urn:microsoft.com/office/officeart/2005/8/quickstyle/simple1" qsCatId="simple" csTypeId="urn:microsoft.com/office/officeart/2005/8/colors/accent1_4" csCatId="accent1" phldr="1"/>
      <dgm:spPr/>
      <dgm:t>
        <a:bodyPr/>
        <a:lstStyle/>
        <a:p>
          <a:endParaRPr lang="fr-FR"/>
        </a:p>
      </dgm:t>
    </dgm:pt>
    <dgm:pt modelId="{187CD929-5E83-4C29-A44F-0428A3100B5F}">
      <dgm:prSet phldrT="[Texte]" custT="1"/>
      <dgm:spPr>
        <a:xfrm rot="5400000">
          <a:off x="2250888" y="185466"/>
          <a:ext cx="1755967" cy="1527691"/>
        </a:xfrm>
        <a:prstGeom prst="hexagon">
          <a:avLst>
            <a:gd name="adj" fmla="val 25000"/>
            <a:gd name="vf" fmla="val 115470"/>
          </a:avLst>
        </a:prstGeom>
        <a:solidFill>
          <a:srgbClr val="4F81BD">
            <a:shade val="5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r>
            <a:rPr lang="fr-FR" sz="1400" b="1" dirty="0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Securities Lending and Borrowing </a:t>
          </a:r>
          <a:endParaRPr lang="fr-FR" sz="1400" b="1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74CD4542-932C-4779-8EF5-F0E38921CD71}" type="sibTrans" cxnId="{83708D02-1162-4371-86A5-FEECAEC73D9A}">
      <dgm:prSet custT="1"/>
      <dgm:spPr>
        <a:xfrm rot="5400000">
          <a:off x="4202066" y="41332"/>
          <a:ext cx="1731384" cy="1673235"/>
        </a:xfrm>
        <a:prstGeom prst="hexagon">
          <a:avLst>
            <a:gd name="adj" fmla="val 25000"/>
            <a:gd name="vf" fmla="val 115470"/>
          </a:avLst>
        </a:prstGeom>
        <a:solidFill>
          <a:srgbClr val="4F81BD">
            <a:shade val="50000"/>
            <a:hueOff val="120479"/>
            <a:satOff val="-2520"/>
            <a:lumOff val="14021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r>
            <a:rPr lang="fr-FR" sz="1400" b="1" dirty="0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Digital </a:t>
          </a:r>
          <a:r>
            <a:rPr lang="fr-FR" sz="1400" b="1" dirty="0" err="1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platform</a:t>
          </a:r>
          <a:r>
            <a:rPr lang="fr-FR" sz="1400" b="1" dirty="0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 for UCITS</a:t>
          </a:r>
          <a:endParaRPr lang="fr-FR" sz="1400" b="1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A61091B7-9DE3-40ED-88AD-1167CEAD5CBB}" type="parTrans" cxnId="{83708D02-1162-4371-86A5-FEECAEC73D9A}">
      <dgm:prSet/>
      <dgm:spPr/>
      <dgm:t>
        <a:bodyPr/>
        <a:lstStyle/>
        <a:p>
          <a:endParaRPr lang="fr-FR" sz="2800">
            <a:solidFill>
              <a:sysClr val="windowText" lastClr="000000"/>
            </a:solidFill>
          </a:endParaRPr>
        </a:p>
      </dgm:t>
    </dgm:pt>
    <dgm:pt modelId="{DFD8F130-9DAC-4F35-B71E-03ECBFE90F50}">
      <dgm:prSet phldrT="[Texte]" custT="1"/>
      <dgm:spPr>
        <a:xfrm>
          <a:off x="0" y="0"/>
          <a:ext cx="1896445" cy="1978361"/>
        </a:xfrm>
        <a:prstGeom prst="pentagon">
          <a:avLst/>
        </a:prstGeom>
        <a:solidFill>
          <a:srgbClr val="4F81BD">
            <a:lumMod val="40000"/>
            <a:lumOff val="60000"/>
          </a:srgbClr>
        </a:solidFill>
        <a:ln w="3175">
          <a:solidFill>
            <a:sysClr val="windowText" lastClr="000000"/>
          </a:solidFill>
        </a:ln>
        <a:effectLst/>
      </dgm:spPr>
      <dgm:t>
        <a:bodyPr/>
        <a:lstStyle/>
        <a:p>
          <a:pPr algn="ctr"/>
          <a:r>
            <a:rPr lang="fr-FR" sz="1400" b="1">
              <a:solidFill>
                <a:sysClr val="windowText" lastClr="000000"/>
              </a:solidFill>
              <a:latin typeface="Gill Sans MT" panose="020B0502020104020203" pitchFamily="34" charset="0"/>
              <a:ea typeface="+mn-ea"/>
              <a:cs typeface="+mn-cs"/>
            </a:rPr>
            <a:t>DC/BR Key Figures by 2020</a:t>
          </a:r>
        </a:p>
      </dgm:t>
    </dgm:pt>
    <dgm:pt modelId="{1773F88B-21DE-4EFE-8E32-68ABC98F43CE}" type="sibTrans" cxnId="{1687BE6C-D1D1-453C-BA96-A6708FD12EFB}">
      <dgm:prSet/>
      <dgm:spPr/>
      <dgm:t>
        <a:bodyPr/>
        <a:lstStyle/>
        <a:p>
          <a:endParaRPr lang="fr-FR" sz="2800">
            <a:solidFill>
              <a:sysClr val="windowText" lastClr="000000"/>
            </a:solidFill>
          </a:endParaRPr>
        </a:p>
      </dgm:t>
    </dgm:pt>
    <dgm:pt modelId="{455A4E16-C5D8-4B62-954F-9E281A401D15}" type="parTrans" cxnId="{1687BE6C-D1D1-453C-BA96-A6708FD12EFB}">
      <dgm:prSet/>
      <dgm:spPr/>
      <dgm:t>
        <a:bodyPr/>
        <a:lstStyle/>
        <a:p>
          <a:endParaRPr lang="fr-FR" sz="2800">
            <a:solidFill>
              <a:sysClr val="windowText" lastClr="000000"/>
            </a:solidFill>
          </a:endParaRPr>
        </a:p>
      </dgm:t>
    </dgm:pt>
    <dgm:pt modelId="{8BECB404-7944-46E4-89C3-76511B57053A}">
      <dgm:prSet phldrT="[Texte]" custT="1"/>
      <dgm:spPr>
        <a:xfrm>
          <a:off x="92664" y="290113"/>
          <a:ext cx="1783760" cy="1496095"/>
        </a:xfrm>
        <a:prstGeom prst="pentagon">
          <a:avLst/>
        </a:prstGeom>
        <a:solidFill>
          <a:srgbClr val="4F81BD">
            <a:lumMod val="40000"/>
            <a:lumOff val="60000"/>
          </a:srgbClr>
        </a:solidFill>
        <a:ln>
          <a:noFill/>
        </a:ln>
        <a:effectLst/>
      </dgm:spPr>
      <dgm:t>
        <a:bodyPr/>
        <a:lstStyle/>
        <a:p>
          <a:pPr algn="ctr"/>
          <a:r>
            <a:rPr lang="fr-FR" sz="1000" b="1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1,9 billions FCFA (*) investment in 3 years</a:t>
          </a:r>
          <a:endParaRPr lang="fr-FR" sz="1000" b="1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6E90D763-A9EB-48D9-8734-FA77632C3C01}">
      <dgm:prSet phldrT="[Texte]" custT="1"/>
      <dgm:spPr>
        <a:xfrm rot="5400000">
          <a:off x="2074140" y="1950108"/>
          <a:ext cx="1755967" cy="1527691"/>
        </a:xfrm>
        <a:prstGeom prst="hexagon">
          <a:avLst>
            <a:gd name="adj" fmla="val 25000"/>
            <a:gd name="vf" fmla="val 115470"/>
          </a:avLst>
        </a:prstGeom>
        <a:solidFill>
          <a:srgbClr val="4F81BD">
            <a:shade val="50000"/>
            <a:hueOff val="240958"/>
            <a:satOff val="-5040"/>
            <a:lumOff val="28042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r>
            <a:rPr lang="fr-FR" sz="1400" b="1" i="0" dirty="0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Net </a:t>
          </a:r>
          <a:r>
            <a:rPr lang="fr-FR" sz="1400" b="1" i="0" dirty="0" err="1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Income</a:t>
          </a:r>
          <a:r>
            <a:rPr lang="fr-FR" sz="1400" b="1" i="0" dirty="0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 </a:t>
          </a:r>
          <a:r>
            <a:rPr lang="fr-FR" sz="1400" b="1" i="0" dirty="0" err="1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average</a:t>
          </a:r>
          <a:r>
            <a:rPr lang="fr-FR" sz="1400" b="1" i="0" dirty="0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 increase of +16 % per </a:t>
          </a:r>
          <a:r>
            <a:rPr lang="fr-FR" sz="1400" b="1" i="0" dirty="0" err="1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year</a:t>
          </a:r>
          <a:endParaRPr lang="fr-FR" sz="1400" b="1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56DA9492-6330-46B6-BA4D-A2208FD687DD}" type="sibTrans" cxnId="{351399AF-0A4B-4DEC-96E7-A3F4382B9844}">
      <dgm:prSet custT="1"/>
      <dgm:spPr>
        <a:xfrm rot="5400000">
          <a:off x="3062297" y="3320695"/>
          <a:ext cx="1755967" cy="1527691"/>
        </a:xfrm>
        <a:prstGeom prst="hexagon">
          <a:avLst>
            <a:gd name="adj" fmla="val 25000"/>
            <a:gd name="vf" fmla="val 115470"/>
          </a:avLst>
        </a:prstGeom>
        <a:solidFill>
          <a:srgbClr val="4F81BD">
            <a:shade val="50000"/>
            <a:hueOff val="361436"/>
            <a:satOff val="-7560"/>
            <a:lumOff val="42063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endParaRPr lang="fr-FR" sz="1000" b="1" dirty="0">
            <a:solidFill>
              <a:sysClr val="window" lastClr="FFFFFF"/>
            </a:solidFill>
            <a:latin typeface="Trebuchet MS" panose="020B0603020202020204" pitchFamily="34" charset="0"/>
            <a:ea typeface="+mn-ea"/>
            <a:cs typeface="+mn-cs"/>
          </a:endParaRPr>
        </a:p>
        <a:p>
          <a:r>
            <a:rPr lang="fr-FR" sz="1400" b="1" dirty="0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1,9 billions FCFA (*) Investment in 3 years</a:t>
          </a:r>
        </a:p>
        <a:p>
          <a:endParaRPr lang="fr-FR" sz="1400" b="1" dirty="0">
            <a:solidFill>
              <a:sysClr val="window" lastClr="FFFFFF"/>
            </a:solidFill>
            <a:latin typeface="Trebuchet MS" panose="020B0603020202020204" pitchFamily="34" charset="0"/>
            <a:ea typeface="+mn-ea"/>
            <a:cs typeface="+mn-cs"/>
          </a:endParaRPr>
        </a:p>
      </dgm:t>
    </dgm:pt>
    <dgm:pt modelId="{4BB8876C-7B9E-4D59-9083-FD3BE007B02E}" type="parTrans" cxnId="{351399AF-0A4B-4DEC-96E7-A3F4382B9844}">
      <dgm:prSet/>
      <dgm:spPr/>
      <dgm:t>
        <a:bodyPr/>
        <a:lstStyle/>
        <a:p>
          <a:endParaRPr lang="fr-FR" sz="2800">
            <a:solidFill>
              <a:sysClr val="windowText" lastClr="000000"/>
            </a:solidFill>
          </a:endParaRPr>
        </a:p>
      </dgm:t>
    </dgm:pt>
    <dgm:pt modelId="{8CBB32AD-89F1-42AA-AFD3-7FAFAF891EEF}" type="sibTrans" cxnId="{FD9F616B-D17A-4674-AC4D-54CD4703A7F3}">
      <dgm:prSet/>
      <dgm:spPr/>
      <dgm:t>
        <a:bodyPr/>
        <a:lstStyle/>
        <a:p>
          <a:endParaRPr lang="fr-FR" sz="2800">
            <a:solidFill>
              <a:sysClr val="windowText" lastClr="000000"/>
            </a:solidFill>
          </a:endParaRPr>
        </a:p>
      </dgm:t>
    </dgm:pt>
    <dgm:pt modelId="{A85933A5-7D99-4BB3-A9E1-524828346975}" type="parTrans" cxnId="{FD9F616B-D17A-4674-AC4D-54CD4703A7F3}">
      <dgm:prSet/>
      <dgm:spPr/>
      <dgm:t>
        <a:bodyPr/>
        <a:lstStyle/>
        <a:p>
          <a:endParaRPr lang="fr-FR" sz="2800">
            <a:solidFill>
              <a:sysClr val="windowText" lastClr="000000"/>
            </a:solidFill>
          </a:endParaRPr>
        </a:p>
      </dgm:t>
    </dgm:pt>
    <dgm:pt modelId="{EFF3F2CC-BD25-4449-ADCD-3834290B84B8}">
      <dgm:prSet/>
      <dgm:spPr>
        <a:xfrm>
          <a:off x="0" y="0"/>
          <a:ext cx="1896445" cy="1978361"/>
        </a:xfrm>
        <a:prstGeom prst="pentagon">
          <a:avLst/>
        </a:prstGeom>
        <a:solidFill>
          <a:srgbClr val="4F81BD">
            <a:lumMod val="40000"/>
            <a:lumOff val="60000"/>
          </a:srgbClr>
        </a:solidFill>
        <a:ln w="3175">
          <a:solidFill>
            <a:sysClr val="windowText" lastClr="000000"/>
          </a:solidFill>
        </a:ln>
        <a:effectLst/>
      </dgm:spPr>
      <dgm:t>
        <a:bodyPr/>
        <a:lstStyle/>
        <a:p>
          <a:endParaRPr lang="fr-FR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gm:t>
    </dgm:pt>
    <dgm:pt modelId="{F11E13F7-41F0-41E7-B50F-F6C4F422CF79}" type="parTrans" cxnId="{B0F6DF59-1ED4-4736-B455-12B789B96656}">
      <dgm:prSet/>
      <dgm:spPr/>
      <dgm:t>
        <a:bodyPr/>
        <a:lstStyle/>
        <a:p>
          <a:endParaRPr lang="fr-FR"/>
        </a:p>
      </dgm:t>
    </dgm:pt>
    <dgm:pt modelId="{04B2D875-D41C-4FA8-A3C9-47C9630D853F}" type="sibTrans" cxnId="{B0F6DF59-1ED4-4736-B455-12B789B96656}">
      <dgm:prSet/>
      <dgm:spPr/>
      <dgm:t>
        <a:bodyPr/>
        <a:lstStyle/>
        <a:p>
          <a:endParaRPr lang="fr-FR"/>
        </a:p>
      </dgm:t>
    </dgm:pt>
    <dgm:pt modelId="{3209D8AA-21DA-4F1C-B0EA-ECF3253F3781}">
      <dgm:prSet phldrT="[Texte]" custT="1"/>
      <dgm:spPr>
        <a:xfrm rot="5400000">
          <a:off x="3620685" y="1730024"/>
          <a:ext cx="1755967" cy="1527691"/>
        </a:xfrm>
        <a:prstGeom prst="hexagon">
          <a:avLst>
            <a:gd name="adj" fmla="val 25000"/>
            <a:gd name="vf" fmla="val 115470"/>
          </a:avLst>
        </a:prstGeom>
        <a:solidFill>
          <a:srgbClr val="4F81BD">
            <a:shade val="50000"/>
            <a:hueOff val="240958"/>
            <a:satOff val="-5040"/>
            <a:lumOff val="28042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endParaRPr lang="fr-FR" sz="1000" b="1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A5BFC5E3-C88B-4AD7-9401-890015AE28D6}" type="sibTrans" cxnId="{E2998688-CEE7-42CD-89B5-526D1B10AF61}">
      <dgm:prSet custT="1"/>
      <dgm:spPr>
        <a:xfrm rot="5400000">
          <a:off x="3603865" y="1737065"/>
          <a:ext cx="1755967" cy="1527691"/>
        </a:xfrm>
        <a:prstGeom prst="hexagon">
          <a:avLst>
            <a:gd name="adj" fmla="val 25000"/>
            <a:gd name="vf" fmla="val 115470"/>
          </a:avLst>
        </a:prstGeom>
        <a:solidFill>
          <a:srgbClr val="4F81BD">
            <a:shade val="50000"/>
            <a:hueOff val="120479"/>
            <a:satOff val="-2520"/>
            <a:lumOff val="14021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r>
            <a:rPr lang="fr-FR" sz="1400" b="1" dirty="0" err="1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Launching</a:t>
          </a:r>
          <a:r>
            <a:rPr lang="fr-FR" sz="1400" b="1" dirty="0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 of the DC/BR </a:t>
          </a:r>
          <a:r>
            <a:rPr lang="fr-FR" sz="1400" b="1" dirty="0" err="1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banking</a:t>
          </a:r>
          <a:r>
            <a:rPr lang="fr-FR" sz="1400" b="1" dirty="0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 </a:t>
          </a:r>
          <a:r>
            <a:rPr lang="fr-FR" sz="1400" b="1" dirty="0" err="1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card</a:t>
          </a:r>
          <a:r>
            <a:rPr lang="fr-FR" sz="1400" b="1" dirty="0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 for </a:t>
          </a:r>
          <a:r>
            <a:rPr lang="fr-FR" sz="1400" b="1" dirty="0" err="1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Corporate</a:t>
          </a:r>
          <a:r>
            <a:rPr lang="fr-FR" sz="1400" b="1" dirty="0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 Actions</a:t>
          </a:r>
          <a:endParaRPr lang="fr-FR" sz="1400" b="1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520BE3B1-FD1B-4949-9B16-C5A7273CAB99}" type="parTrans" cxnId="{E2998688-CEE7-42CD-89B5-526D1B10AF61}">
      <dgm:prSet/>
      <dgm:spPr/>
      <dgm:t>
        <a:bodyPr/>
        <a:lstStyle/>
        <a:p>
          <a:endParaRPr lang="fr-FR" sz="2800">
            <a:solidFill>
              <a:sysClr val="windowText" lastClr="000000"/>
            </a:solidFill>
          </a:endParaRPr>
        </a:p>
      </dgm:t>
    </dgm:pt>
    <dgm:pt modelId="{E9037060-5BE8-4054-BE05-AA708E3D9A9E}" type="pres">
      <dgm:prSet presAssocID="{E665C429-F97E-48B8-B1EA-F21486BBC521}" presName="Name0" presStyleCnt="0">
        <dgm:presLayoutVars>
          <dgm:chMax/>
          <dgm:chPref/>
          <dgm:dir val="rev"/>
          <dgm:animLvl val="lvl"/>
        </dgm:presLayoutVars>
      </dgm:prSet>
      <dgm:spPr/>
    </dgm:pt>
    <dgm:pt modelId="{8D3D90F0-7AA7-40C1-B6F6-4305D5317F15}" type="pres">
      <dgm:prSet presAssocID="{187CD929-5E83-4C29-A44F-0428A3100B5F}" presName="composite" presStyleCnt="0"/>
      <dgm:spPr/>
    </dgm:pt>
    <dgm:pt modelId="{1B6A2135-12A2-4D2B-A73E-9411A2FCCE21}" type="pres">
      <dgm:prSet presAssocID="{187CD929-5E83-4C29-A44F-0428A3100B5F}" presName="Parent1" presStyleLbl="node1" presStyleIdx="0" presStyleCnt="6" custLinFactNeighborX="-15589" custLinFactNeighborY="3970">
        <dgm:presLayoutVars>
          <dgm:chMax val="1"/>
          <dgm:chPref val="1"/>
          <dgm:bulletEnabled val="1"/>
        </dgm:presLayoutVars>
      </dgm:prSet>
      <dgm:spPr/>
    </dgm:pt>
    <dgm:pt modelId="{B948105A-2F49-4FC9-B6DE-A22FED7B439D}" type="pres">
      <dgm:prSet presAssocID="{187CD929-5E83-4C29-A44F-0428A3100B5F}" presName="Childtext1" presStyleLbl="revTx" presStyleIdx="0" presStyleCnt="3" custScaleX="105821" custScaleY="157879" custLinFactNeighborX="5095" custLinFactNeighborY="-4455">
        <dgm:presLayoutVars>
          <dgm:chMax val="0"/>
          <dgm:chPref val="0"/>
          <dgm:bulletEnabled val="1"/>
        </dgm:presLayoutVars>
      </dgm:prSet>
      <dgm:spPr>
        <a:xfrm>
          <a:off x="684946" y="972"/>
          <a:ext cx="2006837" cy="1663382"/>
        </a:xfrm>
        <a:prstGeom prst="pentagon">
          <a:avLst/>
        </a:prstGeom>
        <a:noFill/>
        <a:ln>
          <a:noFill/>
        </a:ln>
        <a:effectLst/>
      </dgm:spPr>
    </dgm:pt>
    <dgm:pt modelId="{A474A19E-7FE7-4D02-A25D-2B892D8B0FA2}" type="pres">
      <dgm:prSet presAssocID="{187CD929-5E83-4C29-A44F-0428A3100B5F}" presName="BalanceSpacing" presStyleCnt="0"/>
      <dgm:spPr/>
    </dgm:pt>
    <dgm:pt modelId="{B82CE48C-C346-4AF0-A7B3-DEAA76BF8E28}" type="pres">
      <dgm:prSet presAssocID="{187CD929-5E83-4C29-A44F-0428A3100B5F}" presName="BalanceSpacing1" presStyleCnt="0"/>
      <dgm:spPr/>
    </dgm:pt>
    <dgm:pt modelId="{65F652C4-6E2F-4A67-BE63-B659F858ACA0}" type="pres">
      <dgm:prSet presAssocID="{74CD4542-932C-4779-8EF5-F0E38921CD71}" presName="Accent1Text" presStyleLbl="node1" presStyleIdx="1" presStyleCnt="6" custScaleX="109527" custScaleY="98600" custLinFactNeighborX="3327" custLinFactNeighborY="-94"/>
      <dgm:spPr/>
    </dgm:pt>
    <dgm:pt modelId="{49DA2264-83D3-43DB-91DC-8A9F92368147}" type="pres">
      <dgm:prSet presAssocID="{74CD4542-932C-4779-8EF5-F0E38921CD71}" presName="spaceBetweenRectangles" presStyleCnt="0"/>
      <dgm:spPr/>
    </dgm:pt>
    <dgm:pt modelId="{9A91C299-620C-4514-B262-9EF48B71B5DC}" type="pres">
      <dgm:prSet presAssocID="{6E90D763-A9EB-48D9-8734-FA77632C3C01}" presName="composite" presStyleCnt="0"/>
      <dgm:spPr/>
    </dgm:pt>
    <dgm:pt modelId="{55A34BC2-7888-44AA-98B3-7A39EE6A6E97}" type="pres">
      <dgm:prSet presAssocID="{6E90D763-A9EB-48D9-8734-FA77632C3C01}" presName="Parent1" presStyleLbl="node1" presStyleIdx="2" presStyleCnt="6" custLinFactNeighborX="-79559" custLinFactNeighborY="19584">
        <dgm:presLayoutVars>
          <dgm:chMax val="1"/>
          <dgm:chPref val="1"/>
          <dgm:bulletEnabled val="1"/>
        </dgm:presLayoutVars>
      </dgm:prSet>
      <dgm:spPr/>
    </dgm:pt>
    <dgm:pt modelId="{B7EA8A4E-B252-44FA-AA1E-A774DF9920C0}" type="pres">
      <dgm:prSet presAssocID="{6E90D763-A9EB-48D9-8734-FA77632C3C01}" presName="Childtext1" presStyleLbl="revTx" presStyleIdx="1" presStyleCnt="3" custScaleX="91024" custScaleY="142001" custLinFactX="-100000" custLinFactY="-26417" custLinFactNeighborX="-153770" custLinFactNeighborY="-100000">
        <dgm:presLayoutVars>
          <dgm:chMax val="0"/>
          <dgm:chPref val="0"/>
          <dgm:bulletEnabled val="1"/>
        </dgm:presLayoutVars>
      </dgm:prSet>
      <dgm:spPr>
        <a:prstGeom prst="pentagon">
          <a:avLst/>
        </a:prstGeom>
      </dgm:spPr>
    </dgm:pt>
    <dgm:pt modelId="{D15BD39C-B68D-4014-97D2-EDA64D994AF5}" type="pres">
      <dgm:prSet presAssocID="{6E90D763-A9EB-48D9-8734-FA77632C3C01}" presName="BalanceSpacing" presStyleCnt="0"/>
      <dgm:spPr/>
    </dgm:pt>
    <dgm:pt modelId="{CCD308D5-C858-4856-8BF0-9BB3E561F8A9}" type="pres">
      <dgm:prSet presAssocID="{6E90D763-A9EB-48D9-8734-FA77632C3C01}" presName="BalanceSpacing1" presStyleCnt="0"/>
      <dgm:spPr/>
    </dgm:pt>
    <dgm:pt modelId="{96BB9BE2-DE2E-4760-BD7D-625E7968BB14}" type="pres">
      <dgm:prSet presAssocID="{56DA9492-6330-46B6-BA4D-A2208FD687DD}" presName="Accent1Text" presStyleLbl="node1" presStyleIdx="3" presStyleCnt="6" custLinFactY="4592" custLinFactNeighborX="93124" custLinFactNeighborY="100000"/>
      <dgm:spPr/>
    </dgm:pt>
    <dgm:pt modelId="{81BE03A2-C788-4F80-9496-571D59C548B7}" type="pres">
      <dgm:prSet presAssocID="{56DA9492-6330-46B6-BA4D-A2208FD687DD}" presName="spaceBetweenRectangles" presStyleCnt="0"/>
      <dgm:spPr/>
    </dgm:pt>
    <dgm:pt modelId="{538AC109-8E70-428A-BD91-3DA700676A54}" type="pres">
      <dgm:prSet presAssocID="{3209D8AA-21DA-4F1C-B0EA-ECF3253F3781}" presName="composite" presStyleCnt="0"/>
      <dgm:spPr/>
    </dgm:pt>
    <dgm:pt modelId="{8D701845-8052-4F51-8903-57BA0FDE2322}" type="pres">
      <dgm:prSet presAssocID="{3209D8AA-21DA-4F1C-B0EA-ECF3253F3781}" presName="Parent1" presStyleLbl="node1" presStyleIdx="4" presStyleCnt="6" custLinFactX="5356" custLinFactNeighborX="100000" custLinFactNeighborY="-77653">
        <dgm:presLayoutVars>
          <dgm:chMax val="1"/>
          <dgm:chPref val="1"/>
          <dgm:bulletEnabled val="1"/>
        </dgm:presLayoutVars>
      </dgm:prSet>
      <dgm:spPr/>
    </dgm:pt>
    <dgm:pt modelId="{75637197-0944-4C72-8DE7-30C79AAAC483}" type="pres">
      <dgm:prSet presAssocID="{3209D8AA-21DA-4F1C-B0EA-ECF3253F3781}" presName="Childtext1" presStyleLbl="revTx" presStyleIdx="2" presStyleCnt="3" custScaleY="187775" custLinFactY="-100000" custLinFactNeighborX="-32980" custLinFactNeighborY="-183087">
        <dgm:presLayoutVars>
          <dgm:chMax val="0"/>
          <dgm:chPref val="0"/>
          <dgm:bulletEnabled val="1"/>
        </dgm:presLayoutVars>
      </dgm:prSet>
      <dgm:spPr>
        <a:prstGeom prst="pentagon">
          <a:avLst/>
        </a:prstGeom>
      </dgm:spPr>
    </dgm:pt>
    <dgm:pt modelId="{D29666FC-49F9-4864-ACA1-AE745750E2FF}" type="pres">
      <dgm:prSet presAssocID="{3209D8AA-21DA-4F1C-B0EA-ECF3253F3781}" presName="BalanceSpacing" presStyleCnt="0"/>
      <dgm:spPr/>
    </dgm:pt>
    <dgm:pt modelId="{DA405508-6050-4220-BC3C-E3B2F570157E}" type="pres">
      <dgm:prSet presAssocID="{3209D8AA-21DA-4F1C-B0EA-ECF3253F3781}" presName="BalanceSpacing1" presStyleCnt="0"/>
      <dgm:spPr/>
    </dgm:pt>
    <dgm:pt modelId="{77E03D1F-9D0A-42EE-96CC-F24496695B2B}" type="pres">
      <dgm:prSet presAssocID="{A5BFC5E3-C88B-4AD7-9401-890015AE28D6}" presName="Accent1Text" presStyleLbl="node1" presStyleIdx="5" presStyleCnt="6" custLinFactNeighborX="-2644" custLinFactNeighborY="-77653"/>
      <dgm:spPr/>
    </dgm:pt>
  </dgm:ptLst>
  <dgm:cxnLst>
    <dgm:cxn modelId="{83708D02-1162-4371-86A5-FEECAEC73D9A}" srcId="{E665C429-F97E-48B8-B1EA-F21486BBC521}" destId="{187CD929-5E83-4C29-A44F-0428A3100B5F}" srcOrd="0" destOrd="0" parTransId="{A61091B7-9DE3-40ED-88AD-1167CEAD5CBB}" sibTransId="{74CD4542-932C-4779-8EF5-F0E38921CD71}"/>
    <dgm:cxn modelId="{9FAB7511-C8A4-4F10-A3B1-2D3F38A1D8ED}" type="presOf" srcId="{74CD4542-932C-4779-8EF5-F0E38921CD71}" destId="{65F652C4-6E2F-4A67-BE63-B659F858ACA0}" srcOrd="0" destOrd="0" presId="urn:microsoft.com/office/officeart/2008/layout/AlternatingHexagons"/>
    <dgm:cxn modelId="{0E05B930-70F8-4508-B7C9-0B0356C03412}" type="presOf" srcId="{8BECB404-7944-46E4-89C3-76511B57053A}" destId="{B7EA8A4E-B252-44FA-AA1E-A774DF9920C0}" srcOrd="0" destOrd="0" presId="urn:microsoft.com/office/officeart/2008/layout/AlternatingHexagons"/>
    <dgm:cxn modelId="{9DB15842-E42C-4C57-8E53-02E38A6295D2}" type="presOf" srcId="{187CD929-5E83-4C29-A44F-0428A3100B5F}" destId="{1B6A2135-12A2-4D2B-A73E-9411A2FCCE21}" srcOrd="0" destOrd="0" presId="urn:microsoft.com/office/officeart/2008/layout/AlternatingHexagons"/>
    <dgm:cxn modelId="{4B199C45-CFE8-4717-93A2-E02E22788160}" type="presOf" srcId="{3209D8AA-21DA-4F1C-B0EA-ECF3253F3781}" destId="{8D701845-8052-4F51-8903-57BA0FDE2322}" srcOrd="0" destOrd="0" presId="urn:microsoft.com/office/officeart/2008/layout/AlternatingHexagons"/>
    <dgm:cxn modelId="{FD9F616B-D17A-4674-AC4D-54CD4703A7F3}" srcId="{6E90D763-A9EB-48D9-8734-FA77632C3C01}" destId="{8BECB404-7944-46E4-89C3-76511B57053A}" srcOrd="0" destOrd="0" parTransId="{A85933A5-7D99-4BB3-A9E1-524828346975}" sibTransId="{8CBB32AD-89F1-42AA-AFD3-7FAFAF891EEF}"/>
    <dgm:cxn modelId="{1687BE6C-D1D1-453C-BA96-A6708FD12EFB}" srcId="{3209D8AA-21DA-4F1C-B0EA-ECF3253F3781}" destId="{DFD8F130-9DAC-4F35-B71E-03ECBFE90F50}" srcOrd="0" destOrd="0" parTransId="{455A4E16-C5D8-4B62-954F-9E281A401D15}" sibTransId="{1773F88B-21DE-4EFE-8E32-68ABC98F43CE}"/>
    <dgm:cxn modelId="{1B52D24D-8587-4237-9086-B82BEF69E055}" type="presOf" srcId="{56DA9492-6330-46B6-BA4D-A2208FD687DD}" destId="{96BB9BE2-DE2E-4760-BD7D-625E7968BB14}" srcOrd="0" destOrd="0" presId="urn:microsoft.com/office/officeart/2008/layout/AlternatingHexagons"/>
    <dgm:cxn modelId="{BA484653-E202-42E3-B564-1B4A9B2FDED0}" type="presOf" srcId="{6E90D763-A9EB-48D9-8734-FA77632C3C01}" destId="{55A34BC2-7888-44AA-98B3-7A39EE6A6E97}" srcOrd="0" destOrd="0" presId="urn:microsoft.com/office/officeart/2008/layout/AlternatingHexagons"/>
    <dgm:cxn modelId="{B0F6DF59-1ED4-4736-B455-12B789B96656}" srcId="{3209D8AA-21DA-4F1C-B0EA-ECF3253F3781}" destId="{EFF3F2CC-BD25-4449-ADCD-3834290B84B8}" srcOrd="1" destOrd="0" parTransId="{F11E13F7-41F0-41E7-B50F-F6C4F422CF79}" sibTransId="{04B2D875-D41C-4FA8-A3C9-47C9630D853F}"/>
    <dgm:cxn modelId="{ABB60685-42D1-45D3-912B-0AA8CB5F6910}" type="presOf" srcId="{DFD8F130-9DAC-4F35-B71E-03ECBFE90F50}" destId="{75637197-0944-4C72-8DE7-30C79AAAC483}" srcOrd="0" destOrd="0" presId="urn:microsoft.com/office/officeart/2008/layout/AlternatingHexagons"/>
    <dgm:cxn modelId="{E2998688-CEE7-42CD-89B5-526D1B10AF61}" srcId="{E665C429-F97E-48B8-B1EA-F21486BBC521}" destId="{3209D8AA-21DA-4F1C-B0EA-ECF3253F3781}" srcOrd="2" destOrd="0" parTransId="{520BE3B1-FD1B-4949-9B16-C5A7273CAB99}" sibTransId="{A5BFC5E3-C88B-4AD7-9401-890015AE28D6}"/>
    <dgm:cxn modelId="{0766249E-6E3D-4E33-9B52-228DDB8C05F5}" type="presOf" srcId="{EFF3F2CC-BD25-4449-ADCD-3834290B84B8}" destId="{75637197-0944-4C72-8DE7-30C79AAAC483}" srcOrd="0" destOrd="1" presId="urn:microsoft.com/office/officeart/2008/layout/AlternatingHexagons"/>
    <dgm:cxn modelId="{351399AF-0A4B-4DEC-96E7-A3F4382B9844}" srcId="{E665C429-F97E-48B8-B1EA-F21486BBC521}" destId="{6E90D763-A9EB-48D9-8734-FA77632C3C01}" srcOrd="1" destOrd="0" parTransId="{4BB8876C-7B9E-4D59-9083-FD3BE007B02E}" sibTransId="{56DA9492-6330-46B6-BA4D-A2208FD687DD}"/>
    <dgm:cxn modelId="{A87796E0-BB1A-4613-9FE3-8B580C5959E2}" type="presOf" srcId="{E665C429-F97E-48B8-B1EA-F21486BBC521}" destId="{E9037060-5BE8-4054-BE05-AA708E3D9A9E}" srcOrd="0" destOrd="0" presId="urn:microsoft.com/office/officeart/2008/layout/AlternatingHexagons"/>
    <dgm:cxn modelId="{B5B616F5-20D5-4113-A4FD-3CBDE6890C88}" type="presOf" srcId="{A5BFC5E3-C88B-4AD7-9401-890015AE28D6}" destId="{77E03D1F-9D0A-42EE-96CC-F24496695B2B}" srcOrd="0" destOrd="0" presId="urn:microsoft.com/office/officeart/2008/layout/AlternatingHexagons"/>
    <dgm:cxn modelId="{C6EE4DA2-79EF-4295-B159-0D7B6D8D4D09}" type="presParOf" srcId="{E9037060-5BE8-4054-BE05-AA708E3D9A9E}" destId="{8D3D90F0-7AA7-40C1-B6F6-4305D5317F15}" srcOrd="0" destOrd="0" presId="urn:microsoft.com/office/officeart/2008/layout/AlternatingHexagons"/>
    <dgm:cxn modelId="{24918525-6FF2-4711-8CF8-5016B336934B}" type="presParOf" srcId="{8D3D90F0-7AA7-40C1-B6F6-4305D5317F15}" destId="{1B6A2135-12A2-4D2B-A73E-9411A2FCCE21}" srcOrd="0" destOrd="0" presId="urn:microsoft.com/office/officeart/2008/layout/AlternatingHexagons"/>
    <dgm:cxn modelId="{D91C2802-AA25-4CB6-9DD2-4D2BFE931F92}" type="presParOf" srcId="{8D3D90F0-7AA7-40C1-B6F6-4305D5317F15}" destId="{B948105A-2F49-4FC9-B6DE-A22FED7B439D}" srcOrd="1" destOrd="0" presId="urn:microsoft.com/office/officeart/2008/layout/AlternatingHexagons"/>
    <dgm:cxn modelId="{249A62F0-D38E-4256-818F-C13F73DB6EC9}" type="presParOf" srcId="{8D3D90F0-7AA7-40C1-B6F6-4305D5317F15}" destId="{A474A19E-7FE7-4D02-A25D-2B892D8B0FA2}" srcOrd="2" destOrd="0" presId="urn:microsoft.com/office/officeart/2008/layout/AlternatingHexagons"/>
    <dgm:cxn modelId="{84B1B858-024C-4360-8053-D3D17BA9C338}" type="presParOf" srcId="{8D3D90F0-7AA7-40C1-B6F6-4305D5317F15}" destId="{B82CE48C-C346-4AF0-A7B3-DEAA76BF8E28}" srcOrd="3" destOrd="0" presId="urn:microsoft.com/office/officeart/2008/layout/AlternatingHexagons"/>
    <dgm:cxn modelId="{E45E3E02-1424-4A5F-9723-B7C91DB56F65}" type="presParOf" srcId="{8D3D90F0-7AA7-40C1-B6F6-4305D5317F15}" destId="{65F652C4-6E2F-4A67-BE63-B659F858ACA0}" srcOrd="4" destOrd="0" presId="urn:microsoft.com/office/officeart/2008/layout/AlternatingHexagons"/>
    <dgm:cxn modelId="{2BB22F60-6F53-4A3B-9C6D-662670BD1B37}" type="presParOf" srcId="{E9037060-5BE8-4054-BE05-AA708E3D9A9E}" destId="{49DA2264-83D3-43DB-91DC-8A9F92368147}" srcOrd="1" destOrd="0" presId="urn:microsoft.com/office/officeart/2008/layout/AlternatingHexagons"/>
    <dgm:cxn modelId="{25A44C0D-EFB3-4EDA-88CC-A89FF7680964}" type="presParOf" srcId="{E9037060-5BE8-4054-BE05-AA708E3D9A9E}" destId="{9A91C299-620C-4514-B262-9EF48B71B5DC}" srcOrd="2" destOrd="0" presId="urn:microsoft.com/office/officeart/2008/layout/AlternatingHexagons"/>
    <dgm:cxn modelId="{712DE608-8A83-4A91-9DAF-27A978830D30}" type="presParOf" srcId="{9A91C299-620C-4514-B262-9EF48B71B5DC}" destId="{55A34BC2-7888-44AA-98B3-7A39EE6A6E97}" srcOrd="0" destOrd="0" presId="urn:microsoft.com/office/officeart/2008/layout/AlternatingHexagons"/>
    <dgm:cxn modelId="{A373ABC0-B9BF-449B-A67A-588DB3D74DEF}" type="presParOf" srcId="{9A91C299-620C-4514-B262-9EF48B71B5DC}" destId="{B7EA8A4E-B252-44FA-AA1E-A774DF9920C0}" srcOrd="1" destOrd="0" presId="urn:microsoft.com/office/officeart/2008/layout/AlternatingHexagons"/>
    <dgm:cxn modelId="{A9F4F474-E287-4E16-AB48-01B3F45AF64D}" type="presParOf" srcId="{9A91C299-620C-4514-B262-9EF48B71B5DC}" destId="{D15BD39C-B68D-4014-97D2-EDA64D994AF5}" srcOrd="2" destOrd="0" presId="urn:microsoft.com/office/officeart/2008/layout/AlternatingHexagons"/>
    <dgm:cxn modelId="{A4036718-D024-49CB-97A2-BC087D080916}" type="presParOf" srcId="{9A91C299-620C-4514-B262-9EF48B71B5DC}" destId="{CCD308D5-C858-4856-8BF0-9BB3E561F8A9}" srcOrd="3" destOrd="0" presId="urn:microsoft.com/office/officeart/2008/layout/AlternatingHexagons"/>
    <dgm:cxn modelId="{D3C9E668-C59A-400D-AC1E-F55015C06BF2}" type="presParOf" srcId="{9A91C299-620C-4514-B262-9EF48B71B5DC}" destId="{96BB9BE2-DE2E-4760-BD7D-625E7968BB14}" srcOrd="4" destOrd="0" presId="urn:microsoft.com/office/officeart/2008/layout/AlternatingHexagons"/>
    <dgm:cxn modelId="{564219C6-EBA5-472F-9BAB-2C9E80875D46}" type="presParOf" srcId="{E9037060-5BE8-4054-BE05-AA708E3D9A9E}" destId="{81BE03A2-C788-4F80-9496-571D59C548B7}" srcOrd="3" destOrd="0" presId="urn:microsoft.com/office/officeart/2008/layout/AlternatingHexagons"/>
    <dgm:cxn modelId="{B6085C17-3E55-43CE-9BBD-699B44B70EF2}" type="presParOf" srcId="{E9037060-5BE8-4054-BE05-AA708E3D9A9E}" destId="{538AC109-8E70-428A-BD91-3DA700676A54}" srcOrd="4" destOrd="0" presId="urn:microsoft.com/office/officeart/2008/layout/AlternatingHexagons"/>
    <dgm:cxn modelId="{AF959A22-6B7F-4786-AF3A-9909DDE630DE}" type="presParOf" srcId="{538AC109-8E70-428A-BD91-3DA700676A54}" destId="{8D701845-8052-4F51-8903-57BA0FDE2322}" srcOrd="0" destOrd="0" presId="urn:microsoft.com/office/officeart/2008/layout/AlternatingHexagons"/>
    <dgm:cxn modelId="{3F6E13BE-259D-4073-9C8C-ED81C16C172D}" type="presParOf" srcId="{538AC109-8E70-428A-BD91-3DA700676A54}" destId="{75637197-0944-4C72-8DE7-30C79AAAC483}" srcOrd="1" destOrd="0" presId="urn:microsoft.com/office/officeart/2008/layout/AlternatingHexagons"/>
    <dgm:cxn modelId="{EDDEDB9D-A75C-4DBD-9BAC-71571B8EB931}" type="presParOf" srcId="{538AC109-8E70-428A-BD91-3DA700676A54}" destId="{D29666FC-49F9-4864-ACA1-AE745750E2FF}" srcOrd="2" destOrd="0" presId="urn:microsoft.com/office/officeart/2008/layout/AlternatingHexagons"/>
    <dgm:cxn modelId="{DB0B53E9-E3FB-43D9-BD94-A2078C6C3F2C}" type="presParOf" srcId="{538AC109-8E70-428A-BD91-3DA700676A54}" destId="{DA405508-6050-4220-BC3C-E3B2F570157E}" srcOrd="3" destOrd="0" presId="urn:microsoft.com/office/officeart/2008/layout/AlternatingHexagons"/>
    <dgm:cxn modelId="{C9CA5F32-CC9A-4918-B3EA-DE908BA6093E}" type="presParOf" srcId="{538AC109-8E70-428A-BD91-3DA700676A54}" destId="{77E03D1F-9D0A-42EE-96CC-F24496695B2B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016B68-5A9F-4FD6-9B69-0EEE0499A9AA}">
      <dsp:nvSpPr>
        <dsp:cNvPr id="0" name=""/>
        <dsp:cNvSpPr/>
      </dsp:nvSpPr>
      <dsp:spPr>
        <a:xfrm>
          <a:off x="0" y="526815"/>
          <a:ext cx="7984258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79D3091-2F43-457E-9D42-C110D4CA19A8}">
      <dsp:nvSpPr>
        <dsp:cNvPr id="0" name=""/>
        <dsp:cNvSpPr/>
      </dsp:nvSpPr>
      <dsp:spPr>
        <a:xfrm>
          <a:off x="398823" y="49033"/>
          <a:ext cx="5758454" cy="66966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1250" tIns="0" rIns="211250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kern="1200" dirty="0" err="1">
              <a:latin typeface="Trebuchet MS" panose="020B0603020202020204" pitchFamily="34" charset="0"/>
            </a:rPr>
            <a:t>Technological</a:t>
          </a:r>
          <a:r>
            <a:rPr lang="fr-FR" sz="1900" kern="1200" dirty="0">
              <a:latin typeface="Trebuchet MS" panose="020B0603020202020204" pitchFamily="34" charset="0"/>
            </a:rPr>
            <a:t> and </a:t>
          </a:r>
          <a:r>
            <a:rPr lang="fr-FR" sz="1900" kern="1200" dirty="0" err="1">
              <a:latin typeface="Trebuchet MS" panose="020B0603020202020204" pitchFamily="34" charset="0"/>
            </a:rPr>
            <a:t>operational</a:t>
          </a:r>
          <a:r>
            <a:rPr lang="fr-FR" sz="1900" kern="1200" dirty="0">
              <a:latin typeface="Trebuchet MS" panose="020B0603020202020204" pitchFamily="34" charset="0"/>
            </a:rPr>
            <a:t> </a:t>
          </a:r>
          <a:r>
            <a:rPr lang="fr-FR" sz="1900" kern="1200" dirty="0" err="1">
              <a:latin typeface="Trebuchet MS" panose="020B0603020202020204" pitchFamily="34" charset="0"/>
            </a:rPr>
            <a:t>strengthening</a:t>
          </a:r>
          <a:r>
            <a:rPr lang="fr-FR" sz="1900" kern="1200" dirty="0">
              <a:latin typeface="Trebuchet MS" panose="020B0603020202020204" pitchFamily="34" charset="0"/>
            </a:rPr>
            <a:t> by </a:t>
          </a:r>
          <a:r>
            <a:rPr lang="fr-FR" sz="1900" kern="1200" dirty="0" err="1">
              <a:latin typeface="Trebuchet MS" panose="020B0603020202020204" pitchFamily="34" charset="0"/>
            </a:rPr>
            <a:t>innovating</a:t>
          </a:r>
          <a:r>
            <a:rPr lang="fr-FR" sz="1900" kern="1200" dirty="0">
              <a:latin typeface="Trebuchet MS" panose="020B0603020202020204" pitchFamily="34" charset="0"/>
            </a:rPr>
            <a:t> </a:t>
          </a:r>
          <a:r>
            <a:rPr lang="fr-FR" sz="1900" kern="1200" dirty="0" err="1">
              <a:latin typeface="Trebuchet MS" panose="020B0603020202020204" pitchFamily="34" charset="0"/>
            </a:rPr>
            <a:t>tools</a:t>
          </a:r>
          <a:endParaRPr lang="fr-FR" sz="1900" kern="1200" dirty="0">
            <a:latin typeface="Trebuchet MS" panose="020B0603020202020204" pitchFamily="34" charset="0"/>
          </a:endParaRPr>
        </a:p>
      </dsp:txBody>
      <dsp:txXfrm>
        <a:off x="431513" y="81723"/>
        <a:ext cx="5693074" cy="604281"/>
      </dsp:txXfrm>
    </dsp:sp>
    <dsp:sp modelId="{CC597137-90D2-4499-940B-9837E186B5E0}">
      <dsp:nvSpPr>
        <dsp:cNvPr id="0" name=""/>
        <dsp:cNvSpPr/>
      </dsp:nvSpPr>
      <dsp:spPr>
        <a:xfrm>
          <a:off x="0" y="1338411"/>
          <a:ext cx="7984258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4E8F08A-E60B-4015-8A23-F1971BB43632}">
      <dsp:nvSpPr>
        <dsp:cNvPr id="0" name=""/>
        <dsp:cNvSpPr/>
      </dsp:nvSpPr>
      <dsp:spPr>
        <a:xfrm>
          <a:off x="398823" y="924615"/>
          <a:ext cx="5739247" cy="60567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1250" tIns="0" rIns="211250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kern="1200" dirty="0" err="1">
              <a:latin typeface="Trebuchet MS" panose="020B0603020202020204" pitchFamily="34" charset="0"/>
            </a:rPr>
            <a:t>Market</a:t>
          </a:r>
          <a:r>
            <a:rPr lang="fr-FR" sz="1900" kern="1200" dirty="0">
              <a:latin typeface="Trebuchet MS" panose="020B0603020202020204" pitchFamily="34" charset="0"/>
            </a:rPr>
            <a:t> </a:t>
          </a:r>
          <a:r>
            <a:rPr lang="fr-FR" sz="1900" kern="1200" dirty="0" err="1">
              <a:latin typeface="Trebuchet MS" panose="020B0603020202020204" pitchFamily="34" charset="0"/>
            </a:rPr>
            <a:t>literacy</a:t>
          </a:r>
          <a:r>
            <a:rPr lang="fr-FR" sz="1900" kern="1200" dirty="0">
              <a:latin typeface="Trebuchet MS" panose="020B0603020202020204" pitchFamily="34" charset="0"/>
            </a:rPr>
            <a:t> </a:t>
          </a:r>
          <a:r>
            <a:rPr lang="fr-FR" sz="1900" kern="1200" dirty="0" err="1">
              <a:latin typeface="Trebuchet MS" panose="020B0603020202020204" pitchFamily="34" charset="0"/>
            </a:rPr>
            <a:t>development</a:t>
          </a:r>
          <a:endParaRPr lang="fr-FR" sz="1900" kern="1200" dirty="0">
            <a:latin typeface="Trebuchet MS" panose="020B0603020202020204" pitchFamily="34" charset="0"/>
          </a:endParaRPr>
        </a:p>
      </dsp:txBody>
      <dsp:txXfrm>
        <a:off x="428390" y="954182"/>
        <a:ext cx="5680113" cy="546542"/>
      </dsp:txXfrm>
    </dsp:sp>
    <dsp:sp modelId="{3A5CFCA5-C383-4DA2-BE61-0F9F7473664F}">
      <dsp:nvSpPr>
        <dsp:cNvPr id="0" name=""/>
        <dsp:cNvSpPr/>
      </dsp:nvSpPr>
      <dsp:spPr>
        <a:xfrm>
          <a:off x="0" y="2143646"/>
          <a:ext cx="7984258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1014A01-E161-4884-B22A-A22B895C418F}">
      <dsp:nvSpPr>
        <dsp:cNvPr id="0" name=""/>
        <dsp:cNvSpPr/>
      </dsp:nvSpPr>
      <dsp:spPr>
        <a:xfrm>
          <a:off x="398823" y="1736211"/>
          <a:ext cx="5758342" cy="59931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1250" tIns="0" rIns="211250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kern="1200" dirty="0" err="1">
              <a:latin typeface="Trebuchet MS" panose="020B0603020202020204" pitchFamily="34" charset="0"/>
            </a:rPr>
            <a:t>Increase</a:t>
          </a:r>
          <a:r>
            <a:rPr lang="fr-FR" sz="1900" kern="1200" dirty="0">
              <a:latin typeface="Trebuchet MS" panose="020B0603020202020204" pitchFamily="34" charset="0"/>
            </a:rPr>
            <a:t> of </a:t>
          </a:r>
          <a:r>
            <a:rPr lang="fr-FR" sz="1900" kern="1200" dirty="0" err="1">
              <a:latin typeface="Trebuchet MS" panose="020B0603020202020204" pitchFamily="34" charset="0"/>
            </a:rPr>
            <a:t>liquidity</a:t>
          </a:r>
          <a:r>
            <a:rPr lang="fr-FR" sz="1900" kern="1200" dirty="0">
              <a:latin typeface="Trebuchet MS" panose="020B0603020202020204" pitchFamily="34" charset="0"/>
            </a:rPr>
            <a:t> and </a:t>
          </a:r>
          <a:r>
            <a:rPr lang="fr-FR" sz="1900" kern="1200" dirty="0" err="1">
              <a:latin typeface="Trebuchet MS" panose="020B0603020202020204" pitchFamily="34" charset="0"/>
            </a:rPr>
            <a:t>market</a:t>
          </a:r>
          <a:r>
            <a:rPr lang="fr-FR" sz="1900" kern="1200" dirty="0">
              <a:latin typeface="Trebuchet MS" panose="020B0603020202020204" pitchFamily="34" charset="0"/>
            </a:rPr>
            <a:t> </a:t>
          </a:r>
          <a:r>
            <a:rPr lang="fr-FR" sz="1900" kern="1200" dirty="0" err="1">
              <a:latin typeface="Trebuchet MS" panose="020B0603020202020204" pitchFamily="34" charset="0"/>
            </a:rPr>
            <a:t>depth</a:t>
          </a:r>
          <a:r>
            <a:rPr lang="fr-FR" sz="1900" kern="1200" dirty="0">
              <a:latin typeface="Trebuchet MS" panose="020B0603020202020204" pitchFamily="34" charset="0"/>
            </a:rPr>
            <a:t> </a:t>
          </a:r>
        </a:p>
      </dsp:txBody>
      <dsp:txXfrm>
        <a:off x="428079" y="1765467"/>
        <a:ext cx="5699830" cy="54080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016B68-5A9F-4FD6-9B69-0EEE0499A9AA}">
      <dsp:nvSpPr>
        <dsp:cNvPr id="0" name=""/>
        <dsp:cNvSpPr/>
      </dsp:nvSpPr>
      <dsp:spPr>
        <a:xfrm>
          <a:off x="0" y="475882"/>
          <a:ext cx="7984258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79D3091-2F43-457E-9D42-C110D4CA19A8}">
      <dsp:nvSpPr>
        <dsp:cNvPr id="0" name=""/>
        <dsp:cNvSpPr/>
      </dsp:nvSpPr>
      <dsp:spPr>
        <a:xfrm>
          <a:off x="415033" y="0"/>
          <a:ext cx="5732282" cy="80535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1250" tIns="0" rIns="211250" bIns="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b="0" i="0" kern="1200" dirty="0">
              <a:latin typeface="Trebuchet MS" panose="020B0603020202020204" pitchFamily="34" charset="0"/>
            </a:rPr>
            <a:t>Consolidation of shareholding, governance and demutualization</a:t>
          </a:r>
          <a:endParaRPr lang="fr-FR" sz="2700" kern="1200" dirty="0">
            <a:latin typeface="Trebuchet MS" panose="020B0603020202020204" pitchFamily="34" charset="0"/>
          </a:endParaRPr>
        </a:p>
      </dsp:txBody>
      <dsp:txXfrm>
        <a:off x="454347" y="39314"/>
        <a:ext cx="5653654" cy="726725"/>
      </dsp:txXfrm>
    </dsp:sp>
    <dsp:sp modelId="{CC597137-90D2-4499-940B-9837E186B5E0}">
      <dsp:nvSpPr>
        <dsp:cNvPr id="0" name=""/>
        <dsp:cNvSpPr/>
      </dsp:nvSpPr>
      <dsp:spPr>
        <a:xfrm>
          <a:off x="0" y="1770830"/>
          <a:ext cx="7984258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4E8F08A-E60B-4015-8A23-F1971BB43632}">
      <dsp:nvSpPr>
        <dsp:cNvPr id="0" name=""/>
        <dsp:cNvSpPr/>
      </dsp:nvSpPr>
      <dsp:spPr>
        <a:xfrm>
          <a:off x="399212" y="1302082"/>
          <a:ext cx="5763971" cy="86726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1250" tIns="0" rIns="211250" bIns="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700" kern="1200" dirty="0" err="1">
              <a:latin typeface="Trebuchet MS" panose="020B0603020202020204" pitchFamily="34" charset="0"/>
            </a:rPr>
            <a:t>Sustainability</a:t>
          </a:r>
          <a:endParaRPr lang="fr-FR" sz="2700" kern="1200" dirty="0">
            <a:latin typeface="Trebuchet MS" panose="020B0603020202020204" pitchFamily="34" charset="0"/>
          </a:endParaRPr>
        </a:p>
      </dsp:txBody>
      <dsp:txXfrm>
        <a:off x="441548" y="1344418"/>
        <a:ext cx="5679299" cy="78259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6A2135-12A2-4D2B-A73E-9411A2FCCE21}">
      <dsp:nvSpPr>
        <dsp:cNvPr id="0" name=""/>
        <dsp:cNvSpPr/>
      </dsp:nvSpPr>
      <dsp:spPr>
        <a:xfrm rot="5400000">
          <a:off x="4941980" y="225603"/>
          <a:ext cx="2140644" cy="1862360"/>
        </a:xfrm>
        <a:prstGeom prst="hexagon">
          <a:avLst>
            <a:gd name="adj" fmla="val 25000"/>
            <a:gd name="vf" fmla="val 115470"/>
          </a:avLst>
        </a:prstGeom>
        <a:solidFill>
          <a:srgbClr val="4F81BD">
            <a:shade val="5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Digitalisation of business processess</a:t>
          </a:r>
          <a:endParaRPr lang="fr-FR" sz="1400" b="1" kern="12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 rot="-5400000">
        <a:off x="5371340" y="420045"/>
        <a:ext cx="1281924" cy="1473476"/>
      </dsp:txXfrm>
    </dsp:sp>
    <dsp:sp modelId="{B948105A-2F49-4FC9-B6DE-A22FED7B439D}">
      <dsp:nvSpPr>
        <dsp:cNvPr id="0" name=""/>
        <dsp:cNvSpPr/>
      </dsp:nvSpPr>
      <dsp:spPr>
        <a:xfrm>
          <a:off x="6053622" y="692"/>
          <a:ext cx="2528020" cy="2027776"/>
        </a:xfrm>
        <a:prstGeom prst="pentagon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5F652C4-6E2F-4A67-BE63-B659F858ACA0}">
      <dsp:nvSpPr>
        <dsp:cNvPr id="0" name=""/>
        <dsp:cNvSpPr/>
      </dsp:nvSpPr>
      <dsp:spPr>
        <a:xfrm rot="5400000">
          <a:off x="2717327" y="189229"/>
          <a:ext cx="2110675" cy="2039787"/>
        </a:xfrm>
        <a:prstGeom prst="hexagon">
          <a:avLst>
            <a:gd name="adj" fmla="val 25000"/>
            <a:gd name="vf" fmla="val 115470"/>
          </a:avLst>
        </a:prstGeom>
        <a:solidFill>
          <a:srgbClr val="4F81BD">
            <a:shade val="50000"/>
            <a:hueOff val="120479"/>
            <a:satOff val="-2520"/>
            <a:lumOff val="14021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Launch of the </a:t>
          </a:r>
          <a:r>
            <a:rPr lang="fr-FR" sz="1400" b="1" kern="1200" dirty="0" err="1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process</a:t>
          </a:r>
          <a:r>
            <a:rPr lang="fr-FR" sz="1400" b="1" kern="1200" dirty="0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 for </a:t>
          </a:r>
          <a:r>
            <a:rPr lang="fr-FR" sz="1400" b="1" kern="1200" dirty="0" err="1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becoming</a:t>
          </a:r>
          <a:r>
            <a:rPr lang="fr-FR" sz="1400" b="1" kern="1200" dirty="0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 a Holding</a:t>
          </a:r>
          <a:endParaRPr lang="fr-FR" sz="1400" b="1" kern="12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 rot="-5400000">
        <a:off x="3087027" y="499657"/>
        <a:ext cx="1371275" cy="1418931"/>
      </dsp:txXfrm>
    </dsp:sp>
    <dsp:sp modelId="{55A34BC2-7888-44AA-98B3-7A39EE6A6E97}">
      <dsp:nvSpPr>
        <dsp:cNvPr id="0" name=""/>
        <dsp:cNvSpPr/>
      </dsp:nvSpPr>
      <dsp:spPr>
        <a:xfrm rot="5400000">
          <a:off x="3820799" y="1939339"/>
          <a:ext cx="2140644" cy="1862360"/>
        </a:xfrm>
        <a:prstGeom prst="hexagon">
          <a:avLst>
            <a:gd name="adj" fmla="val 25000"/>
            <a:gd name="vf" fmla="val 115470"/>
          </a:avLst>
        </a:prstGeom>
        <a:solidFill>
          <a:srgbClr val="4F81BD">
            <a:shade val="50000"/>
            <a:hueOff val="240958"/>
            <a:satOff val="-5040"/>
            <a:lumOff val="28042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i="0" kern="1200" dirty="0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Net </a:t>
          </a:r>
          <a:r>
            <a:rPr lang="fr-FR" sz="1400" b="1" i="0" kern="1200" dirty="0" err="1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Income</a:t>
          </a:r>
          <a:r>
            <a:rPr lang="fr-FR" sz="1400" b="1" i="0" kern="1200" dirty="0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 </a:t>
          </a:r>
          <a:r>
            <a:rPr lang="fr-FR" sz="1400" b="1" i="0" kern="1200" dirty="0" err="1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average</a:t>
          </a:r>
          <a:r>
            <a:rPr lang="fr-FR" sz="1400" b="1" i="0" kern="1200" dirty="0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 increase of +16 % per </a:t>
          </a:r>
          <a:r>
            <a:rPr lang="fr-FR" sz="1400" b="1" i="0" kern="1200" dirty="0" err="1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year</a:t>
          </a:r>
          <a:endParaRPr lang="fr-FR" sz="1400" b="1" kern="12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 rot="-5400000">
        <a:off x="4250159" y="2133781"/>
        <a:ext cx="1281924" cy="1473476"/>
      </dsp:txXfrm>
    </dsp:sp>
    <dsp:sp modelId="{B7EA8A4E-B252-44FA-AA1E-A774DF9920C0}">
      <dsp:nvSpPr>
        <dsp:cNvPr id="0" name=""/>
        <dsp:cNvSpPr/>
      </dsp:nvSpPr>
      <dsp:spPr>
        <a:xfrm>
          <a:off x="1691685" y="1944216"/>
          <a:ext cx="2104380" cy="1920569"/>
        </a:xfrm>
        <a:prstGeom prst="pentagon">
          <a:avLst/>
        </a:prstGeom>
        <a:solidFill>
          <a:srgbClr val="4F81BD">
            <a:lumMod val="40000"/>
            <a:lumOff val="60000"/>
          </a:srgbClr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5,4 billions FCFA (*) Investment in 3 years</a:t>
          </a:r>
          <a:endParaRPr lang="fr-FR" sz="1400" b="1" kern="12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2093587" y="2397600"/>
        <a:ext cx="1300576" cy="1467180"/>
      </dsp:txXfrm>
    </dsp:sp>
    <dsp:sp modelId="{96BB9BE2-DE2E-4760-BD7D-625E7968BB14}">
      <dsp:nvSpPr>
        <dsp:cNvPr id="0" name=""/>
        <dsp:cNvSpPr/>
      </dsp:nvSpPr>
      <dsp:spPr>
        <a:xfrm rot="5400000">
          <a:off x="5992833" y="2000390"/>
          <a:ext cx="2140644" cy="1862360"/>
        </a:xfrm>
        <a:prstGeom prst="hexagon">
          <a:avLst>
            <a:gd name="adj" fmla="val 25000"/>
            <a:gd name="vf" fmla="val 115470"/>
          </a:avLst>
        </a:prstGeom>
        <a:solidFill>
          <a:srgbClr val="4F81BD">
            <a:shade val="50000"/>
            <a:hueOff val="361436"/>
            <a:satOff val="-7560"/>
            <a:lumOff val="42063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i="0" kern="1200" dirty="0" err="1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Average</a:t>
          </a:r>
          <a:r>
            <a:rPr lang="fr-FR" sz="1400" b="1" i="0" kern="1200" dirty="0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 of 4 </a:t>
          </a:r>
          <a:r>
            <a:rPr lang="fr-FR" sz="1400" b="1" i="0" kern="1200" dirty="0" err="1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IPOs</a:t>
          </a:r>
          <a:r>
            <a:rPr lang="fr-FR" sz="1400" b="1" i="0" kern="1200" dirty="0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 in the SME </a:t>
          </a:r>
          <a:r>
            <a:rPr lang="fr-FR" sz="1400" b="1" i="0" kern="1200" dirty="0" err="1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Board</a:t>
          </a:r>
          <a:r>
            <a:rPr lang="fr-FR" sz="1400" b="1" i="0" kern="1200" dirty="0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 by  2019</a:t>
          </a:r>
          <a:endParaRPr lang="fr-FR" sz="1400" b="1" kern="12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 rot="-5400000">
        <a:off x="6422193" y="2194832"/>
        <a:ext cx="1281924" cy="1473476"/>
      </dsp:txXfrm>
    </dsp:sp>
    <dsp:sp modelId="{8D701845-8052-4F51-8903-57BA0FDE2322}">
      <dsp:nvSpPr>
        <dsp:cNvPr id="0" name=""/>
        <dsp:cNvSpPr/>
      </dsp:nvSpPr>
      <dsp:spPr>
        <a:xfrm rot="5400000">
          <a:off x="4263498" y="3932014"/>
          <a:ext cx="2140644" cy="1932739"/>
        </a:xfrm>
        <a:prstGeom prst="hexagon">
          <a:avLst>
            <a:gd name="adj" fmla="val 25000"/>
            <a:gd name="vf" fmla="val 115470"/>
          </a:avLst>
        </a:prstGeom>
        <a:solidFill>
          <a:srgbClr val="4F81BD">
            <a:shade val="50000"/>
            <a:hueOff val="240958"/>
            <a:satOff val="-5040"/>
            <a:lumOff val="28042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i="0" kern="1200" dirty="0" err="1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Average</a:t>
          </a:r>
          <a:r>
            <a:rPr lang="fr-FR" sz="1400" b="1" i="0" kern="1200" dirty="0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 of 3 </a:t>
          </a:r>
          <a:r>
            <a:rPr lang="fr-FR" sz="1400" b="1" i="0" kern="1200" dirty="0" err="1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IPOs</a:t>
          </a:r>
          <a:r>
            <a:rPr lang="fr-FR" sz="1400" b="1" i="0" kern="1200" dirty="0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  in the Main </a:t>
          </a:r>
          <a:r>
            <a:rPr lang="fr-FR" sz="1400" b="1" i="0" kern="1200" dirty="0" err="1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Board</a:t>
          </a:r>
          <a:endParaRPr lang="fr-FR" sz="1400" b="1" kern="12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 rot="-5400000">
        <a:off x="4673930" y="4167511"/>
        <a:ext cx="1319779" cy="1461746"/>
      </dsp:txXfrm>
    </dsp:sp>
    <dsp:sp modelId="{75637197-0944-4C72-8DE7-30C79AAAC483}">
      <dsp:nvSpPr>
        <dsp:cNvPr id="0" name=""/>
        <dsp:cNvSpPr/>
      </dsp:nvSpPr>
      <dsp:spPr>
        <a:xfrm>
          <a:off x="0" y="0"/>
          <a:ext cx="2388959" cy="2411757"/>
        </a:xfrm>
        <a:prstGeom prst="pentagon">
          <a:avLst/>
        </a:prstGeom>
        <a:solidFill>
          <a:srgbClr val="4F81BD">
            <a:lumMod val="40000"/>
            <a:lumOff val="60000"/>
          </a:srgbClr>
        </a:solidFill>
        <a:ln w="3175">
          <a:solidFill>
            <a:sysClr val="windowText" lastClr="000000"/>
          </a:solidFill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>
              <a:solidFill>
                <a:sysClr val="windowText" lastClr="000000"/>
              </a:solidFill>
              <a:latin typeface="Gill Sans MT" panose="020B0502020104020203" pitchFamily="34" charset="0"/>
              <a:ea typeface="+mn-ea"/>
              <a:cs typeface="+mn-cs"/>
            </a:rPr>
            <a:t>BRVM Key Figures by 2020</a:t>
          </a:r>
        </a:p>
      </dsp:txBody>
      <dsp:txXfrm>
        <a:off x="456252" y="569337"/>
        <a:ext cx="1476455" cy="1842414"/>
      </dsp:txXfrm>
    </dsp:sp>
    <dsp:sp modelId="{77E03D1F-9D0A-42EE-96CC-F24496695B2B}">
      <dsp:nvSpPr>
        <dsp:cNvPr id="0" name=""/>
        <dsp:cNvSpPr/>
      </dsp:nvSpPr>
      <dsp:spPr>
        <a:xfrm rot="5400000">
          <a:off x="1987898" y="4038102"/>
          <a:ext cx="2140644" cy="1862360"/>
        </a:xfrm>
        <a:prstGeom prst="hexagon">
          <a:avLst>
            <a:gd name="adj" fmla="val 25000"/>
            <a:gd name="vf" fmla="val 115470"/>
          </a:avLst>
        </a:prstGeom>
        <a:solidFill>
          <a:srgbClr val="4F81BD">
            <a:shade val="50000"/>
            <a:hueOff val="120479"/>
            <a:satOff val="-2520"/>
            <a:lumOff val="14021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 err="1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Launching</a:t>
          </a:r>
          <a:r>
            <a:rPr lang="fr-FR" sz="1400" b="1" kern="1200" dirty="0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 of the </a:t>
          </a:r>
          <a:r>
            <a:rPr lang="fr-FR" sz="1400" b="1" kern="1200" dirty="0" err="1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process</a:t>
          </a:r>
          <a:r>
            <a:rPr lang="fr-FR" sz="1400" b="1" kern="1200" dirty="0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 to </a:t>
          </a:r>
          <a:r>
            <a:rPr lang="fr-FR" sz="1400" b="1" kern="1200" dirty="0" err="1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list</a:t>
          </a:r>
          <a:r>
            <a:rPr lang="fr-FR" sz="1400" b="1" kern="1200" dirty="0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 BRVM</a:t>
          </a:r>
          <a:endParaRPr lang="fr-FR" sz="1400" b="1" kern="12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 rot="-5400000">
        <a:off x="2417258" y="4232544"/>
        <a:ext cx="1281924" cy="147347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6A2135-12A2-4D2B-A73E-9411A2FCCE21}">
      <dsp:nvSpPr>
        <dsp:cNvPr id="0" name=""/>
        <dsp:cNvSpPr/>
      </dsp:nvSpPr>
      <dsp:spPr>
        <a:xfrm rot="5400000">
          <a:off x="2809589" y="221629"/>
          <a:ext cx="2090752" cy="1818954"/>
        </a:xfrm>
        <a:prstGeom prst="hexagon">
          <a:avLst>
            <a:gd name="adj" fmla="val 25000"/>
            <a:gd name="vf" fmla="val 115470"/>
          </a:avLst>
        </a:prstGeom>
        <a:solidFill>
          <a:srgbClr val="4F81BD">
            <a:shade val="5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Securities Lending and Borrowing </a:t>
          </a:r>
          <a:endParaRPr lang="fr-FR" sz="1400" b="1" kern="12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 rot="-5400000">
        <a:off x="3228942" y="411539"/>
        <a:ext cx="1252046" cy="1439134"/>
      </dsp:txXfrm>
    </dsp:sp>
    <dsp:sp modelId="{B948105A-2F49-4FC9-B6DE-A22FED7B439D}">
      <dsp:nvSpPr>
        <dsp:cNvPr id="0" name=""/>
        <dsp:cNvSpPr/>
      </dsp:nvSpPr>
      <dsp:spPr>
        <a:xfrm>
          <a:off x="945091" y="1960"/>
          <a:ext cx="2389451" cy="1980515"/>
        </a:xfrm>
        <a:prstGeom prst="pentagon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5F652C4-6E2F-4A67-BE63-B659F858ACA0}">
      <dsp:nvSpPr>
        <dsp:cNvPr id="0" name=""/>
        <dsp:cNvSpPr/>
      </dsp:nvSpPr>
      <dsp:spPr>
        <a:xfrm rot="5400000">
          <a:off x="5132768" y="50015"/>
          <a:ext cx="2061481" cy="1992246"/>
        </a:xfrm>
        <a:prstGeom prst="hexagon">
          <a:avLst>
            <a:gd name="adj" fmla="val 25000"/>
            <a:gd name="vf" fmla="val 115470"/>
          </a:avLst>
        </a:prstGeom>
        <a:solidFill>
          <a:srgbClr val="4F81BD">
            <a:shade val="50000"/>
            <a:hueOff val="120479"/>
            <a:satOff val="-2520"/>
            <a:lumOff val="14021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Digital </a:t>
          </a:r>
          <a:r>
            <a:rPr lang="fr-FR" sz="1400" b="1" kern="1200" dirty="0" err="1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platform</a:t>
          </a:r>
          <a:r>
            <a:rPr lang="fr-FR" sz="1400" b="1" kern="1200" dirty="0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 for UCITS</a:t>
          </a:r>
          <a:endParaRPr lang="fr-FR" sz="1400" b="1" kern="12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 rot="-5400000">
        <a:off x="5493850" y="353209"/>
        <a:ext cx="1339316" cy="1385859"/>
      </dsp:txXfrm>
    </dsp:sp>
    <dsp:sp modelId="{55A34BC2-7888-44AA-98B3-7A39EE6A6E97}">
      <dsp:nvSpPr>
        <dsp:cNvPr id="0" name=""/>
        <dsp:cNvSpPr/>
      </dsp:nvSpPr>
      <dsp:spPr>
        <a:xfrm rot="5400000">
          <a:off x="2599143" y="2322710"/>
          <a:ext cx="2090752" cy="1818954"/>
        </a:xfrm>
        <a:prstGeom prst="hexagon">
          <a:avLst>
            <a:gd name="adj" fmla="val 25000"/>
            <a:gd name="vf" fmla="val 115470"/>
          </a:avLst>
        </a:prstGeom>
        <a:solidFill>
          <a:srgbClr val="4F81BD">
            <a:shade val="50000"/>
            <a:hueOff val="240958"/>
            <a:satOff val="-5040"/>
            <a:lumOff val="28042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i="0" kern="1200" dirty="0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Net </a:t>
          </a:r>
          <a:r>
            <a:rPr lang="fr-FR" sz="1400" b="1" i="0" kern="1200" dirty="0" err="1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Income</a:t>
          </a:r>
          <a:r>
            <a:rPr lang="fr-FR" sz="1400" b="1" i="0" kern="1200" dirty="0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 </a:t>
          </a:r>
          <a:r>
            <a:rPr lang="fr-FR" sz="1400" b="1" i="0" kern="1200" dirty="0" err="1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average</a:t>
          </a:r>
          <a:r>
            <a:rPr lang="fr-FR" sz="1400" b="1" i="0" kern="1200" dirty="0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 increase of +16 % per </a:t>
          </a:r>
          <a:r>
            <a:rPr lang="fr-FR" sz="1400" b="1" i="0" kern="1200" dirty="0" err="1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year</a:t>
          </a:r>
          <a:endParaRPr lang="fr-FR" sz="1400" b="1" kern="12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 rot="-5400000">
        <a:off x="3018496" y="2512620"/>
        <a:ext cx="1252046" cy="1439134"/>
      </dsp:txXfrm>
    </dsp:sp>
    <dsp:sp modelId="{B7EA8A4E-B252-44FA-AA1E-A774DF9920C0}">
      <dsp:nvSpPr>
        <dsp:cNvPr id="0" name=""/>
        <dsp:cNvSpPr/>
      </dsp:nvSpPr>
      <dsp:spPr>
        <a:xfrm>
          <a:off x="239888" y="346228"/>
          <a:ext cx="2123844" cy="1781333"/>
        </a:xfrm>
        <a:prstGeom prst="pentagon">
          <a:avLst/>
        </a:prstGeom>
        <a:solidFill>
          <a:srgbClr val="4F81BD">
            <a:lumMod val="40000"/>
            <a:lumOff val="60000"/>
          </a:srgbClr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00" b="1" kern="1200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1,9 billions FCFA (*) investment in 3 years</a:t>
          </a:r>
          <a:endParaRPr lang="fr-FR" sz="1000" b="1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645507" y="766743"/>
        <a:ext cx="1312606" cy="1360813"/>
      </dsp:txXfrm>
    </dsp:sp>
    <dsp:sp modelId="{96BB9BE2-DE2E-4760-BD7D-625E7968BB14}">
      <dsp:nvSpPr>
        <dsp:cNvPr id="0" name=""/>
        <dsp:cNvSpPr/>
      </dsp:nvSpPr>
      <dsp:spPr>
        <a:xfrm rot="5400000">
          <a:off x="3775697" y="3955409"/>
          <a:ext cx="2090752" cy="1818954"/>
        </a:xfrm>
        <a:prstGeom prst="hexagon">
          <a:avLst>
            <a:gd name="adj" fmla="val 25000"/>
            <a:gd name="vf" fmla="val 115470"/>
          </a:avLst>
        </a:prstGeom>
        <a:solidFill>
          <a:srgbClr val="4F81BD">
            <a:shade val="50000"/>
            <a:hueOff val="361436"/>
            <a:satOff val="-7560"/>
            <a:lumOff val="42063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000" b="1" kern="1200" dirty="0">
            <a:solidFill>
              <a:sysClr val="window" lastClr="FFFFFF"/>
            </a:solidFill>
            <a:latin typeface="Trebuchet MS" panose="020B0603020202020204" pitchFamily="34" charset="0"/>
            <a:ea typeface="+mn-ea"/>
            <a:cs typeface="+mn-cs"/>
          </a:endParaRP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1,9 billions FCFA (*) Investment in 3 years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400" b="1" kern="1200" dirty="0">
            <a:solidFill>
              <a:sysClr val="window" lastClr="FFFFFF"/>
            </a:solidFill>
            <a:latin typeface="Trebuchet MS" panose="020B0603020202020204" pitchFamily="34" charset="0"/>
            <a:ea typeface="+mn-ea"/>
            <a:cs typeface="+mn-cs"/>
          </a:endParaRPr>
        </a:p>
      </dsp:txBody>
      <dsp:txXfrm rot="-5400000">
        <a:off x="4195050" y="4145319"/>
        <a:ext cx="1252046" cy="1439134"/>
      </dsp:txXfrm>
    </dsp:sp>
    <dsp:sp modelId="{8D701845-8052-4F51-8903-57BA0FDE2322}">
      <dsp:nvSpPr>
        <dsp:cNvPr id="0" name=""/>
        <dsp:cNvSpPr/>
      </dsp:nvSpPr>
      <dsp:spPr>
        <a:xfrm rot="5400000">
          <a:off x="4976664" y="2196752"/>
          <a:ext cx="2090752" cy="1818954"/>
        </a:xfrm>
        <a:prstGeom prst="hexagon">
          <a:avLst>
            <a:gd name="adj" fmla="val 25000"/>
            <a:gd name="vf" fmla="val 115470"/>
          </a:avLst>
        </a:prstGeom>
        <a:solidFill>
          <a:srgbClr val="4F81BD">
            <a:shade val="50000"/>
            <a:hueOff val="240958"/>
            <a:satOff val="-5040"/>
            <a:lumOff val="28042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000" b="1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 rot="-5400000">
        <a:off x="5396017" y="2386662"/>
        <a:ext cx="1252046" cy="1439134"/>
      </dsp:txXfrm>
    </dsp:sp>
    <dsp:sp modelId="{75637197-0944-4C72-8DE7-30C79AAAC483}">
      <dsp:nvSpPr>
        <dsp:cNvPr id="0" name=""/>
        <dsp:cNvSpPr/>
      </dsp:nvSpPr>
      <dsp:spPr>
        <a:xfrm>
          <a:off x="118213" y="800"/>
          <a:ext cx="2258012" cy="2355546"/>
        </a:xfrm>
        <a:prstGeom prst="pentagon">
          <a:avLst/>
        </a:prstGeom>
        <a:solidFill>
          <a:srgbClr val="4F81BD">
            <a:lumMod val="40000"/>
            <a:lumOff val="60000"/>
          </a:srgbClr>
        </a:solidFill>
        <a:ln w="3175">
          <a:solidFill>
            <a:sysClr val="windowText" lastClr="000000"/>
          </a:solidFill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>
              <a:solidFill>
                <a:sysClr val="windowText" lastClr="000000"/>
              </a:solidFill>
              <a:latin typeface="Gill Sans MT" panose="020B0502020104020203" pitchFamily="34" charset="0"/>
              <a:ea typeface="+mn-ea"/>
              <a:cs typeface="+mn-cs"/>
            </a:rPr>
            <a:t>DC/BR Key Figures by 2020</a:t>
          </a:r>
        </a:p>
        <a:p>
          <a:pPr marL="0" lvl="0" indent="0" algn="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3600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sp:txBody>
      <dsp:txXfrm>
        <a:off x="549456" y="556868"/>
        <a:ext cx="1395526" cy="1799472"/>
      </dsp:txXfrm>
    </dsp:sp>
    <dsp:sp modelId="{77E03D1F-9D0A-42EE-96CC-F24496695B2B}">
      <dsp:nvSpPr>
        <dsp:cNvPr id="0" name=""/>
        <dsp:cNvSpPr/>
      </dsp:nvSpPr>
      <dsp:spPr>
        <a:xfrm rot="5400000">
          <a:off x="4976664" y="2196752"/>
          <a:ext cx="2090752" cy="1818954"/>
        </a:xfrm>
        <a:prstGeom prst="hexagon">
          <a:avLst>
            <a:gd name="adj" fmla="val 25000"/>
            <a:gd name="vf" fmla="val 115470"/>
          </a:avLst>
        </a:prstGeom>
        <a:solidFill>
          <a:srgbClr val="4F81BD">
            <a:shade val="50000"/>
            <a:hueOff val="120479"/>
            <a:satOff val="-2520"/>
            <a:lumOff val="14021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 err="1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Launching</a:t>
          </a:r>
          <a:r>
            <a:rPr lang="fr-FR" sz="1400" b="1" kern="1200" dirty="0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 of the DC/BR </a:t>
          </a:r>
          <a:r>
            <a:rPr lang="fr-FR" sz="1400" b="1" kern="1200" dirty="0" err="1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banking</a:t>
          </a:r>
          <a:r>
            <a:rPr lang="fr-FR" sz="1400" b="1" kern="1200" dirty="0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 </a:t>
          </a:r>
          <a:r>
            <a:rPr lang="fr-FR" sz="1400" b="1" kern="1200" dirty="0" err="1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card</a:t>
          </a:r>
          <a:r>
            <a:rPr lang="fr-FR" sz="1400" b="1" kern="1200" dirty="0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 for </a:t>
          </a:r>
          <a:r>
            <a:rPr lang="fr-FR" sz="1400" b="1" kern="1200" dirty="0" err="1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Corporate</a:t>
          </a:r>
          <a:r>
            <a:rPr lang="fr-FR" sz="1400" b="1" kern="1200" dirty="0">
              <a:solidFill>
                <a:sysClr val="window" lastClr="FFFFFF"/>
              </a:solidFill>
              <a:latin typeface="Trebuchet MS" panose="020B0603020202020204" pitchFamily="34" charset="0"/>
              <a:ea typeface="+mn-ea"/>
              <a:cs typeface="+mn-cs"/>
            </a:rPr>
            <a:t> Actions</a:t>
          </a:r>
          <a:endParaRPr lang="fr-FR" sz="1400" b="1" kern="12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 rot="-5400000">
        <a:off x="5396017" y="2386662"/>
        <a:ext cx="1252046" cy="14391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659" cy="496411"/>
          </a:xfrm>
          <a:prstGeom prst="rect">
            <a:avLst/>
          </a:prstGeom>
        </p:spPr>
        <p:txBody>
          <a:bodyPr vert="horz" lIns="91139" tIns="45570" rIns="91139" bIns="4557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5" y="1"/>
            <a:ext cx="2945659" cy="496411"/>
          </a:xfrm>
          <a:prstGeom prst="rect">
            <a:avLst/>
          </a:prstGeom>
        </p:spPr>
        <p:txBody>
          <a:bodyPr vert="horz" lIns="91139" tIns="45570" rIns="91139" bIns="45570" rtlCol="0"/>
          <a:lstStyle>
            <a:lvl1pPr algn="r">
              <a:defRPr sz="1200"/>
            </a:lvl1pPr>
          </a:lstStyle>
          <a:p>
            <a:fld id="{DA1FB359-CFB0-483C-A908-F37274356BE7}" type="datetimeFigureOut">
              <a:rPr lang="fr-FR" smtClean="0"/>
              <a:pPr/>
              <a:t>04/05/2018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139" tIns="45570" rIns="91139" bIns="4557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908"/>
            <a:ext cx="5438140" cy="4467702"/>
          </a:xfrm>
          <a:prstGeom prst="rect">
            <a:avLst/>
          </a:prstGeom>
        </p:spPr>
        <p:txBody>
          <a:bodyPr vert="horz" lIns="91139" tIns="45570" rIns="91139" bIns="4557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2" y="9430092"/>
            <a:ext cx="2945659" cy="496411"/>
          </a:xfrm>
          <a:prstGeom prst="rect">
            <a:avLst/>
          </a:prstGeom>
        </p:spPr>
        <p:txBody>
          <a:bodyPr vert="horz" lIns="91139" tIns="45570" rIns="91139" bIns="4557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5" y="9430092"/>
            <a:ext cx="2945659" cy="496411"/>
          </a:xfrm>
          <a:prstGeom prst="rect">
            <a:avLst/>
          </a:prstGeom>
        </p:spPr>
        <p:txBody>
          <a:bodyPr vert="horz" lIns="91139" tIns="45570" rIns="91139" bIns="45570" rtlCol="0" anchor="b"/>
          <a:lstStyle>
            <a:lvl1pPr algn="r">
              <a:defRPr sz="1200"/>
            </a:lvl1pPr>
          </a:lstStyle>
          <a:p>
            <a:fld id="{32231B8D-4E13-4A63-9DE2-C7C936B8E457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02117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231B8D-4E13-4A63-9DE2-C7C936B8E457}" type="slidenum">
              <a:rPr lang="fr-FR" smtClean="0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97870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04/05/2018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AA1B9-1438-4740-8860-21B00694E09D}" type="datetimeFigureOut">
              <a:rPr lang="fr-FR" smtClean="0"/>
              <a:t>04/05/2018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13BAF-4521-4F5A-91E7-0DB6E284653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6542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AA1B9-1438-4740-8860-21B00694E09D}" type="datetimeFigureOut">
              <a:rPr lang="fr-FR" smtClean="0"/>
              <a:t>04/05/2018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13BAF-4521-4F5A-91E7-0DB6E284653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43200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AA1B9-1438-4740-8860-21B00694E09D}" type="datetimeFigureOut">
              <a:rPr lang="fr-FR" smtClean="0"/>
              <a:t>04/05/2018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13BAF-4521-4F5A-91E7-0DB6E284653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06974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AA1B9-1438-4740-8860-21B00694E09D}" type="datetimeFigureOut">
              <a:rPr lang="fr-FR" smtClean="0"/>
              <a:t>04/05/2018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13BAF-4521-4F5A-91E7-0DB6E284653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07957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AA1B9-1438-4740-8860-21B00694E09D}" type="datetimeFigureOut">
              <a:rPr lang="fr-FR" smtClean="0"/>
              <a:t>04/05/2018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13BAF-4521-4F5A-91E7-0DB6E284653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46505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AA1B9-1438-4740-8860-21B00694E09D}" type="datetimeFigureOut">
              <a:rPr lang="fr-FR" smtClean="0"/>
              <a:t>04/05/2018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13BAF-4521-4F5A-91E7-0DB6E284653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2734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 userDrawn="1"/>
        </p:nvSpPr>
        <p:spPr bwMode="auto">
          <a:xfrm>
            <a:off x="251520" y="-27384"/>
            <a:ext cx="373820" cy="584775"/>
          </a:xfrm>
          <a:prstGeom prst="rect">
            <a:avLst/>
          </a:prstGeom>
          <a:noFill/>
          <a:ln>
            <a:noFill/>
          </a:ln>
          <a:extLst/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fr-FR" sz="3200" b="0" dirty="0">
                <a:solidFill>
                  <a:schemeClr val="bg2">
                    <a:lumMod val="75000"/>
                  </a:schemeClr>
                </a:solidFill>
                <a:latin typeface="Calibri" pitchFamily="34" charset="0"/>
              </a:rPr>
              <a:t>|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1"/>
            <a:ext cx="8229600" cy="4906963"/>
          </a:xfrm>
        </p:spPr>
        <p:txBody>
          <a:bodyPr/>
          <a:lstStyle>
            <a:lvl1pPr>
              <a:defRPr sz="2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7046912" y="630932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ACE67B-6269-42AB-9A37-3C7DA41938D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9144000" cy="584944"/>
          </a:xfrm>
          <a:prstGeom prst="rect">
            <a:avLst/>
          </a:prstGeom>
          <a:solidFill>
            <a:srgbClr val="002060"/>
          </a:solidFill>
          <a:ln/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 userDrawn="1"/>
        </p:nvSpPr>
        <p:spPr>
          <a:xfrm flipH="1">
            <a:off x="0" y="0"/>
            <a:ext cx="45719" cy="584944"/>
          </a:xfrm>
          <a:prstGeom prst="rect">
            <a:avLst/>
          </a:prstGeom>
          <a:solidFill>
            <a:srgbClr val="FFC000"/>
          </a:solidFill>
          <a:ln/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226769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138"/>
            <a:ext cx="8229600" cy="452596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rtlCol="0"/>
          <a:lstStyle/>
          <a:p>
            <a:r>
              <a:rPr lang="fr-FR"/>
              <a:t>Modifiez le style du titre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27825" y="6408738"/>
            <a:ext cx="1919288" cy="365125"/>
          </a:xfr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  <a:extLst/>
          </a:lstStyle>
          <a:p>
            <a:pPr>
              <a:defRPr/>
            </a:pP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379913" y="6408738"/>
            <a:ext cx="2351087" cy="365125"/>
          </a:xfr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  <a:extLst/>
          </a:lstStyle>
          <a:p>
            <a:pPr>
              <a:defRPr/>
            </a:pP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47113" y="6408738"/>
            <a:ext cx="36671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FA686D-8CA5-4034-A9A6-31DD155D3CA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6799684"/>
            <a:ext cx="9144000" cy="58316"/>
          </a:xfrm>
          <a:prstGeom prst="rect">
            <a:avLst/>
          </a:prstGeom>
          <a:solidFill>
            <a:srgbClr val="FFC000"/>
          </a:solidFill>
          <a:ln/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9144000" cy="584944"/>
          </a:xfrm>
          <a:prstGeom prst="rect">
            <a:avLst/>
          </a:prstGeom>
          <a:solidFill>
            <a:srgbClr val="002060"/>
          </a:solidFill>
          <a:ln/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9942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D7017-4B41-47AC-B384-9B248FCC451A}" type="slidenum">
              <a:rPr lang="en-US" altLang="fr-FR"/>
              <a:pPr>
                <a:defRPr/>
              </a:pPr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4080638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AA1B9-1438-4740-8860-21B00694E09D}" type="datetimeFigureOut">
              <a:rPr lang="fr-FR" smtClean="0"/>
              <a:t>04/05/2018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13BAF-4521-4F5A-91E7-0DB6E284653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20614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AA1B9-1438-4740-8860-21B00694E09D}" type="datetimeFigureOut">
              <a:rPr lang="fr-FR" smtClean="0"/>
              <a:t>04/05/2018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13BAF-4521-4F5A-91E7-0DB6E284653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9956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AA1B9-1438-4740-8860-21B00694E09D}" type="datetimeFigureOut">
              <a:rPr lang="fr-FR" smtClean="0"/>
              <a:t>04/05/2018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13BAF-4521-4F5A-91E7-0DB6E284653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3674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AA1B9-1438-4740-8860-21B00694E09D}" type="datetimeFigureOut">
              <a:rPr lang="fr-FR" smtClean="0"/>
              <a:t>04/05/2018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13BAF-4521-4F5A-91E7-0DB6E284653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99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AA1B9-1438-4740-8860-21B00694E09D}" type="datetimeFigureOut">
              <a:rPr lang="fr-FR" smtClean="0"/>
              <a:t>04/05/2018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13BAF-4521-4F5A-91E7-0DB6E284653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0510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04/05/2018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‹#›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74" r:id="rId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6AA1B9-1438-4740-8860-21B00694E09D}" type="datetimeFigureOut">
              <a:rPr lang="fr-FR" smtClean="0"/>
              <a:t>04/05/2018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513BAF-4521-4F5A-91E7-0DB6E284653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2348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25.xml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3.png"/><Relationship Id="rId5" Type="http://schemas.openxmlformats.org/officeDocument/2006/relationships/image" Target="../media/image22.jpeg"/><Relationship Id="rId4" Type="http://schemas.openxmlformats.org/officeDocument/2006/relationships/image" Target="../media/image2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10" Type="http://schemas.openxmlformats.org/officeDocument/2006/relationships/image" Target="../media/image17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13.png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15.png"/><Relationship Id="rId11" Type="http://schemas.openxmlformats.org/officeDocument/2006/relationships/image" Target="../media/image16.png"/><Relationship Id="rId5" Type="http://schemas.openxmlformats.org/officeDocument/2006/relationships/image" Target="../media/image11.png"/><Relationship Id="rId10" Type="http://schemas.openxmlformats.org/officeDocument/2006/relationships/image" Target="../media/image18.png"/><Relationship Id="rId4" Type="http://schemas.openxmlformats.org/officeDocument/2006/relationships/image" Target="../media/image17.png"/><Relationship Id="rId9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10.xml"/><Relationship Id="rId13" Type="http://schemas.openxmlformats.org/officeDocument/2006/relationships/tags" Target="../tags/tag15.xml"/><Relationship Id="rId18" Type="http://schemas.openxmlformats.org/officeDocument/2006/relationships/tags" Target="../tags/tag20.xml"/><Relationship Id="rId3" Type="http://schemas.openxmlformats.org/officeDocument/2006/relationships/tags" Target="../tags/tag5.xml"/><Relationship Id="rId21" Type="http://schemas.openxmlformats.org/officeDocument/2006/relationships/slideLayout" Target="../slideLayouts/slideLayout4.xml"/><Relationship Id="rId7" Type="http://schemas.openxmlformats.org/officeDocument/2006/relationships/tags" Target="../tags/tag9.xml"/><Relationship Id="rId12" Type="http://schemas.openxmlformats.org/officeDocument/2006/relationships/tags" Target="../tags/tag14.xml"/><Relationship Id="rId17" Type="http://schemas.openxmlformats.org/officeDocument/2006/relationships/tags" Target="../tags/tag19.xml"/><Relationship Id="rId2" Type="http://schemas.openxmlformats.org/officeDocument/2006/relationships/tags" Target="../tags/tag4.xml"/><Relationship Id="rId16" Type="http://schemas.openxmlformats.org/officeDocument/2006/relationships/tags" Target="../tags/tag18.xml"/><Relationship Id="rId20" Type="http://schemas.openxmlformats.org/officeDocument/2006/relationships/tags" Target="../tags/tag22.xml"/><Relationship Id="rId1" Type="http://schemas.openxmlformats.org/officeDocument/2006/relationships/tags" Target="../tags/tag3.xml"/><Relationship Id="rId6" Type="http://schemas.openxmlformats.org/officeDocument/2006/relationships/tags" Target="../tags/tag8.xml"/><Relationship Id="rId11" Type="http://schemas.openxmlformats.org/officeDocument/2006/relationships/tags" Target="../tags/tag13.xml"/><Relationship Id="rId5" Type="http://schemas.openxmlformats.org/officeDocument/2006/relationships/tags" Target="../tags/tag7.xml"/><Relationship Id="rId15" Type="http://schemas.openxmlformats.org/officeDocument/2006/relationships/tags" Target="../tags/tag17.xml"/><Relationship Id="rId10" Type="http://schemas.openxmlformats.org/officeDocument/2006/relationships/tags" Target="../tags/tag12.xml"/><Relationship Id="rId19" Type="http://schemas.openxmlformats.org/officeDocument/2006/relationships/tags" Target="../tags/tag21.xml"/><Relationship Id="rId4" Type="http://schemas.openxmlformats.org/officeDocument/2006/relationships/tags" Target="../tags/tag6.xml"/><Relationship Id="rId9" Type="http://schemas.openxmlformats.org/officeDocument/2006/relationships/tags" Target="../tags/tag11.xml"/><Relationship Id="rId14" Type="http://schemas.openxmlformats.org/officeDocument/2006/relationships/tags" Target="../tags/tag1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reeform 5"/>
          <p:cNvSpPr>
            <a:spLocks/>
          </p:cNvSpPr>
          <p:nvPr/>
        </p:nvSpPr>
        <p:spPr bwMode="auto">
          <a:xfrm>
            <a:off x="1191" y="0"/>
            <a:ext cx="5459015" cy="6858000"/>
          </a:xfrm>
          <a:custGeom>
            <a:avLst/>
            <a:gdLst>
              <a:gd name="T0" fmla="*/ 0 w 1456"/>
              <a:gd name="T1" fmla="*/ 2147483646 h 1440"/>
              <a:gd name="T2" fmla="*/ 2147483646 w 1456"/>
              <a:gd name="T3" fmla="*/ 2147483646 h 1440"/>
              <a:gd name="T4" fmla="*/ 2147483646 w 1456"/>
              <a:gd name="T5" fmla="*/ 2147483646 h 1440"/>
              <a:gd name="T6" fmla="*/ 2147483646 w 1456"/>
              <a:gd name="T7" fmla="*/ 2147483646 h 1440"/>
              <a:gd name="T8" fmla="*/ 2147483646 w 1456"/>
              <a:gd name="T9" fmla="*/ 0 h 1440"/>
              <a:gd name="T10" fmla="*/ 0 w 1456"/>
              <a:gd name="T11" fmla="*/ 0 h 1440"/>
              <a:gd name="T12" fmla="*/ 0 w 1456"/>
              <a:gd name="T13" fmla="*/ 2147483646 h 144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456"/>
              <a:gd name="T22" fmla="*/ 0 h 1440"/>
              <a:gd name="T23" fmla="*/ 1456 w 1456"/>
              <a:gd name="T24" fmla="*/ 1440 h 144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456" h="1440">
                <a:moveTo>
                  <a:pt x="0" y="1440"/>
                </a:moveTo>
                <a:cubicBezTo>
                  <a:pt x="983" y="1440"/>
                  <a:pt x="983" y="1440"/>
                  <a:pt x="983" y="1440"/>
                </a:cubicBezTo>
                <a:cubicBezTo>
                  <a:pt x="1445" y="865"/>
                  <a:pt x="1445" y="865"/>
                  <a:pt x="1445" y="865"/>
                </a:cubicBezTo>
                <a:cubicBezTo>
                  <a:pt x="1456" y="851"/>
                  <a:pt x="1456" y="829"/>
                  <a:pt x="1445" y="815"/>
                </a:cubicBezTo>
                <a:cubicBezTo>
                  <a:pt x="787" y="0"/>
                  <a:pt x="787" y="0"/>
                  <a:pt x="7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440"/>
                  <a:pt x="0" y="1440"/>
                  <a:pt x="0" y="1440"/>
                </a:cubicBezTo>
              </a:path>
            </a:pathLst>
          </a:custGeom>
          <a:solidFill>
            <a:srgbClr val="0087B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685800"/>
            <a:endParaRPr lang="fr-FR" sz="1350">
              <a:solidFill>
                <a:prstClr val="black"/>
              </a:solidFill>
              <a:latin typeface="Calibri" panose="020F0502020204030204"/>
            </a:endParaRPr>
          </a:p>
        </p:txBody>
      </p:sp>
      <p:pic>
        <p:nvPicPr>
          <p:cNvPr id="3075" name="Picture 4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3122" y="4757738"/>
            <a:ext cx="228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Image 36" descr="W:\LOGO CHALLENGE\LOGO\026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689" y="5655239"/>
            <a:ext cx="483394" cy="30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3" descr="C:\Users\bdiouf@brvmdcbr.org\AppData\Local\Microsoft\Windows\Temporary Internet Files\Content.Outlook\YFENIGQK\logotype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9486" y="5655239"/>
            <a:ext cx="503635" cy="372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110"/>
          <p:cNvSpPr txBox="1">
            <a:spLocks noChangeArrowheads="1"/>
          </p:cNvSpPr>
          <p:nvPr/>
        </p:nvSpPr>
        <p:spPr>
          <a:xfrm>
            <a:off x="4249341" y="1762125"/>
            <a:ext cx="4808934" cy="1357313"/>
          </a:xfrm>
          <a:prstGeom prst="rect">
            <a:avLst/>
          </a:prstGeom>
          <a:noFill/>
          <a:ln w="19050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i="1" kern="1200">
                <a:solidFill>
                  <a:schemeClr val="bg1"/>
                </a:solidFill>
                <a:latin typeface="+mn-lt"/>
                <a:ea typeface="+mj-ea"/>
                <a:cs typeface="Arial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bg1"/>
                </a:solidFill>
                <a:latin typeface="Calibri" pitchFamily="34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bg1"/>
                </a:solidFill>
                <a:latin typeface="Calibri" pitchFamily="34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bg1"/>
                </a:solidFill>
                <a:latin typeface="Calibri" pitchFamily="34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bg1"/>
                </a:solidFill>
                <a:latin typeface="Calibri" pitchFamily="34" charset="0"/>
                <a:cs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defTabSz="685800">
              <a:spcAft>
                <a:spcPts val="450"/>
              </a:spcAft>
              <a:defRPr/>
            </a:pPr>
            <a:endParaRPr lang="en-US" altLang="en-US" sz="2250" b="1" i="0" dirty="0">
              <a:solidFill>
                <a:srgbClr val="002060"/>
              </a:solidFill>
              <a:latin typeface="Trebuchet MS" panose="020B0603020202020204" pitchFamily="34" charset="0"/>
            </a:endParaRPr>
          </a:p>
          <a:p>
            <a:pPr algn="ctr" defTabSz="685800">
              <a:spcAft>
                <a:spcPts val="450"/>
              </a:spcAft>
              <a:defRPr/>
            </a:pPr>
            <a:endParaRPr lang="en-US" altLang="en-US" sz="2250" b="1" i="0" dirty="0">
              <a:solidFill>
                <a:srgbClr val="002060"/>
              </a:solidFill>
              <a:latin typeface="Trebuchet MS" panose="020B0603020202020204" pitchFamily="34" charset="0"/>
            </a:endParaRPr>
          </a:p>
          <a:p>
            <a:pPr algn="ctr" defTabSz="685800">
              <a:spcAft>
                <a:spcPts val="450"/>
              </a:spcAft>
              <a:defRPr/>
            </a:pPr>
            <a:r>
              <a:rPr lang="en-US" altLang="en-US" sz="2250" b="1" i="0" dirty="0">
                <a:solidFill>
                  <a:srgbClr val="002060"/>
                </a:solidFill>
                <a:latin typeface="Trebuchet MS" panose="020B0603020202020204" pitchFamily="34" charset="0"/>
              </a:rPr>
              <a:t>BRVM Dialogue with International Investors</a:t>
            </a:r>
          </a:p>
          <a:p>
            <a:pPr algn="ctr" defTabSz="685800">
              <a:spcAft>
                <a:spcPts val="450"/>
              </a:spcAft>
              <a:defRPr/>
            </a:pPr>
            <a:endParaRPr lang="en-US" altLang="en-US" sz="2250" b="1" i="0" dirty="0">
              <a:solidFill>
                <a:srgbClr val="002060"/>
              </a:solidFill>
              <a:latin typeface="Trebuchet MS" panose="020B0603020202020204" pitchFamily="34" charset="0"/>
            </a:endParaRPr>
          </a:p>
          <a:p>
            <a:pPr algn="ctr" defTabSz="685800">
              <a:spcAft>
                <a:spcPts val="450"/>
              </a:spcAft>
              <a:defRPr/>
            </a:pPr>
            <a:r>
              <a:rPr lang="en-US" altLang="en-US" sz="2250" b="1" i="0" dirty="0">
                <a:solidFill>
                  <a:srgbClr val="002060"/>
                </a:solidFill>
                <a:latin typeface="Trebuchet MS" panose="020B0603020202020204" pitchFamily="34" charset="0"/>
              </a:rPr>
              <a:t>  London, May 02</a:t>
            </a:r>
            <a:r>
              <a:rPr lang="en-US" altLang="en-US" sz="2250" b="1" i="0" baseline="30000" dirty="0">
                <a:solidFill>
                  <a:srgbClr val="002060"/>
                </a:solidFill>
                <a:latin typeface="Trebuchet MS" panose="020B0603020202020204" pitchFamily="34" charset="0"/>
              </a:rPr>
              <a:t>nd</a:t>
            </a:r>
            <a:r>
              <a:rPr lang="en-US" altLang="en-US" sz="2250" b="1" i="0" dirty="0">
                <a:solidFill>
                  <a:srgbClr val="002060"/>
                </a:solidFill>
                <a:latin typeface="Trebuchet MS" panose="020B0603020202020204" pitchFamily="34" charset="0"/>
              </a:rPr>
              <a:t>  2018</a:t>
            </a:r>
          </a:p>
          <a:p>
            <a:pPr algn="ctr" defTabSz="685800">
              <a:spcAft>
                <a:spcPts val="450"/>
              </a:spcAft>
              <a:defRPr/>
            </a:pPr>
            <a:endParaRPr lang="en-US" altLang="en-US" sz="2250" b="1" i="0" dirty="0">
              <a:solidFill>
                <a:srgbClr val="002060"/>
              </a:solidFill>
              <a:latin typeface="Trebuchet MS" panose="020B0603020202020204" pitchFamily="34" charset="0"/>
            </a:endParaRPr>
          </a:p>
        </p:txBody>
      </p:sp>
      <p:pic>
        <p:nvPicPr>
          <p:cNvPr id="3080" name="Imag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3122" y="6256504"/>
            <a:ext cx="645319" cy="2845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8203" y="6256505"/>
            <a:ext cx="751284" cy="2845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" name="Image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05" r="11964" b="13345"/>
          <a:stretch>
            <a:fillRect/>
          </a:stretch>
        </p:blipFill>
        <p:spPr bwMode="auto">
          <a:xfrm>
            <a:off x="5507236" y="6150538"/>
            <a:ext cx="819150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3" name="Picture 2" descr="C:\Users\pjkingbo\Desktop\logo 20 ans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744" y="2375297"/>
            <a:ext cx="2999185" cy="15370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122"/>
          <p:cNvSpPr>
            <a:spLocks noChangeArrowheads="1"/>
          </p:cNvSpPr>
          <p:nvPr/>
        </p:nvSpPr>
        <p:spPr bwMode="auto">
          <a:xfrm>
            <a:off x="62036" y="4419600"/>
            <a:ext cx="3910013" cy="9024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Bebas Neue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Bebas Neue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685800" eaLnBrk="1" hangingPunct="1">
              <a:lnSpc>
                <a:spcPct val="100000"/>
              </a:lnSpc>
              <a:spcBef>
                <a:spcPct val="0"/>
              </a:spcBef>
              <a:spcAft>
                <a:spcPts val="900"/>
              </a:spcAft>
              <a:buNone/>
            </a:pPr>
            <a:endParaRPr lang="fr-FR" altLang="en-US" sz="1050" b="1" dirty="0">
              <a:solidFill>
                <a:prstClr val="white"/>
              </a:solidFill>
              <a:latin typeface="Trebuchet MS" panose="020B0603020202020204" pitchFamily="34" charset="0"/>
            </a:endParaRPr>
          </a:p>
        </p:txBody>
      </p:sp>
      <p:sp>
        <p:nvSpPr>
          <p:cNvPr id="14" name="Rectangle 122"/>
          <p:cNvSpPr>
            <a:spLocks noChangeArrowheads="1"/>
          </p:cNvSpPr>
          <p:nvPr/>
        </p:nvSpPr>
        <p:spPr bwMode="auto">
          <a:xfrm>
            <a:off x="94058" y="5354011"/>
            <a:ext cx="3910013" cy="9024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Bebas Neue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Bebas Neue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685800" eaLnBrk="1" hangingPunct="1">
              <a:lnSpc>
                <a:spcPct val="100000"/>
              </a:lnSpc>
              <a:spcBef>
                <a:spcPct val="0"/>
              </a:spcBef>
              <a:spcAft>
                <a:spcPts val="1800"/>
              </a:spcAft>
              <a:buNone/>
            </a:pPr>
            <a:r>
              <a:rPr lang="en-US" altLang="en-US" sz="1200" b="1" dirty="0">
                <a:solidFill>
                  <a:prstClr val="white"/>
                </a:solidFill>
                <a:latin typeface="Trebuchet MS" panose="020B0603020202020204" pitchFamily="34" charset="0"/>
              </a:rPr>
              <a:t>Dr. Edoh Kossi AMENOUNVE</a:t>
            </a:r>
          </a:p>
          <a:p>
            <a:pPr defTabSz="68580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sz="1200" b="1" dirty="0">
                <a:solidFill>
                  <a:prstClr val="white"/>
                </a:solidFill>
                <a:latin typeface="Trebuchet MS" panose="020B0603020202020204" pitchFamily="34" charset="0"/>
              </a:rPr>
              <a:t>Chief Executive Officer of BRVM &amp; DC/BR</a:t>
            </a:r>
          </a:p>
          <a:p>
            <a:pPr defTabSz="68580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sz="1200" b="1" dirty="0">
                <a:solidFill>
                  <a:prstClr val="white"/>
                </a:solidFill>
                <a:latin typeface="Trebuchet MS" panose="020B0603020202020204" pitchFamily="34" charset="0"/>
              </a:rPr>
              <a:t>Chairman of West African Capital Markets Integration Council (WACMIC)</a:t>
            </a:r>
          </a:p>
          <a:p>
            <a:pPr defTabSz="68580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sz="1200" b="1" dirty="0">
                <a:solidFill>
                  <a:prstClr val="white"/>
                </a:solidFill>
                <a:latin typeface="Trebuchet MS" panose="020B0603020202020204" pitchFamily="34" charset="0"/>
              </a:rPr>
              <a:t>Executive Committee African Securities Exchanges Association (ASEA)</a:t>
            </a:r>
          </a:p>
        </p:txBody>
      </p:sp>
    </p:spTree>
    <p:extLst>
      <p:ext uri="{BB962C8B-B14F-4D97-AF65-F5344CB8AC3E}">
        <p14:creationId xmlns:p14="http://schemas.microsoft.com/office/powerpoint/2010/main" val="3775014886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83568" y="2348880"/>
            <a:ext cx="7992888" cy="1752600"/>
          </a:xfrm>
        </p:spPr>
        <p:txBody>
          <a:bodyPr/>
          <a:lstStyle/>
          <a:p>
            <a:r>
              <a:rPr lang="fr-FR" i="1" dirty="0">
                <a:solidFill>
                  <a:schemeClr val="tx1"/>
                </a:solidFill>
              </a:rPr>
              <a:t>« </a:t>
            </a:r>
            <a:r>
              <a:rPr lang="fr-FR" b="1" i="1" dirty="0">
                <a:solidFill>
                  <a:schemeClr val="tx1"/>
                </a:solidFill>
                <a:latin typeface="Copperplate Gothic Light" panose="020E0507020206020404" pitchFamily="34" charset="0"/>
              </a:rPr>
              <a:t>To </a:t>
            </a:r>
            <a:r>
              <a:rPr lang="fr-FR" b="1" i="1" dirty="0" err="1">
                <a:solidFill>
                  <a:schemeClr val="tx1"/>
                </a:solidFill>
                <a:latin typeface="Copperplate Gothic Light" panose="020E0507020206020404" pitchFamily="34" charset="0"/>
              </a:rPr>
              <a:t>make</a:t>
            </a:r>
            <a:r>
              <a:rPr lang="fr-FR" b="1" i="1" dirty="0">
                <a:solidFill>
                  <a:schemeClr val="tx1"/>
                </a:solidFill>
                <a:latin typeface="Copperplate Gothic Light" panose="020E0507020206020404" pitchFamily="34" charset="0"/>
              </a:rPr>
              <a:t> BRVM an innovative Stock Exchange at the service of the  </a:t>
            </a:r>
            <a:r>
              <a:rPr lang="fr-FR" b="1" i="1" dirty="0" err="1">
                <a:solidFill>
                  <a:schemeClr val="tx1"/>
                </a:solidFill>
                <a:latin typeface="Copperplate Gothic Light" panose="020E0507020206020404" pitchFamily="34" charset="0"/>
              </a:rPr>
              <a:t>Regional</a:t>
            </a:r>
            <a:r>
              <a:rPr lang="fr-FR" b="1" i="1" dirty="0">
                <a:solidFill>
                  <a:schemeClr val="tx1"/>
                </a:solidFill>
                <a:latin typeface="Copperplate Gothic Light" panose="020E0507020206020404" pitchFamily="34" charset="0"/>
              </a:rPr>
              <a:t>  </a:t>
            </a:r>
            <a:r>
              <a:rPr lang="fr-FR" b="1" i="1" dirty="0" err="1">
                <a:solidFill>
                  <a:schemeClr val="tx1"/>
                </a:solidFill>
                <a:latin typeface="Copperplate Gothic Light" panose="020E0507020206020404" pitchFamily="34" charset="0"/>
              </a:rPr>
              <a:t>Economy</a:t>
            </a:r>
            <a:r>
              <a:rPr lang="fr-FR" i="1" dirty="0">
                <a:solidFill>
                  <a:schemeClr val="tx1"/>
                </a:solidFill>
                <a:latin typeface="Copperplate Gothic Light" panose="020E0507020206020404" pitchFamily="34" charset="0"/>
              </a:rPr>
              <a:t> </a:t>
            </a:r>
            <a:r>
              <a:rPr lang="fr-FR" i="1" dirty="0">
                <a:solidFill>
                  <a:schemeClr val="tx1"/>
                </a:solidFill>
              </a:rPr>
              <a:t>»</a:t>
            </a:r>
          </a:p>
        </p:txBody>
      </p:sp>
      <p:sp>
        <p:nvSpPr>
          <p:cNvPr id="4" name="Titre 1"/>
          <p:cNvSpPr>
            <a:spLocks/>
          </p:cNvSpPr>
          <p:nvPr/>
        </p:nvSpPr>
        <p:spPr bwMode="auto">
          <a:xfrm>
            <a:off x="251520" y="620688"/>
            <a:ext cx="4752528" cy="432048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extLst/>
        </p:spPr>
        <p:txBody>
          <a:bodyPr tIns="0" bIns="108000" anchor="ctr"/>
          <a:lstStyle/>
          <a:p>
            <a:pPr marL="285750" indent="-285750" eaLnBrk="0" hangingPunct="0">
              <a:spcBef>
                <a:spcPct val="0"/>
              </a:spcBef>
            </a:pPr>
            <a:r>
              <a:rPr lang="en-US" altLang="fr-FR" b="1" i="1" u="sng" dirty="0">
                <a:solidFill>
                  <a:prstClr val="white"/>
                </a:solidFill>
                <a:latin typeface="Trebuchet MS" pitchFamily="34" charset="0"/>
                <a:cs typeface="Arial" pitchFamily="34" charset="0"/>
              </a:rPr>
              <a:t>The New Vision for the next years</a:t>
            </a:r>
            <a:r>
              <a:rPr lang="fr-FR" altLang="fr-FR" b="1" i="1" u="sng" dirty="0">
                <a:solidFill>
                  <a:prstClr val="white"/>
                </a:solidFill>
                <a:latin typeface="Trebuchet MS" pitchFamily="34" charset="0"/>
                <a:cs typeface="Arial" pitchFamily="34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6559995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/>
          </p:cNvSpPr>
          <p:nvPr/>
        </p:nvSpPr>
        <p:spPr bwMode="auto">
          <a:xfrm>
            <a:off x="224515" y="332656"/>
            <a:ext cx="4752528" cy="432048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extLst/>
        </p:spPr>
        <p:txBody>
          <a:bodyPr tIns="0" bIns="108000" anchor="ctr"/>
          <a:lstStyle/>
          <a:p>
            <a:pPr marL="285750" indent="-285750" eaLnBrk="0" hangingPunct="0">
              <a:spcBef>
                <a:spcPct val="0"/>
              </a:spcBef>
            </a:pPr>
            <a:r>
              <a:rPr lang="en-US" altLang="fr-FR" b="1" i="1" u="sng" dirty="0">
                <a:solidFill>
                  <a:prstClr val="white"/>
                </a:solidFill>
                <a:latin typeface="Trebuchet MS" pitchFamily="34" charset="0"/>
                <a:cs typeface="Arial" pitchFamily="34" charset="0"/>
              </a:rPr>
              <a:t>The five </a:t>
            </a:r>
            <a:r>
              <a:rPr lang="en-US" altLang="fr-FR" b="1" i="1" u="sng" dirty="0" err="1">
                <a:solidFill>
                  <a:prstClr val="white"/>
                </a:solidFill>
                <a:latin typeface="Trebuchet MS" pitchFamily="34" charset="0"/>
                <a:cs typeface="Arial" pitchFamily="34" charset="0"/>
              </a:rPr>
              <a:t>stratregic</a:t>
            </a:r>
            <a:r>
              <a:rPr lang="en-US" altLang="fr-FR" b="1" i="1" u="sng" dirty="0">
                <a:solidFill>
                  <a:prstClr val="white"/>
                </a:solidFill>
                <a:latin typeface="Trebuchet MS" pitchFamily="34" charset="0"/>
                <a:cs typeface="Arial" pitchFamily="34" charset="0"/>
              </a:rPr>
              <a:t> pillars</a:t>
            </a:r>
            <a:r>
              <a:rPr lang="fr-FR" altLang="fr-FR" b="1" i="1" u="sng" dirty="0">
                <a:solidFill>
                  <a:prstClr val="white"/>
                </a:solidFill>
                <a:latin typeface="Trebuchet MS" pitchFamily="34" charset="0"/>
                <a:cs typeface="Arial" pitchFamily="34" charset="0"/>
              </a:rPr>
              <a:t>…</a:t>
            </a:r>
          </a:p>
        </p:txBody>
      </p:sp>
      <p:graphicFrame>
        <p:nvGraphicFramePr>
          <p:cNvPr id="5" name="Diagramme 4"/>
          <p:cNvGraphicFramePr/>
          <p:nvPr>
            <p:extLst>
              <p:ext uri="{D42A27DB-BD31-4B8C-83A1-F6EECF244321}">
                <p14:modId xmlns:p14="http://schemas.microsoft.com/office/powerpoint/2010/main" val="719321803"/>
              </p:ext>
            </p:extLst>
          </p:nvPr>
        </p:nvGraphicFramePr>
        <p:xfrm>
          <a:off x="224515" y="949458"/>
          <a:ext cx="7984258" cy="2520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Diagramme 5"/>
          <p:cNvGraphicFramePr/>
          <p:nvPr>
            <p:extLst>
              <p:ext uri="{D42A27DB-BD31-4B8C-83A1-F6EECF244321}">
                <p14:modId xmlns:p14="http://schemas.microsoft.com/office/powerpoint/2010/main" val="362644594"/>
              </p:ext>
            </p:extLst>
          </p:nvPr>
        </p:nvGraphicFramePr>
        <p:xfrm>
          <a:off x="224515" y="3707924"/>
          <a:ext cx="7984258" cy="2520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782678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51520" y="836712"/>
            <a:ext cx="8712968" cy="5904656"/>
          </a:xfrm>
        </p:spPr>
        <p:txBody>
          <a:bodyPr>
            <a:normAutofit/>
          </a:bodyPr>
          <a:lstStyle/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1800" i="1" dirty="0">
                <a:solidFill>
                  <a:schemeClr val="tx1"/>
                </a:solidFill>
                <a:latin typeface="Trebuchet MS" panose="020B0603020202020204" pitchFamily="34" charset="0"/>
              </a:rPr>
              <a:t>Full </a:t>
            </a:r>
            <a:r>
              <a:rPr lang="fr-FR" sz="1800" i="1" dirty="0" err="1">
                <a:solidFill>
                  <a:schemeClr val="tx1"/>
                </a:solidFill>
                <a:latin typeface="Trebuchet MS" panose="020B0603020202020204" pitchFamily="34" charset="0"/>
              </a:rPr>
              <a:t>membership</a:t>
            </a:r>
            <a:r>
              <a:rPr lang="fr-FR" sz="1800" i="1" dirty="0">
                <a:solidFill>
                  <a:schemeClr val="tx1"/>
                </a:solidFill>
                <a:latin typeface="Trebuchet MS" panose="020B0603020202020204" pitchFamily="34" charset="0"/>
              </a:rPr>
              <a:t> of the World </a:t>
            </a:r>
            <a:r>
              <a:rPr lang="fr-FR" sz="1800" i="1" dirty="0" err="1">
                <a:solidFill>
                  <a:schemeClr val="tx1"/>
                </a:solidFill>
                <a:latin typeface="Trebuchet MS" panose="020B0603020202020204" pitchFamily="34" charset="0"/>
              </a:rPr>
              <a:t>Federation</a:t>
            </a:r>
            <a:r>
              <a:rPr lang="fr-FR" sz="1800" i="1" dirty="0">
                <a:solidFill>
                  <a:schemeClr val="tx1"/>
                </a:solidFill>
                <a:latin typeface="Trebuchet MS" panose="020B0603020202020204" pitchFamily="34" charset="0"/>
              </a:rPr>
              <a:t> Exchanges (WFE) ( 2018)</a:t>
            </a: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1800" i="1" dirty="0">
                <a:solidFill>
                  <a:schemeClr val="tx1"/>
                </a:solidFill>
                <a:latin typeface="Trebuchet MS" panose="020B0603020202020204" pitchFamily="34" charset="0"/>
              </a:rPr>
              <a:t>Launch and </a:t>
            </a:r>
            <a:r>
              <a:rPr lang="fr-FR" sz="1800" i="1" dirty="0" err="1">
                <a:solidFill>
                  <a:schemeClr val="tx1"/>
                </a:solidFill>
                <a:latin typeface="Trebuchet MS" panose="020B0603020202020204" pitchFamily="34" charset="0"/>
              </a:rPr>
              <a:t>deployment</a:t>
            </a:r>
            <a:r>
              <a:rPr lang="fr-FR" sz="1800" i="1" dirty="0">
                <a:solidFill>
                  <a:schemeClr val="tx1"/>
                </a:solidFill>
                <a:latin typeface="Trebuchet MS" panose="020B0603020202020204" pitchFamily="34" charset="0"/>
              </a:rPr>
              <a:t> of the BRVM Elite </a:t>
            </a:r>
            <a:r>
              <a:rPr lang="fr-FR" sz="1800" i="1" dirty="0" err="1">
                <a:solidFill>
                  <a:schemeClr val="tx1"/>
                </a:solidFill>
                <a:latin typeface="Trebuchet MS" panose="020B0603020202020204" pitchFamily="34" charset="0"/>
              </a:rPr>
              <a:t>Lounge</a:t>
            </a:r>
            <a:r>
              <a:rPr lang="fr-FR" sz="1800" i="1" dirty="0">
                <a:solidFill>
                  <a:schemeClr val="tx1"/>
                </a:solidFill>
                <a:latin typeface="Trebuchet MS" panose="020B0603020202020204" pitchFamily="34" charset="0"/>
              </a:rPr>
              <a:t> (2018)</a:t>
            </a: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1800" i="1" dirty="0" err="1">
                <a:solidFill>
                  <a:schemeClr val="tx1"/>
                </a:solidFill>
                <a:latin typeface="Trebuchet MS" panose="020B0603020202020204" pitchFamily="34" charset="0"/>
              </a:rPr>
              <a:t>Launch</a:t>
            </a:r>
            <a:r>
              <a:rPr lang="fr-FR" sz="1800" i="1" dirty="0">
                <a:solidFill>
                  <a:schemeClr val="tx1"/>
                </a:solidFill>
                <a:latin typeface="Trebuchet MS" panose="020B0603020202020204" pitchFamily="34" charset="0"/>
              </a:rPr>
              <a:t> of Diaspora Bonds and Project Bonds (2018)</a:t>
            </a: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1800" i="1" dirty="0" err="1">
                <a:solidFill>
                  <a:schemeClr val="tx1"/>
                </a:solidFill>
                <a:latin typeface="Trebuchet MS" panose="020B0603020202020204" pitchFamily="34" charset="0"/>
              </a:rPr>
              <a:t>Regional</a:t>
            </a:r>
            <a:r>
              <a:rPr lang="fr-FR" sz="1800" i="1" dirty="0">
                <a:solidFill>
                  <a:schemeClr val="tx1"/>
                </a:solidFill>
                <a:latin typeface="Trebuchet MS" panose="020B0603020202020204" pitchFamily="34" charset="0"/>
              </a:rPr>
              <a:t> and International roadshows (2018 - 2020)</a:t>
            </a: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1800" i="1" dirty="0">
                <a:solidFill>
                  <a:schemeClr val="tx1"/>
                </a:solidFill>
                <a:latin typeface="Trebuchet MS" panose="020B0603020202020204" pitchFamily="34" charset="0"/>
              </a:rPr>
              <a:t>Launch of the BRVM </a:t>
            </a:r>
            <a:r>
              <a:rPr lang="fr-FR" sz="1800" i="1" dirty="0" err="1">
                <a:solidFill>
                  <a:schemeClr val="tx1"/>
                </a:solidFill>
                <a:latin typeface="Trebuchet MS" panose="020B0603020202020204" pitchFamily="34" charset="0"/>
              </a:rPr>
              <a:t>LabTech</a:t>
            </a:r>
            <a:r>
              <a:rPr lang="fr-FR" sz="1800" i="1" dirty="0">
                <a:solidFill>
                  <a:schemeClr val="tx1"/>
                </a:solidFill>
                <a:latin typeface="Trebuchet MS" panose="020B0603020202020204" pitchFamily="34" charset="0"/>
              </a:rPr>
              <a:t> (2019)</a:t>
            </a: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1800" i="1" dirty="0" err="1">
                <a:solidFill>
                  <a:schemeClr val="tx1"/>
                </a:solidFill>
                <a:latin typeface="Trebuchet MS" panose="020B0603020202020204" pitchFamily="34" charset="0"/>
              </a:rPr>
              <a:t>Securites</a:t>
            </a:r>
            <a:r>
              <a:rPr lang="fr-FR" sz="1800" i="1" dirty="0">
                <a:solidFill>
                  <a:schemeClr val="tx1"/>
                </a:solidFill>
                <a:latin typeface="Trebuchet MS" panose="020B0603020202020204" pitchFamily="34" charset="0"/>
              </a:rPr>
              <a:t> Lending and Borrowing (2019)</a:t>
            </a: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1800" i="1" dirty="0" err="1">
                <a:solidFill>
                  <a:schemeClr val="tx1"/>
                </a:solidFill>
                <a:latin typeface="Trebuchet MS" panose="020B0603020202020204" pitchFamily="34" charset="0"/>
              </a:rPr>
              <a:t>Launch</a:t>
            </a:r>
            <a:r>
              <a:rPr lang="fr-FR" sz="1800" i="1" dirty="0">
                <a:solidFill>
                  <a:schemeClr val="tx1"/>
                </a:solidFill>
                <a:latin typeface="Trebuchet MS" panose="020B0603020202020204" pitchFamily="34" charset="0"/>
              </a:rPr>
              <a:t> of a new </a:t>
            </a:r>
            <a:r>
              <a:rPr lang="fr-FR" sz="1800" i="1" dirty="0" err="1">
                <a:solidFill>
                  <a:schemeClr val="tx1"/>
                </a:solidFill>
                <a:latin typeface="Trebuchet MS" panose="020B0603020202020204" pitchFamily="34" charset="0"/>
              </a:rPr>
              <a:t>Board</a:t>
            </a:r>
            <a:r>
              <a:rPr lang="fr-FR" sz="1800" i="1" dirty="0">
                <a:solidFill>
                  <a:schemeClr val="tx1"/>
                </a:solidFill>
                <a:latin typeface="Trebuchet MS" panose="020B0603020202020204" pitchFamily="34" charset="0"/>
              </a:rPr>
              <a:t> for </a:t>
            </a:r>
            <a:r>
              <a:rPr lang="fr-FR" sz="1800" i="1" dirty="0" err="1">
                <a:solidFill>
                  <a:schemeClr val="tx1"/>
                </a:solidFill>
                <a:latin typeface="Trebuchet MS" panose="020B0603020202020204" pitchFamily="34" charset="0"/>
              </a:rPr>
              <a:t>commodities</a:t>
            </a:r>
            <a:r>
              <a:rPr lang="fr-FR" sz="1800" i="1" dirty="0">
                <a:solidFill>
                  <a:schemeClr val="tx1"/>
                </a:solidFill>
                <a:latin typeface="Trebuchet MS" panose="020B0603020202020204" pitchFamily="34" charset="0"/>
              </a:rPr>
              <a:t> (2020)</a:t>
            </a: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1800" i="1" dirty="0">
                <a:solidFill>
                  <a:schemeClr val="tx1"/>
                </a:solidFill>
                <a:latin typeface="Trebuchet MS" panose="020B0603020202020204" pitchFamily="34" charset="0"/>
              </a:rPr>
              <a:t>Integration of ECOWAS Stock Markets (2020)</a:t>
            </a: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1800" i="1" dirty="0">
                <a:solidFill>
                  <a:schemeClr val="tx1"/>
                </a:solidFill>
                <a:latin typeface="Trebuchet MS" panose="020B0603020202020204" pitchFamily="34" charset="0"/>
              </a:rPr>
              <a:t>Listing of BRVM on BRVM (2022)</a:t>
            </a: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fr-FR" sz="1800" i="1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4" name="Titre 1"/>
          <p:cNvSpPr>
            <a:spLocks/>
          </p:cNvSpPr>
          <p:nvPr/>
        </p:nvSpPr>
        <p:spPr bwMode="auto">
          <a:xfrm>
            <a:off x="107504" y="260648"/>
            <a:ext cx="5472608" cy="432048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extLst/>
        </p:spPr>
        <p:txBody>
          <a:bodyPr tIns="0" bIns="108000" anchor="ctr"/>
          <a:lstStyle/>
          <a:p>
            <a:pPr marL="285750" indent="-285750" eaLnBrk="0" hangingPunct="0">
              <a:spcBef>
                <a:spcPct val="0"/>
              </a:spcBef>
            </a:pPr>
            <a:r>
              <a:rPr lang="en-US" altLang="fr-FR" b="1" i="1" u="sng" dirty="0">
                <a:solidFill>
                  <a:prstClr val="white"/>
                </a:solidFill>
                <a:latin typeface="Trebuchet MS" pitchFamily="34" charset="0"/>
                <a:cs typeface="Arial" pitchFamily="34" charset="0"/>
              </a:rPr>
              <a:t>Key actions identified and expected agenda</a:t>
            </a:r>
            <a:r>
              <a:rPr lang="fr-FR" altLang="fr-FR" b="1" i="1" u="sng" dirty="0">
                <a:solidFill>
                  <a:prstClr val="white"/>
                </a:solidFill>
                <a:latin typeface="Trebuchet MS" pitchFamily="34" charset="0"/>
                <a:cs typeface="Arial" pitchFamily="34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1024626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Diagramme 8"/>
          <p:cNvGraphicFramePr/>
          <p:nvPr>
            <p:extLst>
              <p:ext uri="{D42A27DB-BD31-4B8C-83A1-F6EECF244321}">
                <p14:modId xmlns:p14="http://schemas.microsoft.com/office/powerpoint/2010/main" val="2035178726"/>
              </p:ext>
            </p:extLst>
          </p:nvPr>
        </p:nvGraphicFramePr>
        <p:xfrm>
          <a:off x="0" y="188640"/>
          <a:ext cx="9144000" cy="6048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Sous-titre 10"/>
          <p:cNvSpPr>
            <a:spLocks noGrp="1"/>
          </p:cNvSpPr>
          <p:nvPr>
            <p:ph type="subTitle" idx="1"/>
          </p:nvPr>
        </p:nvSpPr>
        <p:spPr>
          <a:xfrm>
            <a:off x="323528" y="6228244"/>
            <a:ext cx="7272808" cy="432048"/>
          </a:xfrm>
        </p:spPr>
        <p:txBody>
          <a:bodyPr>
            <a:normAutofit/>
          </a:bodyPr>
          <a:lstStyle/>
          <a:p>
            <a:pPr algn="l"/>
            <a:r>
              <a:rPr lang="fr-FR" sz="1200" dirty="0">
                <a:solidFill>
                  <a:schemeClr val="tx1"/>
                </a:solidFill>
                <a:latin typeface="Trebuchet MS" panose="020B0603020202020204" pitchFamily="34" charset="0"/>
              </a:rPr>
              <a:t>(*) $ 10,36 millions</a:t>
            </a:r>
          </a:p>
        </p:txBody>
      </p:sp>
    </p:spTree>
    <p:extLst>
      <p:ext uri="{BB962C8B-B14F-4D97-AF65-F5344CB8AC3E}">
        <p14:creationId xmlns:p14="http://schemas.microsoft.com/office/powerpoint/2010/main" val="14435004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ous-titre 10"/>
          <p:cNvSpPr>
            <a:spLocks noGrp="1"/>
          </p:cNvSpPr>
          <p:nvPr>
            <p:ph type="subTitle" idx="1"/>
          </p:nvPr>
        </p:nvSpPr>
        <p:spPr>
          <a:xfrm>
            <a:off x="323528" y="6228244"/>
            <a:ext cx="7272808" cy="432048"/>
          </a:xfrm>
        </p:spPr>
        <p:txBody>
          <a:bodyPr>
            <a:normAutofit/>
          </a:bodyPr>
          <a:lstStyle/>
          <a:p>
            <a:pPr algn="l"/>
            <a:r>
              <a:rPr lang="fr-FR" sz="1200" dirty="0">
                <a:solidFill>
                  <a:schemeClr val="tx1"/>
                </a:solidFill>
                <a:latin typeface="Trebuchet MS" panose="020B0603020202020204" pitchFamily="34" charset="0"/>
              </a:rPr>
              <a:t>(*) $ 3,64 millions</a:t>
            </a:r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val="3913285680"/>
              </p:ext>
            </p:extLst>
          </p:nvPr>
        </p:nvGraphicFramePr>
        <p:xfrm>
          <a:off x="-108519" y="0"/>
          <a:ext cx="9252520" cy="59102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186042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Title 5"/>
          <p:cNvSpPr txBox="1">
            <a:spLocks/>
          </p:cNvSpPr>
          <p:nvPr/>
        </p:nvSpPr>
        <p:spPr bwMode="auto">
          <a:xfrm>
            <a:off x="487363" y="44450"/>
            <a:ext cx="8332787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altLang="fr-FR" b="1" dirty="0">
                <a:solidFill>
                  <a:schemeClr val="bg1"/>
                </a:solidFill>
                <a:latin typeface="Trebuchet MS" pitchFamily="34" charset="0"/>
              </a:rPr>
              <a:t>FOCUS |  </a:t>
            </a:r>
            <a:r>
              <a:rPr lang="en-US" altLang="fr-FR" dirty="0">
                <a:solidFill>
                  <a:schemeClr val="bg1"/>
                </a:solidFill>
                <a:latin typeface="Trebuchet MS" pitchFamily="34" charset="0"/>
              </a:rPr>
              <a:t>Integration of ECOWAS capital markets </a:t>
            </a:r>
            <a:endParaRPr lang="fr-FR" altLang="fr-FR" dirty="0">
              <a:solidFill>
                <a:schemeClr val="bg1"/>
              </a:solidFill>
              <a:latin typeface="Trebuchet MS" pitchFamily="34" charset="0"/>
            </a:endParaRPr>
          </a:p>
        </p:txBody>
      </p:sp>
      <p:sp>
        <p:nvSpPr>
          <p:cNvPr id="12" name="Rectangle 11"/>
          <p:cNvSpPr/>
          <p:nvPr/>
        </p:nvSpPr>
        <p:spPr bwMode="gray">
          <a:xfrm>
            <a:off x="539750" y="1052513"/>
            <a:ext cx="4060825" cy="935037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20" rIns="45720"/>
          <a:lstStyle/>
          <a:p>
            <a:pPr>
              <a:spcBef>
                <a:spcPts val="0"/>
              </a:spcBef>
              <a:spcAft>
                <a:spcPts val="600"/>
              </a:spcAft>
              <a:defRPr/>
            </a:pPr>
            <a:r>
              <a:rPr lang="fr-FR" sz="1150" b="1" u="sng" dirty="0" err="1">
                <a:solidFill>
                  <a:prstClr val="black"/>
                </a:solidFill>
                <a:latin typeface="Trebuchet MS" panose="020B0603020202020204" pitchFamily="34" charset="0"/>
              </a:rPr>
              <a:t>Nigerian</a:t>
            </a:r>
            <a:r>
              <a:rPr lang="fr-FR" sz="1150" b="1" u="sng" dirty="0">
                <a:solidFill>
                  <a:prstClr val="black"/>
                </a:solidFill>
                <a:latin typeface="Trebuchet MS" panose="020B0603020202020204" pitchFamily="34" charset="0"/>
              </a:rPr>
              <a:t> Stock Exchange</a:t>
            </a:r>
          </a:p>
          <a:p>
            <a:pPr marL="82550" indent="-82550">
              <a:lnSpc>
                <a:spcPct val="115000"/>
              </a:lnSpc>
              <a:buFont typeface="Wingdings" panose="05000000000000000000" pitchFamily="2" charset="2"/>
              <a:buChar char="§"/>
              <a:defRPr/>
            </a:pPr>
            <a:r>
              <a:rPr lang="fr-FR" sz="1150" dirty="0" err="1">
                <a:solidFill>
                  <a:prstClr val="black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Equities</a:t>
            </a:r>
            <a:r>
              <a:rPr lang="fr-FR" sz="1150" dirty="0">
                <a:solidFill>
                  <a:prstClr val="black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 market cap : </a:t>
            </a:r>
            <a:r>
              <a:rPr lang="fr-FR" sz="1150" b="1" dirty="0">
                <a:solidFill>
                  <a:prstClr val="black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63.66 </a:t>
            </a:r>
            <a:r>
              <a:rPr lang="fr-FR" sz="1150" b="1" dirty="0" err="1">
                <a:solidFill>
                  <a:prstClr val="black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bn</a:t>
            </a:r>
            <a:r>
              <a:rPr lang="fr-FR" sz="1150" b="1" dirty="0">
                <a:solidFill>
                  <a:prstClr val="black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. USD </a:t>
            </a:r>
          </a:p>
          <a:p>
            <a:pPr marL="82550" indent="-82550" eaLnBrk="1" hangingPunct="1">
              <a:lnSpc>
                <a:spcPct val="115000"/>
              </a:lnSpc>
              <a:buFont typeface="Wingdings" panose="05000000000000000000" pitchFamily="2" charset="2"/>
              <a:buChar char="§"/>
              <a:defRPr/>
            </a:pPr>
            <a:r>
              <a:rPr lang="fr-FR" sz="1150" dirty="0" err="1">
                <a:solidFill>
                  <a:prstClr val="black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Listed</a:t>
            </a:r>
            <a:r>
              <a:rPr lang="fr-FR" sz="1150" dirty="0">
                <a:solidFill>
                  <a:prstClr val="black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 </a:t>
            </a:r>
            <a:r>
              <a:rPr lang="fr-FR" sz="1150" dirty="0" err="1">
                <a:solidFill>
                  <a:prstClr val="black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companies</a:t>
            </a:r>
            <a:r>
              <a:rPr lang="fr-FR" sz="1150" dirty="0">
                <a:solidFill>
                  <a:prstClr val="black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    : </a:t>
            </a:r>
            <a:r>
              <a:rPr lang="fr-FR" sz="1150" b="1" dirty="0">
                <a:solidFill>
                  <a:prstClr val="black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167</a:t>
            </a:r>
          </a:p>
          <a:p>
            <a:pPr marL="82550" indent="-82550" eaLnBrk="1" hangingPunct="1">
              <a:lnSpc>
                <a:spcPct val="115000"/>
              </a:lnSpc>
              <a:buFont typeface="Wingdings" panose="05000000000000000000" pitchFamily="2" charset="2"/>
              <a:buChar char="§"/>
              <a:defRPr/>
            </a:pPr>
            <a:r>
              <a:rPr lang="fr-FR" sz="1150" dirty="0" err="1">
                <a:solidFill>
                  <a:prstClr val="black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Brokerage</a:t>
            </a:r>
            <a:r>
              <a:rPr lang="fr-FR" sz="1150" dirty="0">
                <a:solidFill>
                  <a:prstClr val="black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 </a:t>
            </a:r>
            <a:r>
              <a:rPr lang="fr-FR" sz="1150" dirty="0" err="1">
                <a:solidFill>
                  <a:prstClr val="black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firms</a:t>
            </a:r>
            <a:r>
              <a:rPr lang="fr-FR" sz="1150" b="1" dirty="0">
                <a:solidFill>
                  <a:prstClr val="black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   : 248 </a:t>
            </a:r>
          </a:p>
        </p:txBody>
      </p:sp>
      <p:sp>
        <p:nvSpPr>
          <p:cNvPr id="30725" name="Text Box 9"/>
          <p:cNvSpPr txBox="1">
            <a:spLocks noChangeArrowheads="1"/>
          </p:cNvSpPr>
          <p:nvPr/>
        </p:nvSpPr>
        <p:spPr bwMode="auto">
          <a:xfrm>
            <a:off x="4792663" y="1679347"/>
            <a:ext cx="4127500" cy="403225"/>
          </a:xfrm>
          <a:prstGeom prst="rect">
            <a:avLst/>
          </a:prstGeom>
          <a:noFill/>
          <a:ln w="19050">
            <a:solidFill>
              <a:srgbClr val="002060"/>
            </a:solidFill>
            <a:miter lim="800000"/>
            <a:headEnd/>
            <a:tailEnd/>
          </a:ln>
          <a:effectLst>
            <a:outerShdw dist="27940" dir="5400000" algn="ctr" rotWithShape="0">
              <a:srgbClr val="000000">
                <a:alpha val="31998"/>
              </a:srgbClr>
            </a:outerShdw>
          </a:effectLst>
        </p:spPr>
        <p:txBody>
          <a:bodyPr/>
          <a:lstStyle/>
          <a:p>
            <a:pPr algn="ctr" defTabSz="912813" eaLnBrk="1" hangingPunct="1">
              <a:lnSpc>
                <a:spcPct val="130000"/>
              </a:lnSpc>
              <a:defRPr/>
            </a:pPr>
            <a:r>
              <a:rPr lang="en-US" altLang="fr-FR" sz="1200" b="1" dirty="0">
                <a:solidFill>
                  <a:srgbClr val="00206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Trebuchet MS" pitchFamily="34" charset="0"/>
              </a:rPr>
              <a:t>WEST AFRICAN SECURITIES MARKET (WASM</a:t>
            </a:r>
            <a:r>
              <a:rPr lang="en-US" altLang="fr-FR" sz="1200" b="1" dirty="0">
                <a:solidFill>
                  <a:srgbClr val="002060"/>
                </a:solidFill>
                <a:latin typeface="Trebuchet MS" pitchFamily="34" charset="0"/>
              </a:rPr>
              <a:t>)</a:t>
            </a:r>
          </a:p>
        </p:txBody>
      </p:sp>
      <p:sp>
        <p:nvSpPr>
          <p:cNvPr id="14" name="Rectangle 13"/>
          <p:cNvSpPr/>
          <p:nvPr/>
        </p:nvSpPr>
        <p:spPr bwMode="gray">
          <a:xfrm>
            <a:off x="539750" y="2068513"/>
            <a:ext cx="4060825" cy="928687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20" rIns="45720"/>
          <a:lstStyle/>
          <a:p>
            <a:pPr>
              <a:spcBef>
                <a:spcPts val="0"/>
              </a:spcBef>
              <a:spcAft>
                <a:spcPts val="600"/>
              </a:spcAft>
              <a:defRPr/>
            </a:pPr>
            <a:r>
              <a:rPr lang="fr-FR" sz="1150" b="1" u="sng" dirty="0">
                <a:solidFill>
                  <a:prstClr val="black"/>
                </a:solidFill>
                <a:latin typeface="Trebuchet MS" panose="020B0603020202020204" pitchFamily="34" charset="0"/>
              </a:rPr>
              <a:t>Ghana Stock Exchange</a:t>
            </a:r>
          </a:p>
          <a:p>
            <a:pPr marL="82550" indent="-82550">
              <a:lnSpc>
                <a:spcPct val="115000"/>
              </a:lnSpc>
              <a:buFont typeface="Wingdings" panose="05000000000000000000" pitchFamily="2" charset="2"/>
              <a:buChar char="§"/>
              <a:defRPr/>
            </a:pPr>
            <a:r>
              <a:rPr lang="fr-FR" sz="1150" dirty="0" err="1">
                <a:solidFill>
                  <a:prstClr val="black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Equities</a:t>
            </a:r>
            <a:r>
              <a:rPr lang="fr-FR" sz="1150" dirty="0">
                <a:solidFill>
                  <a:prstClr val="black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 market cap  : </a:t>
            </a:r>
            <a:r>
              <a:rPr lang="fr-FR" sz="1150" b="1" dirty="0">
                <a:solidFill>
                  <a:prstClr val="black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13.18 </a:t>
            </a:r>
            <a:r>
              <a:rPr lang="fr-FR" sz="1150" b="1" dirty="0" err="1">
                <a:solidFill>
                  <a:prstClr val="black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bn</a:t>
            </a:r>
            <a:r>
              <a:rPr lang="fr-FR" sz="1150" b="1" dirty="0">
                <a:solidFill>
                  <a:prstClr val="black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. USD </a:t>
            </a:r>
          </a:p>
          <a:p>
            <a:pPr marL="82550" indent="-82550">
              <a:lnSpc>
                <a:spcPct val="115000"/>
              </a:lnSpc>
              <a:buFont typeface="Wingdings" panose="05000000000000000000" pitchFamily="2" charset="2"/>
              <a:buChar char="§"/>
              <a:defRPr/>
            </a:pPr>
            <a:r>
              <a:rPr lang="fr-FR" sz="1150" dirty="0" err="1">
                <a:solidFill>
                  <a:prstClr val="black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Listed</a:t>
            </a:r>
            <a:r>
              <a:rPr lang="fr-FR" sz="1150" dirty="0">
                <a:solidFill>
                  <a:prstClr val="black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 </a:t>
            </a:r>
            <a:r>
              <a:rPr lang="fr-FR" sz="1150" dirty="0" err="1">
                <a:solidFill>
                  <a:prstClr val="black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companies</a:t>
            </a:r>
            <a:r>
              <a:rPr lang="fr-FR" sz="1150" dirty="0">
                <a:solidFill>
                  <a:prstClr val="black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 : </a:t>
            </a:r>
            <a:r>
              <a:rPr lang="fr-FR" sz="1150" b="1" dirty="0">
                <a:solidFill>
                  <a:prstClr val="black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40</a:t>
            </a:r>
          </a:p>
          <a:p>
            <a:pPr marL="82550" indent="-82550">
              <a:lnSpc>
                <a:spcPct val="115000"/>
              </a:lnSpc>
              <a:buFont typeface="Wingdings" panose="05000000000000000000" pitchFamily="2" charset="2"/>
              <a:buChar char="§"/>
              <a:defRPr/>
            </a:pPr>
            <a:r>
              <a:rPr lang="fr-FR" sz="1150" dirty="0" err="1">
                <a:solidFill>
                  <a:prstClr val="black"/>
                </a:solidFill>
                <a:latin typeface="Trebuchet MS" panose="020B0603020202020204" pitchFamily="34" charset="0"/>
              </a:rPr>
              <a:t>Brokerage</a:t>
            </a:r>
            <a:r>
              <a:rPr lang="fr-FR" sz="1150" dirty="0">
                <a:solidFill>
                  <a:prstClr val="black"/>
                </a:solidFill>
                <a:latin typeface="Trebuchet MS" panose="020B0603020202020204" pitchFamily="34" charset="0"/>
              </a:rPr>
              <a:t> </a:t>
            </a:r>
            <a:r>
              <a:rPr lang="fr-FR" sz="1150" dirty="0" err="1">
                <a:solidFill>
                  <a:prstClr val="black"/>
                </a:solidFill>
                <a:latin typeface="Trebuchet MS" panose="020B0603020202020204" pitchFamily="34" charset="0"/>
              </a:rPr>
              <a:t>firms</a:t>
            </a:r>
            <a:r>
              <a:rPr lang="fr-FR" sz="1150" dirty="0">
                <a:solidFill>
                  <a:prstClr val="black"/>
                </a:solidFill>
                <a:latin typeface="Trebuchet MS" panose="020B0603020202020204" pitchFamily="34" charset="0"/>
              </a:rPr>
              <a:t> : </a:t>
            </a:r>
            <a:r>
              <a:rPr lang="fr-FR" sz="1150" b="1" dirty="0">
                <a:solidFill>
                  <a:prstClr val="black"/>
                </a:solidFill>
                <a:latin typeface="Trebuchet MS" panose="020B0603020202020204" pitchFamily="34" charset="0"/>
              </a:rPr>
              <a:t>21</a:t>
            </a:r>
            <a:r>
              <a:rPr lang="fr-FR" sz="1150" b="1" dirty="0">
                <a:solidFill>
                  <a:prstClr val="black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5" name="Rectangle 14"/>
          <p:cNvSpPr/>
          <p:nvPr/>
        </p:nvSpPr>
        <p:spPr bwMode="gray">
          <a:xfrm>
            <a:off x="539750" y="3068638"/>
            <a:ext cx="4060825" cy="93662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20" rIns="45720"/>
          <a:lstStyle/>
          <a:p>
            <a:pPr>
              <a:spcBef>
                <a:spcPts val="0"/>
              </a:spcBef>
              <a:spcAft>
                <a:spcPts val="600"/>
              </a:spcAft>
              <a:defRPr/>
            </a:pPr>
            <a:r>
              <a:rPr lang="fr-FR" sz="1150" b="1" u="sng" dirty="0">
                <a:solidFill>
                  <a:prstClr val="black"/>
                </a:solidFill>
                <a:latin typeface="Trebuchet MS" panose="020B0603020202020204" pitchFamily="34" charset="0"/>
              </a:rPr>
              <a:t>BRVM</a:t>
            </a:r>
          </a:p>
          <a:p>
            <a:pPr marL="82550" indent="-82550">
              <a:lnSpc>
                <a:spcPct val="115000"/>
              </a:lnSpc>
              <a:buFont typeface="Wingdings" panose="05000000000000000000" pitchFamily="2" charset="2"/>
              <a:buChar char="§"/>
              <a:defRPr/>
            </a:pPr>
            <a:r>
              <a:rPr lang="fr-FR" sz="1150" dirty="0" err="1">
                <a:solidFill>
                  <a:prstClr val="black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Equities</a:t>
            </a:r>
            <a:r>
              <a:rPr lang="fr-FR" sz="1150" dirty="0">
                <a:solidFill>
                  <a:prstClr val="black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 market cap : </a:t>
            </a:r>
            <a:r>
              <a:rPr lang="fr-FR" sz="1150" b="1" dirty="0">
                <a:solidFill>
                  <a:prstClr val="black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12.21 </a:t>
            </a:r>
            <a:r>
              <a:rPr lang="fr-FR" sz="1150" b="1" dirty="0" err="1">
                <a:solidFill>
                  <a:prstClr val="black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bn</a:t>
            </a:r>
            <a:r>
              <a:rPr lang="fr-FR" sz="1150" b="1" dirty="0">
                <a:solidFill>
                  <a:prstClr val="black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. USD </a:t>
            </a:r>
          </a:p>
          <a:p>
            <a:pPr marL="82550" indent="-82550">
              <a:lnSpc>
                <a:spcPct val="115000"/>
              </a:lnSpc>
              <a:buFont typeface="Wingdings" panose="05000000000000000000" pitchFamily="2" charset="2"/>
              <a:buChar char="§"/>
              <a:defRPr/>
            </a:pPr>
            <a:r>
              <a:rPr lang="fr-FR" sz="1150" dirty="0" err="1">
                <a:solidFill>
                  <a:prstClr val="black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Listed</a:t>
            </a:r>
            <a:r>
              <a:rPr lang="fr-FR" sz="1150" dirty="0">
                <a:solidFill>
                  <a:prstClr val="black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 </a:t>
            </a:r>
            <a:r>
              <a:rPr lang="fr-FR" sz="1150" dirty="0" err="1">
                <a:solidFill>
                  <a:prstClr val="black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companies</a:t>
            </a:r>
            <a:r>
              <a:rPr lang="fr-FR" sz="1150" dirty="0">
                <a:solidFill>
                  <a:prstClr val="black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 </a:t>
            </a:r>
            <a:r>
              <a:rPr lang="fr-FR" sz="1150" b="1" dirty="0">
                <a:solidFill>
                  <a:prstClr val="black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: 45</a:t>
            </a:r>
          </a:p>
          <a:p>
            <a:pPr marL="82550" indent="-82550">
              <a:lnSpc>
                <a:spcPct val="115000"/>
              </a:lnSpc>
              <a:buFont typeface="Wingdings" panose="05000000000000000000" pitchFamily="2" charset="2"/>
              <a:buChar char="§"/>
              <a:defRPr/>
            </a:pPr>
            <a:r>
              <a:rPr lang="fr-FR" sz="1150" dirty="0" err="1">
                <a:solidFill>
                  <a:prstClr val="black"/>
                </a:solidFill>
                <a:latin typeface="Trebuchet MS" panose="020B0603020202020204" pitchFamily="34" charset="0"/>
              </a:rPr>
              <a:t>Brokerage</a:t>
            </a:r>
            <a:r>
              <a:rPr lang="fr-FR" sz="1150" dirty="0">
                <a:solidFill>
                  <a:prstClr val="black"/>
                </a:solidFill>
                <a:latin typeface="Trebuchet MS" panose="020B0603020202020204" pitchFamily="34" charset="0"/>
              </a:rPr>
              <a:t> </a:t>
            </a:r>
            <a:r>
              <a:rPr lang="fr-FR" sz="1150" dirty="0" err="1">
                <a:solidFill>
                  <a:prstClr val="black"/>
                </a:solidFill>
                <a:latin typeface="Trebuchet MS" panose="020B0603020202020204" pitchFamily="34" charset="0"/>
              </a:rPr>
              <a:t>firms</a:t>
            </a:r>
            <a:r>
              <a:rPr lang="fr-FR" sz="1150" dirty="0">
                <a:solidFill>
                  <a:prstClr val="black"/>
                </a:solidFill>
                <a:latin typeface="Trebuchet MS" panose="020B0603020202020204" pitchFamily="34" charset="0"/>
              </a:rPr>
              <a:t> </a:t>
            </a:r>
            <a:r>
              <a:rPr lang="fr-FR" sz="1150" b="1" dirty="0">
                <a:solidFill>
                  <a:prstClr val="black"/>
                </a:solidFill>
                <a:latin typeface="Trebuchet MS" panose="020B0603020202020204" pitchFamily="34" charset="0"/>
              </a:rPr>
              <a:t>: 29</a:t>
            </a:r>
            <a:r>
              <a:rPr lang="fr-FR" sz="1150" b="1" dirty="0">
                <a:solidFill>
                  <a:prstClr val="black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6" name="Rectangle 15"/>
          <p:cNvSpPr/>
          <p:nvPr/>
        </p:nvSpPr>
        <p:spPr bwMode="gray">
          <a:xfrm>
            <a:off x="539750" y="5049838"/>
            <a:ext cx="4060825" cy="97155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20" rIns="45720"/>
          <a:lstStyle/>
          <a:p>
            <a:pPr>
              <a:spcBef>
                <a:spcPts val="0"/>
              </a:spcBef>
              <a:spcAft>
                <a:spcPts val="600"/>
              </a:spcAft>
              <a:defRPr/>
            </a:pPr>
            <a:r>
              <a:rPr lang="fr-FR" sz="1150" b="1" u="sng" dirty="0">
                <a:solidFill>
                  <a:prstClr val="black"/>
                </a:solidFill>
                <a:latin typeface="Trebuchet MS" panose="020B0603020202020204" pitchFamily="34" charset="0"/>
              </a:rPr>
              <a:t>Sierra Leone Stock Exchange</a:t>
            </a:r>
          </a:p>
          <a:p>
            <a:pPr marL="82550" indent="-82550">
              <a:lnSpc>
                <a:spcPct val="115000"/>
              </a:lnSpc>
              <a:buFont typeface="Wingdings" panose="05000000000000000000" pitchFamily="2" charset="2"/>
              <a:buChar char="§"/>
              <a:defRPr/>
            </a:pPr>
            <a:r>
              <a:rPr lang="fr-FR" sz="1150" dirty="0" err="1">
                <a:solidFill>
                  <a:prstClr val="black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Equities</a:t>
            </a:r>
            <a:r>
              <a:rPr lang="fr-FR" sz="1150" dirty="0">
                <a:solidFill>
                  <a:prstClr val="black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 market cap </a:t>
            </a:r>
            <a:r>
              <a:rPr lang="fr-FR" sz="1150" b="1" dirty="0">
                <a:solidFill>
                  <a:prstClr val="black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: N/A </a:t>
            </a:r>
          </a:p>
          <a:p>
            <a:pPr marL="82550" indent="-82550">
              <a:lnSpc>
                <a:spcPct val="115000"/>
              </a:lnSpc>
              <a:buFont typeface="Wingdings" panose="05000000000000000000" pitchFamily="2" charset="2"/>
              <a:buChar char="§"/>
              <a:defRPr/>
            </a:pPr>
            <a:r>
              <a:rPr lang="fr-FR" sz="1150" dirty="0" err="1">
                <a:solidFill>
                  <a:prstClr val="black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Brokerage</a:t>
            </a:r>
            <a:r>
              <a:rPr lang="fr-FR" sz="1150" dirty="0">
                <a:solidFill>
                  <a:prstClr val="black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 </a:t>
            </a:r>
            <a:r>
              <a:rPr lang="fr-FR" sz="1150" dirty="0" err="1">
                <a:solidFill>
                  <a:prstClr val="black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firms</a:t>
            </a:r>
            <a:r>
              <a:rPr lang="fr-FR" sz="1150" dirty="0">
                <a:solidFill>
                  <a:prstClr val="black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 </a:t>
            </a:r>
            <a:r>
              <a:rPr lang="fr-FR" sz="1150" b="1" dirty="0">
                <a:solidFill>
                  <a:prstClr val="black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: 1</a:t>
            </a:r>
          </a:p>
          <a:p>
            <a:pPr marL="82550" indent="-82550">
              <a:lnSpc>
                <a:spcPct val="115000"/>
              </a:lnSpc>
              <a:buFont typeface="Wingdings" panose="05000000000000000000" pitchFamily="2" charset="2"/>
              <a:buChar char="§"/>
              <a:defRPr/>
            </a:pPr>
            <a:r>
              <a:rPr lang="fr-FR" sz="1150" dirty="0" err="1">
                <a:solidFill>
                  <a:prstClr val="black"/>
                </a:solidFill>
                <a:latin typeface="Trebuchet MS" panose="020B0603020202020204" pitchFamily="34" charset="0"/>
              </a:rPr>
              <a:t>Brokerage</a:t>
            </a:r>
            <a:r>
              <a:rPr lang="fr-FR" sz="1150" dirty="0">
                <a:solidFill>
                  <a:prstClr val="black"/>
                </a:solidFill>
                <a:latin typeface="Trebuchet MS" panose="020B0603020202020204" pitchFamily="34" charset="0"/>
              </a:rPr>
              <a:t> </a:t>
            </a:r>
            <a:r>
              <a:rPr lang="fr-FR" sz="1150" dirty="0" err="1">
                <a:solidFill>
                  <a:prstClr val="black"/>
                </a:solidFill>
                <a:latin typeface="Trebuchet MS" panose="020B0603020202020204" pitchFamily="34" charset="0"/>
              </a:rPr>
              <a:t>firms</a:t>
            </a:r>
            <a:r>
              <a:rPr lang="fr-FR" sz="1150" dirty="0">
                <a:solidFill>
                  <a:prstClr val="black"/>
                </a:solidFill>
                <a:latin typeface="Trebuchet MS" panose="020B0603020202020204" pitchFamily="34" charset="0"/>
              </a:rPr>
              <a:t> </a:t>
            </a:r>
            <a:r>
              <a:rPr lang="fr-FR" sz="1150" b="1" dirty="0">
                <a:solidFill>
                  <a:prstClr val="black"/>
                </a:solidFill>
                <a:latin typeface="Trebuchet MS" panose="020B0603020202020204" pitchFamily="34" charset="0"/>
              </a:rPr>
              <a:t>: 1</a:t>
            </a:r>
            <a:r>
              <a:rPr lang="fr-FR" sz="1150" b="1" dirty="0">
                <a:solidFill>
                  <a:prstClr val="black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7" name="Rectangle 2"/>
          <p:cNvSpPr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4821238" y="2339975"/>
            <a:ext cx="4103687" cy="34131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txBody>
          <a:bodyPr lIns="45720" rIns="45720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fr-FR" altLang="fr-FR" sz="1200" b="1" dirty="0" err="1">
                <a:solidFill>
                  <a:srgbClr val="000000"/>
                </a:solidFill>
                <a:latin typeface="Trebuchet MS" pitchFamily="34" charset="0"/>
              </a:rPr>
              <a:t>Equities</a:t>
            </a:r>
            <a:r>
              <a:rPr lang="fr-FR" altLang="fr-FR" sz="1200" b="1" dirty="0">
                <a:solidFill>
                  <a:srgbClr val="000000"/>
                </a:solidFill>
                <a:latin typeface="Trebuchet MS" pitchFamily="34" charset="0"/>
              </a:rPr>
              <a:t> market cap: 89.03 </a:t>
            </a:r>
            <a:r>
              <a:rPr lang="fr-FR" altLang="fr-FR" sz="1200" b="1" dirty="0" err="1">
                <a:solidFill>
                  <a:srgbClr val="000000"/>
                </a:solidFill>
                <a:latin typeface="Trebuchet MS" pitchFamily="34" charset="0"/>
              </a:rPr>
              <a:t>bn</a:t>
            </a:r>
            <a:r>
              <a:rPr lang="fr-FR" altLang="fr-FR" sz="1200" b="1" dirty="0">
                <a:solidFill>
                  <a:srgbClr val="000000"/>
                </a:solidFill>
                <a:latin typeface="Trebuchet MS" pitchFamily="34" charset="0"/>
              </a:rPr>
              <a:t>. USD  </a:t>
            </a:r>
          </a:p>
        </p:txBody>
      </p:sp>
      <p:sp>
        <p:nvSpPr>
          <p:cNvPr id="18" name="Rectangle 2"/>
          <p:cNvSpPr>
            <a:spLocks noChangeArrowheads="1"/>
          </p:cNvSpPr>
          <p:nvPr>
            <p:custDataLst>
              <p:tags r:id="rId2"/>
            </p:custDataLst>
          </p:nvPr>
        </p:nvSpPr>
        <p:spPr bwMode="gray">
          <a:xfrm>
            <a:off x="4821238" y="3186113"/>
            <a:ext cx="4103687" cy="34131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txBody>
          <a:bodyPr lIns="45720" rIns="45720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fr-FR" altLang="fr-FR" sz="1200" b="1" dirty="0">
                <a:solidFill>
                  <a:srgbClr val="000000"/>
                </a:solidFill>
                <a:latin typeface="Trebuchet MS" pitchFamily="34" charset="0"/>
              </a:rPr>
              <a:t>256 </a:t>
            </a:r>
            <a:r>
              <a:rPr lang="fr-FR" altLang="fr-FR" sz="1200" b="1" dirty="0" err="1">
                <a:solidFill>
                  <a:srgbClr val="000000"/>
                </a:solidFill>
                <a:latin typeface="Trebuchet MS" pitchFamily="34" charset="0"/>
              </a:rPr>
              <a:t>listed</a:t>
            </a:r>
            <a:r>
              <a:rPr lang="fr-FR" altLang="fr-FR" sz="1200" b="1" dirty="0">
                <a:solidFill>
                  <a:srgbClr val="000000"/>
                </a:solidFill>
                <a:latin typeface="Trebuchet MS" pitchFamily="34" charset="0"/>
              </a:rPr>
              <a:t> </a:t>
            </a:r>
            <a:r>
              <a:rPr lang="fr-FR" altLang="fr-FR" sz="1200" b="1" dirty="0" err="1">
                <a:solidFill>
                  <a:srgbClr val="000000"/>
                </a:solidFill>
                <a:latin typeface="Trebuchet MS" pitchFamily="34" charset="0"/>
              </a:rPr>
              <a:t>companies</a:t>
            </a:r>
            <a:endParaRPr lang="fr-FR" altLang="fr-FR" sz="1200" b="1" dirty="0">
              <a:solidFill>
                <a:srgbClr val="FF0000"/>
              </a:solidFill>
              <a:latin typeface="Trebuchet MS" pitchFamily="34" charset="0"/>
            </a:endParaRPr>
          </a:p>
        </p:txBody>
      </p:sp>
      <p:sp>
        <p:nvSpPr>
          <p:cNvPr id="19" name="Rectangle 2"/>
          <p:cNvSpPr>
            <a:spLocks noChangeArrowheads="1"/>
          </p:cNvSpPr>
          <p:nvPr>
            <p:custDataLst>
              <p:tags r:id="rId3"/>
            </p:custDataLst>
          </p:nvPr>
        </p:nvSpPr>
        <p:spPr bwMode="gray">
          <a:xfrm>
            <a:off x="4816475" y="3592513"/>
            <a:ext cx="4108450" cy="3556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6350">
            <a:noFill/>
            <a:miter lim="800000"/>
            <a:headEnd/>
            <a:tailEnd/>
          </a:ln>
        </p:spPr>
        <p:txBody>
          <a:bodyPr lIns="91428" tIns="36571" rIns="36571" bIns="36571" anchor="ctr"/>
          <a:lstStyle/>
          <a:p>
            <a:pPr eaLnBrk="1" hangingPunct="1">
              <a:defRPr/>
            </a:pPr>
            <a:r>
              <a:rPr lang="fr-CI" sz="1200" b="1" dirty="0">
                <a:solidFill>
                  <a:prstClr val="black"/>
                </a:solidFill>
                <a:latin typeface="Trebuchet MS" panose="020B0603020202020204" pitchFamily="34" charset="0"/>
              </a:rPr>
              <a:t>304 </a:t>
            </a:r>
            <a:r>
              <a:rPr lang="fr-CI" sz="1200" b="1" dirty="0" err="1">
                <a:solidFill>
                  <a:prstClr val="black"/>
                </a:solidFill>
                <a:latin typeface="Trebuchet MS" panose="020B0603020202020204" pitchFamily="34" charset="0"/>
              </a:rPr>
              <a:t>brokerage</a:t>
            </a:r>
            <a:r>
              <a:rPr lang="fr-CI" sz="1200" b="1" dirty="0">
                <a:solidFill>
                  <a:prstClr val="black"/>
                </a:solidFill>
                <a:latin typeface="Trebuchet MS" panose="020B0603020202020204" pitchFamily="34" charset="0"/>
              </a:rPr>
              <a:t> </a:t>
            </a:r>
            <a:r>
              <a:rPr lang="fr-CI" sz="1200" b="1" dirty="0" err="1">
                <a:solidFill>
                  <a:prstClr val="black"/>
                </a:solidFill>
                <a:latin typeface="Trebuchet MS" panose="020B0603020202020204" pitchFamily="34" charset="0"/>
              </a:rPr>
              <a:t>firms</a:t>
            </a:r>
            <a:endParaRPr lang="fr-CI" sz="1200" b="1" dirty="0">
              <a:solidFill>
                <a:srgbClr val="FF0000"/>
              </a:solidFill>
              <a:latin typeface="Trebuchet MS" panose="020B0603020202020204" pitchFamily="34" charset="0"/>
            </a:endParaRPr>
          </a:p>
        </p:txBody>
      </p:sp>
      <p:sp>
        <p:nvSpPr>
          <p:cNvPr id="21" name="Rectangle 2"/>
          <p:cNvSpPr>
            <a:spLocks noChangeArrowheads="1"/>
          </p:cNvSpPr>
          <p:nvPr>
            <p:custDataLst>
              <p:tags r:id="rId4"/>
            </p:custDataLst>
          </p:nvPr>
        </p:nvSpPr>
        <p:spPr bwMode="gray">
          <a:xfrm>
            <a:off x="4821238" y="4024313"/>
            <a:ext cx="4110037" cy="355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txBody>
          <a:bodyPr lIns="45720" rIns="45720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n-US" altLang="fr-FR" sz="1200" b="1" dirty="0">
                <a:solidFill>
                  <a:srgbClr val="000000"/>
                </a:solidFill>
                <a:latin typeface="Trebuchet MS" pitchFamily="34" charset="0"/>
              </a:rPr>
              <a:t>Second African stock exchange after Johannesburg SE</a:t>
            </a:r>
          </a:p>
        </p:txBody>
      </p:sp>
      <p:sp>
        <p:nvSpPr>
          <p:cNvPr id="30" name="Rectangle 2"/>
          <p:cNvSpPr>
            <a:spLocks noChangeArrowheads="1"/>
          </p:cNvSpPr>
          <p:nvPr>
            <p:custDataLst>
              <p:tags r:id="rId5"/>
            </p:custDataLst>
          </p:nvPr>
        </p:nvSpPr>
        <p:spPr bwMode="gray">
          <a:xfrm>
            <a:off x="4816475" y="2767013"/>
            <a:ext cx="4103688" cy="3413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6350">
            <a:noFill/>
            <a:miter lim="800000"/>
            <a:headEnd/>
            <a:tailEnd/>
          </a:ln>
        </p:spPr>
        <p:txBody>
          <a:bodyPr lIns="91428" tIns="36571" rIns="36571" bIns="36571" anchor="ctr"/>
          <a:lstStyle/>
          <a:p>
            <a:pPr>
              <a:defRPr/>
            </a:pPr>
            <a:r>
              <a:rPr lang="fr-FR" sz="1200" b="1" dirty="0">
                <a:solidFill>
                  <a:prstClr val="black"/>
                </a:solidFill>
                <a:latin typeface="Trebuchet MS" panose="020B0603020202020204" pitchFamily="34" charset="0"/>
              </a:rPr>
              <a:t>7 % </a:t>
            </a:r>
            <a:r>
              <a:rPr lang="en-US" sz="1200" b="1" dirty="0">
                <a:solidFill>
                  <a:prstClr val="black"/>
                </a:solidFill>
                <a:latin typeface="Trebuchet MS" panose="020B0603020202020204" pitchFamily="34" charset="0"/>
              </a:rPr>
              <a:t>of the African securities market cap </a:t>
            </a:r>
            <a:endParaRPr lang="fr-FR" sz="1200" b="1" dirty="0">
              <a:solidFill>
                <a:prstClr val="black"/>
              </a:solidFill>
              <a:latin typeface="Trebuchet MS" panose="020B0603020202020204" pitchFamily="34" charset="0"/>
            </a:endParaRPr>
          </a:p>
        </p:txBody>
      </p:sp>
      <p:sp>
        <p:nvSpPr>
          <p:cNvPr id="31" name="Titre 1"/>
          <p:cNvSpPr>
            <a:spLocks/>
          </p:cNvSpPr>
          <p:nvPr/>
        </p:nvSpPr>
        <p:spPr bwMode="auto">
          <a:xfrm>
            <a:off x="3201987" y="836612"/>
            <a:ext cx="1614487" cy="179387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extLst/>
        </p:spPr>
        <p:txBody>
          <a:bodyPr anchor="ctr"/>
          <a:lstStyle>
            <a:lvl1pPr marL="285750" indent="-285750"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fr-FR" altLang="fr-FR" sz="1000" b="1" i="1" dirty="0">
                <a:solidFill>
                  <a:prstClr val="black"/>
                </a:solidFill>
                <a:latin typeface="Trebuchet MS" pitchFamily="34" charset="0"/>
              </a:rPr>
              <a:t>As of end of 2017</a:t>
            </a:r>
            <a:endParaRPr lang="en-US" altLang="fr-FR" sz="1000" b="1" i="1" dirty="0">
              <a:solidFill>
                <a:prstClr val="black"/>
              </a:solidFill>
              <a:latin typeface="Trebuchet MS" pitchFamily="34" charset="0"/>
            </a:endParaRPr>
          </a:p>
        </p:txBody>
      </p:sp>
      <p:sp>
        <p:nvSpPr>
          <p:cNvPr id="32" name="Rectangle 31"/>
          <p:cNvSpPr/>
          <p:nvPr/>
        </p:nvSpPr>
        <p:spPr bwMode="gray">
          <a:xfrm>
            <a:off x="539750" y="4041775"/>
            <a:ext cx="4060825" cy="97155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20" rIns="45720"/>
          <a:lstStyle/>
          <a:p>
            <a:pPr>
              <a:spcBef>
                <a:spcPts val="0"/>
              </a:spcBef>
              <a:spcAft>
                <a:spcPts val="600"/>
              </a:spcAft>
              <a:defRPr/>
            </a:pPr>
            <a:r>
              <a:rPr lang="fr-FR" sz="1150" b="1" u="sng" dirty="0">
                <a:solidFill>
                  <a:prstClr val="black"/>
                </a:solidFill>
                <a:latin typeface="Trebuchet MS" panose="020B0603020202020204" pitchFamily="34" charset="0"/>
              </a:rPr>
              <a:t>Cabo Verde*</a:t>
            </a:r>
          </a:p>
          <a:p>
            <a:pPr marL="82550" indent="-82550">
              <a:lnSpc>
                <a:spcPct val="115000"/>
              </a:lnSpc>
              <a:buFont typeface="Wingdings" panose="05000000000000000000" pitchFamily="2" charset="2"/>
              <a:buChar char="§"/>
              <a:defRPr/>
            </a:pPr>
            <a:r>
              <a:rPr lang="fr-FR" sz="1150" dirty="0" err="1">
                <a:solidFill>
                  <a:prstClr val="black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Equities</a:t>
            </a:r>
            <a:r>
              <a:rPr lang="fr-FR" sz="1150" dirty="0">
                <a:solidFill>
                  <a:prstClr val="black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 market cap </a:t>
            </a:r>
            <a:r>
              <a:rPr lang="fr-FR" sz="1150" b="1" dirty="0">
                <a:solidFill>
                  <a:prstClr val="black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: 753 m. USD</a:t>
            </a:r>
          </a:p>
          <a:p>
            <a:pPr marL="82550" indent="-82550">
              <a:lnSpc>
                <a:spcPct val="115000"/>
              </a:lnSpc>
              <a:buFont typeface="Wingdings" panose="05000000000000000000" pitchFamily="2" charset="2"/>
              <a:buChar char="§"/>
              <a:defRPr/>
            </a:pPr>
            <a:r>
              <a:rPr lang="fr-FR" sz="1150" dirty="0" err="1">
                <a:solidFill>
                  <a:prstClr val="black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Listed</a:t>
            </a:r>
            <a:r>
              <a:rPr lang="fr-FR" sz="1150" dirty="0">
                <a:solidFill>
                  <a:prstClr val="black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 </a:t>
            </a:r>
            <a:r>
              <a:rPr lang="fr-FR" sz="1150" dirty="0" err="1">
                <a:solidFill>
                  <a:prstClr val="black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companies</a:t>
            </a:r>
            <a:r>
              <a:rPr lang="fr-FR" sz="1150" dirty="0">
                <a:solidFill>
                  <a:prstClr val="black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 </a:t>
            </a:r>
            <a:r>
              <a:rPr lang="fr-FR" sz="1150" b="1" dirty="0">
                <a:solidFill>
                  <a:prstClr val="black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: 4</a:t>
            </a:r>
          </a:p>
          <a:p>
            <a:pPr marL="82550" indent="-82550">
              <a:lnSpc>
                <a:spcPct val="115000"/>
              </a:lnSpc>
              <a:buFont typeface="Wingdings" panose="05000000000000000000" pitchFamily="2" charset="2"/>
              <a:buChar char="§"/>
              <a:defRPr/>
            </a:pPr>
            <a:r>
              <a:rPr lang="fr-FR" sz="1150" dirty="0" err="1">
                <a:solidFill>
                  <a:prstClr val="black"/>
                </a:solidFill>
                <a:latin typeface="Trebuchet MS" panose="020B0603020202020204" pitchFamily="34" charset="0"/>
              </a:rPr>
              <a:t>Brokerage</a:t>
            </a:r>
            <a:r>
              <a:rPr lang="fr-FR" sz="1150" dirty="0">
                <a:solidFill>
                  <a:prstClr val="black"/>
                </a:solidFill>
                <a:latin typeface="Trebuchet MS" panose="020B0603020202020204" pitchFamily="34" charset="0"/>
              </a:rPr>
              <a:t> </a:t>
            </a:r>
            <a:r>
              <a:rPr lang="fr-FR" sz="1150" dirty="0" err="1">
                <a:solidFill>
                  <a:prstClr val="black"/>
                </a:solidFill>
                <a:latin typeface="Trebuchet MS" panose="020B0603020202020204" pitchFamily="34" charset="0"/>
              </a:rPr>
              <a:t>firms</a:t>
            </a:r>
            <a:r>
              <a:rPr lang="fr-FR" sz="1150" dirty="0">
                <a:solidFill>
                  <a:prstClr val="black"/>
                </a:solidFill>
                <a:latin typeface="Trebuchet MS" panose="020B0603020202020204" pitchFamily="34" charset="0"/>
              </a:rPr>
              <a:t> </a:t>
            </a:r>
            <a:r>
              <a:rPr lang="fr-FR" sz="1150" b="1" dirty="0">
                <a:solidFill>
                  <a:prstClr val="black"/>
                </a:solidFill>
                <a:latin typeface="Trebuchet MS" panose="020B0603020202020204" pitchFamily="34" charset="0"/>
              </a:rPr>
              <a:t>: 5</a:t>
            </a:r>
            <a:r>
              <a:rPr lang="fr-FR" sz="1150" b="1" dirty="0">
                <a:solidFill>
                  <a:prstClr val="black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3" name="Titre 1"/>
          <p:cNvSpPr>
            <a:spLocks/>
          </p:cNvSpPr>
          <p:nvPr/>
        </p:nvSpPr>
        <p:spPr bwMode="auto">
          <a:xfrm>
            <a:off x="573088" y="6164263"/>
            <a:ext cx="3135312" cy="504825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extLst/>
        </p:spPr>
        <p:txBody>
          <a:bodyPr anchor="ctr"/>
          <a:lstStyle>
            <a:lvl1pPr marL="285750" indent="-285750"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spcBef>
                <a:spcPct val="0"/>
              </a:spcBef>
              <a:buClrTx/>
              <a:buSzTx/>
              <a:buFont typeface="Wingdings" pitchFamily="2" charset="2"/>
              <a:buNone/>
              <a:defRPr/>
            </a:pPr>
            <a:endParaRPr lang="fr-FR" altLang="fr-FR" sz="800" b="1" dirty="0">
              <a:solidFill>
                <a:prstClr val="black"/>
              </a:solidFill>
              <a:latin typeface="Trebuchet MS" pitchFamily="34" charset="0"/>
            </a:endParaRPr>
          </a:p>
        </p:txBody>
      </p:sp>
      <p:sp>
        <p:nvSpPr>
          <p:cNvPr id="20" name="Espace réservé du numéro de diapositive 1"/>
          <p:cNvSpPr>
            <a:spLocks noGrp="1"/>
          </p:cNvSpPr>
          <p:nvPr>
            <p:ph type="sldNum" sz="quarter" idx="4294967295"/>
          </p:nvPr>
        </p:nvSpPr>
        <p:spPr bwMode="auto">
          <a:xfrm>
            <a:off x="7010400" y="6592888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9E42C5DD-12FC-4291-9280-E882B7DA3FF6}" type="slidenum">
              <a:rPr lang="en-US" altLang="fr-FR" sz="800" smtClean="0">
                <a:latin typeface="Trebuchet MS" pitchFamily="34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15</a:t>
            </a:fld>
            <a:endParaRPr lang="en-US" altLang="fr-FR" sz="800">
              <a:latin typeface="Trebuchet MS" pitchFamily="34" charset="0"/>
            </a:endParaRPr>
          </a:p>
        </p:txBody>
      </p:sp>
      <p:sp>
        <p:nvSpPr>
          <p:cNvPr id="22" name="Titre 1"/>
          <p:cNvSpPr>
            <a:spLocks/>
          </p:cNvSpPr>
          <p:nvPr/>
        </p:nvSpPr>
        <p:spPr bwMode="auto">
          <a:xfrm>
            <a:off x="193898" y="162594"/>
            <a:ext cx="5602238" cy="432048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extLst/>
        </p:spPr>
        <p:txBody>
          <a:bodyPr tIns="0" bIns="108000" anchor="ctr"/>
          <a:lstStyle/>
          <a:p>
            <a:pPr marL="285750" indent="-285750" eaLnBrk="0" hangingPunct="0">
              <a:spcBef>
                <a:spcPct val="0"/>
              </a:spcBef>
            </a:pPr>
            <a:r>
              <a:rPr lang="en-US" altLang="fr-FR" b="1" i="1" u="sng" dirty="0">
                <a:solidFill>
                  <a:prstClr val="white"/>
                </a:solidFill>
                <a:latin typeface="Trebuchet MS" pitchFamily="34" charset="0"/>
                <a:cs typeface="Arial" pitchFamily="34" charset="0"/>
              </a:rPr>
              <a:t>FOCUS: </a:t>
            </a:r>
            <a:r>
              <a:rPr lang="en-US" altLang="fr-FR" sz="1500" b="1" i="1" u="sng" dirty="0">
                <a:solidFill>
                  <a:prstClr val="white"/>
                </a:solidFill>
                <a:latin typeface="Trebuchet MS" pitchFamily="34" charset="0"/>
                <a:cs typeface="Arial" pitchFamily="34" charset="0"/>
              </a:rPr>
              <a:t>Integration of ECOWAS capital markets </a:t>
            </a:r>
            <a:r>
              <a:rPr lang="fr-FR" altLang="fr-FR" b="1" i="1" u="sng" dirty="0">
                <a:solidFill>
                  <a:prstClr val="white"/>
                </a:solidFill>
                <a:latin typeface="Trebuchet MS" pitchFamily="34" charset="0"/>
                <a:cs typeface="Arial" pitchFamily="34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827821325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ZoneTexte 4"/>
          <p:cNvSpPr txBox="1">
            <a:spLocks noChangeArrowheads="1"/>
          </p:cNvSpPr>
          <p:nvPr/>
        </p:nvSpPr>
        <p:spPr bwMode="auto">
          <a:xfrm>
            <a:off x="684213" y="2492896"/>
            <a:ext cx="799306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2800" b="1" dirty="0">
                <a:solidFill>
                  <a:srgbClr val="002060"/>
                </a:solidFill>
                <a:latin typeface="Trebuchet MS" pitchFamily="34" charset="0"/>
              </a:rPr>
              <a:t>THANK YOU FOR YOUR ATTENTION</a:t>
            </a:r>
            <a:endParaRPr lang="fr-FR" sz="2800" b="1" dirty="0">
              <a:solidFill>
                <a:srgbClr val="002060"/>
              </a:solidFill>
              <a:latin typeface="Trebuchet MS" pitchFamily="34" charset="0"/>
            </a:endParaRP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4321160"/>
            <a:ext cx="2509309" cy="980048"/>
          </a:xfrm>
          <a:prstGeom prst="rect">
            <a:avLst/>
          </a:prstGeom>
        </p:spPr>
      </p:pic>
      <p:pic>
        <p:nvPicPr>
          <p:cNvPr id="11" name="Imag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1548" y="5373216"/>
            <a:ext cx="1461762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1589" y="4437112"/>
            <a:ext cx="1462619" cy="6297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Image 9" descr="W:\LOGO CHALLENGE\LOGO\026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9065" y="3350339"/>
            <a:ext cx="1343414" cy="7752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Image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88023" y="3350339"/>
            <a:ext cx="1512169" cy="775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08252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Zone de texte 2"/>
          <p:cNvSpPr txBox="1">
            <a:spLocks noChangeArrowheads="1"/>
          </p:cNvSpPr>
          <p:nvPr/>
        </p:nvSpPr>
        <p:spPr bwMode="auto">
          <a:xfrm>
            <a:off x="-96160" y="-315416"/>
            <a:ext cx="9230569" cy="727280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/>
        </p:spPr>
        <p:txBody>
          <a:bodyPr anchor="ctr"/>
          <a:lstStyle>
            <a:defPPr>
              <a:defRPr lang="en-US"/>
            </a:defPPr>
            <a:lvl1pPr marL="285750" indent="-285750" algn="ctr" eaLnBrk="0" hangingPunct="0">
              <a:buClrTx/>
              <a:buSzTx/>
              <a:buFontTx/>
              <a:buNone/>
              <a:defRPr sz="1100" b="1">
                <a:solidFill>
                  <a:schemeClr val="bg1"/>
                </a:solidFill>
                <a:latin typeface="Trebuchet MS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/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/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/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/>
            </a:lvl9pPr>
          </a:lstStyle>
          <a:p>
            <a:pPr>
              <a:defRPr/>
            </a:pPr>
            <a:endParaRPr lang="fr-FR" altLang="fr-FR" sz="800" dirty="0">
              <a:solidFill>
                <a:prstClr val="white"/>
              </a:solidFill>
            </a:endParaRPr>
          </a:p>
        </p:txBody>
      </p:sp>
      <p:sp>
        <p:nvSpPr>
          <p:cNvPr id="33" name="Zone de texte 2"/>
          <p:cNvSpPr txBox="1">
            <a:spLocks noChangeArrowheads="1"/>
          </p:cNvSpPr>
          <p:nvPr/>
        </p:nvSpPr>
        <p:spPr bwMode="auto">
          <a:xfrm>
            <a:off x="899890" y="174065"/>
            <a:ext cx="6984776" cy="405486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002060"/>
            </a:solidFill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/>
        </p:spPr>
        <p:txBody>
          <a:bodyPr lIns="144000" rIns="144000" anchor="ctr"/>
          <a:lstStyle>
            <a:defPPr>
              <a:defRPr lang="en-US"/>
            </a:defPPr>
            <a:lvl1pPr marL="285750" indent="-285750" algn="ctr" eaLnBrk="0" hangingPunct="0">
              <a:buClrTx/>
              <a:buSzTx/>
              <a:buFontTx/>
              <a:buNone/>
              <a:defRPr sz="1100" b="1">
                <a:solidFill>
                  <a:schemeClr val="bg1"/>
                </a:solidFill>
                <a:latin typeface="Trebuchet MS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/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/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/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/>
            </a:lvl9pPr>
          </a:lstStyle>
          <a:p>
            <a:pPr marL="0" indent="0" algn="just">
              <a:spcAft>
                <a:spcPts val="300"/>
              </a:spcAft>
              <a:defRPr/>
            </a:pPr>
            <a:endParaRPr lang="fr-FR" altLang="fr-FR" sz="950" dirty="0">
              <a:solidFill>
                <a:prstClr val="black"/>
              </a:solidFill>
            </a:endParaRPr>
          </a:p>
        </p:txBody>
      </p:sp>
      <p:sp>
        <p:nvSpPr>
          <p:cNvPr id="48" name="Rectangle 47"/>
          <p:cNvSpPr/>
          <p:nvPr/>
        </p:nvSpPr>
        <p:spPr bwMode="gray">
          <a:xfrm>
            <a:off x="755650" y="4510088"/>
            <a:ext cx="7615238" cy="230346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6350">
            <a:noFill/>
            <a:miter lim="800000"/>
            <a:headEnd/>
            <a:tailEnd/>
          </a:ln>
        </p:spPr>
        <p:txBody>
          <a:bodyPr lIns="108000" tIns="36571" rIns="108000" bIns="36571" anchor="ctr"/>
          <a:lstStyle/>
          <a:p>
            <a:pPr algn="just">
              <a:defRPr/>
            </a:pPr>
            <a:r>
              <a:rPr lang="en-US" sz="1200" dirty="0">
                <a:solidFill>
                  <a:srgbClr val="000000"/>
                </a:solidFill>
                <a:latin typeface="Trebuchet MS" pitchFamily="34" charset="0"/>
              </a:rPr>
              <a:t>The BOURSE REGIONALE DES VALEURS MOBILIERES (BRVM) is a fully integrated and electronic regional stock exchange common to 8 countries in West Africa: Benin, Burkina Faso, Cote d’Ivoire, Guinea-Bissau, Mali, Niger, Senegal and Togo. </a:t>
            </a:r>
          </a:p>
          <a:p>
            <a:pPr>
              <a:defRPr/>
            </a:pPr>
            <a:endParaRPr lang="en-US" sz="1200" dirty="0">
              <a:solidFill>
                <a:srgbClr val="000000"/>
              </a:solidFill>
              <a:latin typeface="Trebuchet MS" pitchFamily="34" charset="0"/>
            </a:endParaRPr>
          </a:p>
          <a:p>
            <a:pPr algn="just">
              <a:defRPr/>
            </a:pPr>
            <a:r>
              <a:rPr lang="en-US" sz="1200" dirty="0">
                <a:solidFill>
                  <a:srgbClr val="000000"/>
                </a:solidFill>
                <a:latin typeface="Trebuchet MS" pitchFamily="34" charset="0"/>
              </a:rPr>
              <a:t>It is the 6</a:t>
            </a:r>
            <a:r>
              <a:rPr lang="en-US" sz="1200" baseline="30000" dirty="0">
                <a:solidFill>
                  <a:srgbClr val="000000"/>
                </a:solidFill>
                <a:latin typeface="Trebuchet MS" pitchFamily="34" charset="0"/>
              </a:rPr>
              <a:t>th</a:t>
            </a:r>
            <a:r>
              <a:rPr lang="en-US" sz="1200" dirty="0">
                <a:solidFill>
                  <a:srgbClr val="000000"/>
                </a:solidFill>
                <a:latin typeface="Trebuchet MS" pitchFamily="34" charset="0"/>
              </a:rPr>
              <a:t>  African stock exchange in terms of market capitalization, and has 45 listed companies (May 2018) in the following sectors : transportation, industry, finance, public utilities, agriculture, distribution and others.</a:t>
            </a:r>
          </a:p>
          <a:p>
            <a:pPr>
              <a:defRPr/>
            </a:pPr>
            <a:endParaRPr lang="fr-FR" sz="1200" dirty="0">
              <a:solidFill>
                <a:srgbClr val="000000"/>
              </a:solidFill>
              <a:latin typeface="Trebuchet MS" pitchFamily="34" charset="0"/>
            </a:endParaRPr>
          </a:p>
          <a:p>
            <a:pPr algn="just">
              <a:defRPr/>
            </a:pPr>
            <a:r>
              <a:rPr lang="en-US" sz="1200" dirty="0">
                <a:solidFill>
                  <a:srgbClr val="000000"/>
                </a:solidFill>
                <a:latin typeface="Trebuchet MS" pitchFamily="34" charset="0"/>
              </a:rPr>
              <a:t>BRVM is an executive member of the African Securities Exchanges Association (ASEA) and currently chairs the West African Capital Market Integration Council (WACMIC).</a:t>
            </a:r>
            <a:endParaRPr lang="fr-FR" altLang="fr-FR" sz="1200" dirty="0">
              <a:solidFill>
                <a:srgbClr val="000000"/>
              </a:solidFill>
              <a:latin typeface="Trebuchet MS" pitchFamily="34" charset="0"/>
            </a:endParaRPr>
          </a:p>
        </p:txBody>
      </p:sp>
      <p:pic>
        <p:nvPicPr>
          <p:cNvPr id="124937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693738"/>
            <a:ext cx="5400675" cy="324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Titre 1"/>
          <p:cNvSpPr>
            <a:spLocks/>
          </p:cNvSpPr>
          <p:nvPr/>
        </p:nvSpPr>
        <p:spPr bwMode="auto">
          <a:xfrm>
            <a:off x="0" y="-250063"/>
            <a:ext cx="4103687" cy="358775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extLst/>
        </p:spPr>
        <p:txBody>
          <a:bodyPr tIns="0" bIns="108000" anchor="ctr"/>
          <a:lstStyle>
            <a:lvl1pPr marL="285750" indent="-285750"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fr-FR" altLang="fr-FR" sz="1500" b="1" i="1" u="sng" dirty="0" err="1">
                <a:solidFill>
                  <a:prstClr val="white"/>
                </a:solidFill>
                <a:latin typeface="Trebuchet MS" pitchFamily="34" charset="0"/>
                <a:cs typeface="Arial" panose="020B0604020202020204" pitchFamily="34" charset="0"/>
              </a:rPr>
              <a:t>Regional</a:t>
            </a:r>
            <a:r>
              <a:rPr lang="fr-FR" altLang="fr-FR" sz="1500" b="1" i="1" u="sng" dirty="0">
                <a:solidFill>
                  <a:prstClr val="white"/>
                </a:solidFill>
                <a:latin typeface="Trebuchet MS" pitchFamily="34" charset="0"/>
                <a:cs typeface="Arial" panose="020B0604020202020204" pitchFamily="34" charset="0"/>
              </a:rPr>
              <a:t> Stock Exchange</a:t>
            </a:r>
            <a:endParaRPr lang="fr-FR" altLang="fr-FR" sz="1500" b="1" i="1" dirty="0">
              <a:solidFill>
                <a:prstClr val="white"/>
              </a:solidFill>
              <a:latin typeface="Trebuchet MS" pitchFamily="34" charset="0"/>
              <a:cs typeface="Arial" panose="020B0604020202020204" pitchFamily="34" charset="0"/>
            </a:endParaRPr>
          </a:p>
        </p:txBody>
      </p:sp>
      <p:sp>
        <p:nvSpPr>
          <p:cNvPr id="7" name="Espace réservé du numéro de diapositive 1"/>
          <p:cNvSpPr>
            <a:spLocks noGrp="1"/>
          </p:cNvSpPr>
          <p:nvPr>
            <p:ph type="sldNum" sz="quarter" idx="10"/>
          </p:nvPr>
        </p:nvSpPr>
        <p:spPr bwMode="auto">
          <a:xfrm>
            <a:off x="6948488" y="6592888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9E42C5DD-12FC-4291-9280-E882B7DA3FF6}" type="slidenum">
              <a:rPr lang="en-US" altLang="fr-FR" sz="800" smtClean="0">
                <a:latin typeface="Trebuchet MS" pitchFamily="34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2</a:t>
            </a:fld>
            <a:endParaRPr lang="en-US" altLang="fr-FR" sz="800"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124053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one de texte 2"/>
          <p:cNvSpPr txBox="1">
            <a:spLocks noChangeArrowheads="1"/>
          </p:cNvSpPr>
          <p:nvPr/>
        </p:nvSpPr>
        <p:spPr bwMode="auto">
          <a:xfrm>
            <a:off x="-36513" y="0"/>
            <a:ext cx="9230569" cy="688538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/>
        </p:spPr>
        <p:txBody>
          <a:bodyPr anchor="ctr"/>
          <a:lstStyle>
            <a:defPPr>
              <a:defRPr lang="en-US"/>
            </a:defPPr>
            <a:lvl1pPr marL="285750" indent="-285750" algn="ctr" eaLnBrk="0" hangingPunct="0">
              <a:buClrTx/>
              <a:buSzTx/>
              <a:buFontTx/>
              <a:buNone/>
              <a:defRPr sz="1100" b="1">
                <a:solidFill>
                  <a:schemeClr val="bg1"/>
                </a:solidFill>
                <a:latin typeface="Trebuchet MS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/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/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/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/>
            </a:lvl9pPr>
          </a:lstStyle>
          <a:p>
            <a:pPr>
              <a:defRPr/>
            </a:pPr>
            <a:endParaRPr lang="fr-FR" altLang="fr-FR" sz="800" dirty="0">
              <a:solidFill>
                <a:prstClr val="white"/>
              </a:solidFill>
            </a:endParaRPr>
          </a:p>
        </p:txBody>
      </p:sp>
      <p:sp>
        <p:nvSpPr>
          <p:cNvPr id="19" name="Titre 1"/>
          <p:cNvSpPr>
            <a:spLocks/>
          </p:cNvSpPr>
          <p:nvPr/>
        </p:nvSpPr>
        <p:spPr bwMode="auto">
          <a:xfrm>
            <a:off x="295275" y="333375"/>
            <a:ext cx="4103688" cy="358775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extLst/>
        </p:spPr>
        <p:txBody>
          <a:bodyPr tIns="0" bIns="108000" anchor="ctr"/>
          <a:lstStyle>
            <a:lvl1pPr marL="285750" indent="-285750"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fr-FR" altLang="fr-FR" sz="1500" b="1" i="1" u="sng" dirty="0">
                <a:solidFill>
                  <a:prstClr val="white"/>
                </a:solidFill>
                <a:latin typeface="Trebuchet MS" pitchFamily="34" charset="0"/>
                <a:cs typeface="Arial" panose="020B0604020202020204" pitchFamily="34" charset="0"/>
              </a:rPr>
              <a:t>A favorable </a:t>
            </a:r>
            <a:r>
              <a:rPr lang="fr-FR" altLang="fr-FR" sz="1500" b="1" i="1" u="sng" dirty="0" err="1">
                <a:solidFill>
                  <a:prstClr val="white"/>
                </a:solidFill>
                <a:latin typeface="Trebuchet MS" pitchFamily="34" charset="0"/>
                <a:cs typeface="Arial" panose="020B0604020202020204" pitchFamily="34" charset="0"/>
              </a:rPr>
              <a:t>macroeconomic</a:t>
            </a:r>
            <a:r>
              <a:rPr lang="fr-FR" altLang="fr-FR" sz="1500" b="1" i="1" u="sng" dirty="0">
                <a:solidFill>
                  <a:prstClr val="white"/>
                </a:solidFill>
                <a:latin typeface="Trebuchet MS" pitchFamily="34" charset="0"/>
                <a:cs typeface="Arial" panose="020B0604020202020204" pitchFamily="34" charset="0"/>
              </a:rPr>
              <a:t> </a:t>
            </a:r>
            <a:r>
              <a:rPr lang="fr-FR" altLang="fr-FR" sz="1500" b="1" i="1" u="sng" dirty="0" err="1">
                <a:solidFill>
                  <a:prstClr val="white"/>
                </a:solidFill>
                <a:latin typeface="Trebuchet MS" pitchFamily="34" charset="0"/>
                <a:cs typeface="Arial" panose="020B0604020202020204" pitchFamily="34" charset="0"/>
              </a:rPr>
              <a:t>environment</a:t>
            </a:r>
            <a:r>
              <a:rPr lang="fr-FR" altLang="fr-FR" sz="1500" b="1" i="1" dirty="0">
                <a:solidFill>
                  <a:prstClr val="white"/>
                </a:solidFill>
                <a:latin typeface="Trebuchet MS" pitchFamily="34" charset="0"/>
                <a:cs typeface="Arial" panose="020B0604020202020204" pitchFamily="34" charset="0"/>
              </a:rPr>
              <a:t> …</a:t>
            </a:r>
          </a:p>
        </p:txBody>
      </p:sp>
      <p:sp>
        <p:nvSpPr>
          <p:cNvPr id="126982" name="Text Box 106"/>
          <p:cNvSpPr txBox="1">
            <a:spLocks noChangeArrowheads="1"/>
          </p:cNvSpPr>
          <p:nvPr/>
        </p:nvSpPr>
        <p:spPr bwMode="auto">
          <a:xfrm>
            <a:off x="4332288" y="3076575"/>
            <a:ext cx="442912" cy="144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0800" rIns="0" bIns="10800">
            <a:spAutoFit/>
          </a:bodyPr>
          <a:lstStyle>
            <a:lvl1pPr defTabSz="944563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944563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944563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944563" eaLnBrk="0" hangingPunct="0">
              <a:spcBef>
                <a:spcPct val="20000"/>
              </a:spcBef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944563" eaLnBrk="0" hangingPunct="0">
              <a:spcBef>
                <a:spcPct val="20000"/>
              </a:spcBef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94456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94456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94456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94456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fr-FR" sz="800" b="1">
                <a:solidFill>
                  <a:srgbClr val="FFFFFF"/>
                </a:solidFill>
                <a:latin typeface="Calibri" pitchFamily="34" charset="0"/>
              </a:rPr>
              <a:t>Mali</a:t>
            </a:r>
          </a:p>
        </p:txBody>
      </p:sp>
      <p:sp>
        <p:nvSpPr>
          <p:cNvPr id="50196" name="Rectangle 7"/>
          <p:cNvSpPr>
            <a:spLocks noChangeArrowheads="1"/>
          </p:cNvSpPr>
          <p:nvPr/>
        </p:nvSpPr>
        <p:spPr bwMode="auto">
          <a:xfrm>
            <a:off x="6238875" y="3657600"/>
            <a:ext cx="2654300" cy="1234953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defTabSz="91281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91281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91281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91281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91281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fr-FR" altLang="fr-FR" sz="900" b="1" u="sng" dirty="0">
                <a:solidFill>
                  <a:srgbClr val="000000"/>
                </a:solidFill>
                <a:latin typeface="Trebuchet MS" pitchFamily="34" charset="0"/>
              </a:rPr>
              <a:t>Benin</a:t>
            </a:r>
          </a:p>
          <a:p>
            <a:pPr eaLnBrk="1" hangingPunct="1">
              <a:lnSpc>
                <a:spcPct val="130000"/>
              </a:lnSpc>
              <a:defRPr/>
            </a:pPr>
            <a:r>
              <a:rPr lang="fr-FR" altLang="fr-FR" sz="850" dirty="0">
                <a:solidFill>
                  <a:srgbClr val="000000"/>
                </a:solidFill>
                <a:latin typeface="Trebuchet MS" pitchFamily="34" charset="0"/>
              </a:rPr>
              <a:t>Population 2017: 11.1 million</a:t>
            </a:r>
          </a:p>
          <a:p>
            <a:pPr eaLnBrk="1" hangingPunct="1">
              <a:lnSpc>
                <a:spcPct val="130000"/>
              </a:lnSpc>
              <a:defRPr/>
            </a:pPr>
            <a:r>
              <a:rPr lang="fr-FR" altLang="fr-FR" sz="850" dirty="0">
                <a:solidFill>
                  <a:srgbClr val="000000"/>
                </a:solidFill>
                <a:latin typeface="Trebuchet MS" pitchFamily="34" charset="0"/>
              </a:rPr>
              <a:t>Nominal GDP 2017 : </a:t>
            </a:r>
            <a:r>
              <a:rPr lang="fr-FR" altLang="fr-FR" sz="900" dirty="0">
                <a:solidFill>
                  <a:srgbClr val="000000"/>
                </a:solidFill>
                <a:latin typeface="Trebuchet MS" pitchFamily="34" charset="0"/>
              </a:rPr>
              <a:t>XOF </a:t>
            </a:r>
            <a:r>
              <a:rPr lang="fr-FR" altLang="fr-FR" sz="850" dirty="0">
                <a:solidFill>
                  <a:srgbClr val="000000"/>
                </a:solidFill>
                <a:latin typeface="Trebuchet MS" pitchFamily="34" charset="0"/>
              </a:rPr>
              <a:t>5,390 </a:t>
            </a:r>
            <a:r>
              <a:rPr lang="fr-FR" altLang="fr-FR" sz="800" dirty="0" err="1">
                <a:solidFill>
                  <a:srgbClr val="000000"/>
                </a:solidFill>
                <a:latin typeface="Trebuchet MS" pitchFamily="34" charset="0"/>
              </a:rPr>
              <a:t>bn</a:t>
            </a:r>
            <a:r>
              <a:rPr lang="fr-FR" altLang="fr-FR" sz="800" dirty="0">
                <a:solidFill>
                  <a:srgbClr val="000000"/>
                </a:solidFill>
                <a:latin typeface="Trebuchet MS" pitchFamily="34" charset="0"/>
              </a:rPr>
              <a:t>. </a:t>
            </a:r>
            <a:r>
              <a:rPr lang="fr-FR" altLang="fr-FR" sz="850" dirty="0">
                <a:solidFill>
                  <a:srgbClr val="000000"/>
                </a:solidFill>
                <a:latin typeface="Trebuchet MS" pitchFamily="34" charset="0"/>
              </a:rPr>
              <a:t>(</a:t>
            </a:r>
            <a:r>
              <a:rPr lang="fr-FR" altLang="fr-FR" sz="800" dirty="0">
                <a:solidFill>
                  <a:srgbClr val="000000"/>
                </a:solidFill>
                <a:latin typeface="Trebuchet MS" pitchFamily="34" charset="0"/>
              </a:rPr>
              <a:t>USD</a:t>
            </a:r>
            <a:r>
              <a:rPr lang="fr-FR" altLang="fr-FR" sz="850" dirty="0">
                <a:solidFill>
                  <a:srgbClr val="000000"/>
                </a:solidFill>
                <a:latin typeface="Trebuchet MS" pitchFamily="34" charset="0"/>
              </a:rPr>
              <a:t> 9.3 </a:t>
            </a:r>
            <a:r>
              <a:rPr lang="fr-FR" altLang="fr-FR" sz="850" dirty="0" err="1">
                <a:solidFill>
                  <a:srgbClr val="000000"/>
                </a:solidFill>
                <a:latin typeface="Trebuchet MS" pitchFamily="34" charset="0"/>
              </a:rPr>
              <a:t>bn</a:t>
            </a:r>
            <a:r>
              <a:rPr lang="fr-FR" altLang="fr-FR" sz="850" dirty="0">
                <a:solidFill>
                  <a:srgbClr val="000000"/>
                </a:solidFill>
                <a:latin typeface="Trebuchet MS" pitchFamily="34" charset="0"/>
              </a:rPr>
              <a:t>.) </a:t>
            </a:r>
          </a:p>
          <a:p>
            <a:pPr eaLnBrk="1" hangingPunct="1">
              <a:defRPr/>
            </a:pPr>
            <a:r>
              <a:rPr lang="en-US" altLang="fr-FR" sz="850" dirty="0">
                <a:solidFill>
                  <a:srgbClr val="000000"/>
                </a:solidFill>
                <a:latin typeface="Trebuchet MS" pitchFamily="34" charset="0"/>
              </a:rPr>
              <a:t>Real GDP 2017 : </a:t>
            </a:r>
            <a:r>
              <a:rPr lang="fr-FR" altLang="fr-FR" sz="850" dirty="0">
                <a:solidFill>
                  <a:srgbClr val="000000"/>
                </a:solidFill>
                <a:latin typeface="Trebuchet MS" pitchFamily="34" charset="0"/>
              </a:rPr>
              <a:t>+ 5.4%</a:t>
            </a:r>
          </a:p>
          <a:p>
            <a:pPr eaLnBrk="1" hangingPunct="1">
              <a:defRPr/>
            </a:pPr>
            <a:r>
              <a:rPr lang="fr-FR" altLang="fr-FR" sz="850" dirty="0">
                <a:solidFill>
                  <a:srgbClr val="000000"/>
                </a:solidFill>
                <a:latin typeface="Trebuchet MS" pitchFamily="34" charset="0"/>
              </a:rPr>
              <a:t>Inflation 2017 : +2%</a:t>
            </a:r>
          </a:p>
          <a:p>
            <a:pPr eaLnBrk="1" hangingPunct="1">
              <a:defRPr/>
            </a:pPr>
            <a:r>
              <a:rPr lang="fr-FR" altLang="fr-FR" sz="850" dirty="0">
                <a:solidFill>
                  <a:srgbClr val="000000"/>
                </a:solidFill>
                <a:latin typeface="Trebuchet MS" pitchFamily="34" charset="0"/>
              </a:rPr>
              <a:t>Total </a:t>
            </a:r>
            <a:r>
              <a:rPr lang="fr-FR" altLang="fr-FR" sz="850" dirty="0" err="1">
                <a:solidFill>
                  <a:srgbClr val="000000"/>
                </a:solidFill>
                <a:latin typeface="Trebuchet MS" pitchFamily="34" charset="0"/>
              </a:rPr>
              <a:t>investment</a:t>
            </a:r>
            <a:r>
              <a:rPr lang="fr-FR" altLang="fr-FR" sz="850" dirty="0">
                <a:solidFill>
                  <a:srgbClr val="000000"/>
                </a:solidFill>
                <a:latin typeface="Trebuchet MS" pitchFamily="34" charset="0"/>
              </a:rPr>
              <a:t> 2017(% GDP): 28.6% </a:t>
            </a:r>
          </a:p>
          <a:p>
            <a:pPr eaLnBrk="1" hangingPunct="1">
              <a:defRPr/>
            </a:pPr>
            <a:r>
              <a:rPr lang="fr-FR" altLang="fr-FR" sz="850" dirty="0">
                <a:solidFill>
                  <a:srgbClr val="000000"/>
                </a:solidFill>
                <a:latin typeface="Trebuchet MS" pitchFamily="34" charset="0"/>
              </a:rPr>
              <a:t>FDI 2017 (% GDP): 4.6%</a:t>
            </a:r>
          </a:p>
          <a:p>
            <a:pPr eaLnBrk="1" hangingPunct="1">
              <a:defRPr/>
            </a:pPr>
            <a:r>
              <a:rPr lang="fr-FR" altLang="fr-FR" sz="850" dirty="0">
                <a:solidFill>
                  <a:srgbClr val="000000"/>
                </a:solidFill>
                <a:latin typeface="Trebuchet MS" pitchFamily="34" charset="0"/>
              </a:rPr>
              <a:t>Gross national </a:t>
            </a:r>
            <a:r>
              <a:rPr lang="fr-FR" altLang="fr-FR" sz="850" dirty="0" err="1">
                <a:solidFill>
                  <a:srgbClr val="000000"/>
                </a:solidFill>
                <a:latin typeface="Trebuchet MS" pitchFamily="34" charset="0"/>
              </a:rPr>
              <a:t>savings</a:t>
            </a:r>
            <a:r>
              <a:rPr lang="fr-FR" altLang="fr-FR" sz="850" dirty="0">
                <a:solidFill>
                  <a:srgbClr val="000000"/>
                </a:solidFill>
                <a:latin typeface="Trebuchet MS" pitchFamily="34" charset="0"/>
              </a:rPr>
              <a:t> 2017 (% GDP): 19.4%</a:t>
            </a:r>
          </a:p>
        </p:txBody>
      </p:sp>
      <p:sp>
        <p:nvSpPr>
          <p:cNvPr id="50197" name="Rectangle 7178"/>
          <p:cNvSpPr>
            <a:spLocks noChangeArrowheads="1"/>
          </p:cNvSpPr>
          <p:nvPr/>
        </p:nvSpPr>
        <p:spPr bwMode="auto">
          <a:xfrm>
            <a:off x="2843213" y="5373688"/>
            <a:ext cx="2808287" cy="1255712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defTabSz="91281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91281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91281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91281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91281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fr-FR" altLang="fr-FR" sz="900" b="1" u="sng" dirty="0">
                <a:solidFill>
                  <a:srgbClr val="000000"/>
                </a:solidFill>
                <a:latin typeface="Trebuchet MS" pitchFamily="34" charset="0"/>
              </a:rPr>
              <a:t>Burkina Faso</a:t>
            </a:r>
          </a:p>
          <a:p>
            <a:pPr eaLnBrk="1" hangingPunct="1">
              <a:lnSpc>
                <a:spcPct val="130000"/>
              </a:lnSpc>
              <a:defRPr/>
            </a:pPr>
            <a:r>
              <a:rPr lang="fr-FR" altLang="fr-FR" sz="850" dirty="0">
                <a:solidFill>
                  <a:srgbClr val="000000"/>
                </a:solidFill>
                <a:latin typeface="Trebuchet MS" pitchFamily="34" charset="0"/>
              </a:rPr>
              <a:t>Population 2017: 19.63 million</a:t>
            </a:r>
          </a:p>
          <a:p>
            <a:pPr eaLnBrk="1" hangingPunct="1">
              <a:lnSpc>
                <a:spcPct val="130000"/>
              </a:lnSpc>
              <a:defRPr/>
            </a:pPr>
            <a:r>
              <a:rPr lang="fr-FR" altLang="fr-FR" sz="850" dirty="0">
                <a:solidFill>
                  <a:srgbClr val="000000"/>
                </a:solidFill>
                <a:latin typeface="Trebuchet MS" pitchFamily="34" charset="0"/>
              </a:rPr>
              <a:t>Nominal GDP 2017 : </a:t>
            </a:r>
            <a:r>
              <a:rPr lang="fr-FR" altLang="fr-FR" sz="900" dirty="0">
                <a:solidFill>
                  <a:srgbClr val="000000"/>
                </a:solidFill>
                <a:latin typeface="Trebuchet MS" pitchFamily="34" charset="0"/>
              </a:rPr>
              <a:t>XOF </a:t>
            </a:r>
            <a:r>
              <a:rPr lang="fr-FR" altLang="fr-FR" sz="850" dirty="0">
                <a:solidFill>
                  <a:srgbClr val="000000"/>
                </a:solidFill>
                <a:latin typeface="Trebuchet MS" pitchFamily="34" charset="0"/>
              </a:rPr>
              <a:t>7,587 </a:t>
            </a:r>
            <a:r>
              <a:rPr lang="fr-FR" altLang="fr-FR" sz="850" dirty="0" err="1">
                <a:solidFill>
                  <a:srgbClr val="000000"/>
                </a:solidFill>
                <a:latin typeface="Trebuchet MS" pitchFamily="34" charset="0"/>
              </a:rPr>
              <a:t>b</a:t>
            </a:r>
            <a:r>
              <a:rPr lang="fr-FR" altLang="fr-FR" sz="800" dirty="0" err="1">
                <a:solidFill>
                  <a:srgbClr val="000000"/>
                </a:solidFill>
                <a:latin typeface="Trebuchet MS" pitchFamily="34" charset="0"/>
              </a:rPr>
              <a:t>n</a:t>
            </a:r>
            <a:r>
              <a:rPr lang="fr-FR" altLang="fr-FR" sz="800" dirty="0">
                <a:solidFill>
                  <a:srgbClr val="000000"/>
                </a:solidFill>
                <a:latin typeface="Trebuchet MS" pitchFamily="34" charset="0"/>
              </a:rPr>
              <a:t>. </a:t>
            </a:r>
            <a:r>
              <a:rPr lang="fr-FR" altLang="fr-FR" sz="850" dirty="0">
                <a:solidFill>
                  <a:srgbClr val="000000"/>
                </a:solidFill>
                <a:latin typeface="Trebuchet MS" pitchFamily="34" charset="0"/>
              </a:rPr>
              <a:t>(</a:t>
            </a:r>
            <a:r>
              <a:rPr lang="fr-FR" altLang="fr-FR" sz="900" dirty="0">
                <a:solidFill>
                  <a:srgbClr val="000000"/>
                </a:solidFill>
                <a:latin typeface="Trebuchet MS" pitchFamily="34" charset="0"/>
              </a:rPr>
              <a:t>USD</a:t>
            </a:r>
            <a:r>
              <a:rPr lang="fr-FR" altLang="fr-FR" sz="1000" dirty="0">
                <a:solidFill>
                  <a:srgbClr val="000000"/>
                </a:solidFill>
                <a:latin typeface="Trebuchet MS" pitchFamily="34" charset="0"/>
              </a:rPr>
              <a:t> </a:t>
            </a:r>
            <a:r>
              <a:rPr lang="fr-FR" altLang="fr-FR" sz="850" dirty="0">
                <a:solidFill>
                  <a:srgbClr val="000000"/>
                </a:solidFill>
                <a:latin typeface="Trebuchet MS" pitchFamily="34" charset="0"/>
              </a:rPr>
              <a:t>13.1 </a:t>
            </a:r>
            <a:r>
              <a:rPr lang="fr-FR" altLang="fr-FR" sz="850" dirty="0" err="1">
                <a:solidFill>
                  <a:srgbClr val="000000"/>
                </a:solidFill>
                <a:latin typeface="Trebuchet MS" pitchFamily="34" charset="0"/>
              </a:rPr>
              <a:t>bn</a:t>
            </a:r>
            <a:r>
              <a:rPr lang="fr-FR" altLang="fr-FR" sz="850" dirty="0">
                <a:solidFill>
                  <a:srgbClr val="000000"/>
                </a:solidFill>
                <a:latin typeface="Trebuchet MS" pitchFamily="34" charset="0"/>
              </a:rPr>
              <a:t>.)</a:t>
            </a:r>
          </a:p>
          <a:p>
            <a:pPr eaLnBrk="1" hangingPunct="1">
              <a:defRPr/>
            </a:pPr>
            <a:r>
              <a:rPr lang="en-US" altLang="fr-FR" sz="850" dirty="0">
                <a:solidFill>
                  <a:srgbClr val="000000"/>
                </a:solidFill>
                <a:latin typeface="Trebuchet MS" pitchFamily="34" charset="0"/>
              </a:rPr>
              <a:t>Real GDP 2017 : </a:t>
            </a:r>
            <a:r>
              <a:rPr lang="fr-FR" altLang="fr-FR" sz="850" dirty="0">
                <a:solidFill>
                  <a:srgbClr val="000000"/>
                </a:solidFill>
                <a:latin typeface="Trebuchet MS" pitchFamily="34" charset="0"/>
              </a:rPr>
              <a:t>+ 6.4%</a:t>
            </a:r>
          </a:p>
          <a:p>
            <a:pPr eaLnBrk="1" hangingPunct="1">
              <a:defRPr/>
            </a:pPr>
            <a:r>
              <a:rPr lang="fr-FR" altLang="fr-FR" sz="850" dirty="0">
                <a:solidFill>
                  <a:srgbClr val="000000"/>
                </a:solidFill>
                <a:latin typeface="Trebuchet MS" pitchFamily="34" charset="0"/>
              </a:rPr>
              <a:t>Inflation 2017 : +1.5%</a:t>
            </a:r>
          </a:p>
          <a:p>
            <a:pPr eaLnBrk="1" hangingPunct="1">
              <a:defRPr/>
            </a:pPr>
            <a:r>
              <a:rPr lang="fr-FR" altLang="fr-FR" sz="850" dirty="0">
                <a:solidFill>
                  <a:srgbClr val="000000"/>
                </a:solidFill>
                <a:latin typeface="Trebuchet MS" pitchFamily="34" charset="0"/>
              </a:rPr>
              <a:t>Total </a:t>
            </a:r>
            <a:r>
              <a:rPr lang="fr-FR" altLang="fr-FR" sz="850" dirty="0" err="1">
                <a:solidFill>
                  <a:srgbClr val="000000"/>
                </a:solidFill>
                <a:latin typeface="Trebuchet MS" pitchFamily="34" charset="0"/>
              </a:rPr>
              <a:t>investment</a:t>
            </a:r>
            <a:r>
              <a:rPr lang="fr-FR" altLang="fr-FR" sz="850" dirty="0">
                <a:solidFill>
                  <a:srgbClr val="000000"/>
                </a:solidFill>
                <a:latin typeface="Trebuchet MS" pitchFamily="34" charset="0"/>
              </a:rPr>
              <a:t> 2017 (% GDP): 16.3% </a:t>
            </a:r>
          </a:p>
          <a:p>
            <a:pPr eaLnBrk="1" hangingPunct="1">
              <a:defRPr/>
            </a:pPr>
            <a:r>
              <a:rPr lang="fr-FR" altLang="fr-FR" sz="850" dirty="0">
                <a:solidFill>
                  <a:srgbClr val="000000"/>
                </a:solidFill>
                <a:latin typeface="Trebuchet MS" pitchFamily="34" charset="0"/>
              </a:rPr>
              <a:t>FDI 2017 (% GDP): 2.6%</a:t>
            </a:r>
          </a:p>
          <a:p>
            <a:pPr eaLnBrk="1" hangingPunct="1">
              <a:defRPr/>
            </a:pPr>
            <a:r>
              <a:rPr lang="fr-FR" altLang="fr-FR" sz="850" dirty="0">
                <a:solidFill>
                  <a:srgbClr val="000000"/>
                </a:solidFill>
                <a:latin typeface="Trebuchet MS" pitchFamily="34" charset="0"/>
              </a:rPr>
              <a:t>Gross national </a:t>
            </a:r>
            <a:r>
              <a:rPr lang="fr-FR" altLang="fr-FR" sz="850" dirty="0" err="1">
                <a:solidFill>
                  <a:srgbClr val="000000"/>
                </a:solidFill>
                <a:latin typeface="Trebuchet MS" pitchFamily="34" charset="0"/>
              </a:rPr>
              <a:t>savings</a:t>
            </a:r>
            <a:r>
              <a:rPr lang="fr-FR" altLang="fr-FR" sz="850" dirty="0">
                <a:solidFill>
                  <a:srgbClr val="000000"/>
                </a:solidFill>
                <a:latin typeface="Trebuchet MS" pitchFamily="34" charset="0"/>
              </a:rPr>
              <a:t> 2017 (% GDP): 9.2%</a:t>
            </a:r>
          </a:p>
        </p:txBody>
      </p:sp>
      <p:sp>
        <p:nvSpPr>
          <p:cNvPr id="50198" name="Rectangle 85"/>
          <p:cNvSpPr>
            <a:spLocks noChangeArrowheads="1"/>
          </p:cNvSpPr>
          <p:nvPr/>
        </p:nvSpPr>
        <p:spPr bwMode="auto">
          <a:xfrm>
            <a:off x="107950" y="4649788"/>
            <a:ext cx="2659063" cy="1215717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36000" rIns="0">
            <a:spAutoFit/>
          </a:bodyPr>
          <a:lstStyle>
            <a:lvl1pPr defTabSz="91281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91281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91281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91281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91281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fr-FR" altLang="fr-FR" sz="900" b="1" u="sng" dirty="0">
                <a:solidFill>
                  <a:srgbClr val="000000"/>
                </a:solidFill>
                <a:latin typeface="Trebuchet MS" pitchFamily="34" charset="0"/>
              </a:rPr>
              <a:t>Côte d’Ivoire</a:t>
            </a:r>
          </a:p>
          <a:p>
            <a:pPr eaLnBrk="1" hangingPunct="1">
              <a:defRPr/>
            </a:pPr>
            <a:r>
              <a:rPr lang="fr-FR" altLang="fr-FR" sz="850" dirty="0">
                <a:solidFill>
                  <a:srgbClr val="000000"/>
                </a:solidFill>
                <a:latin typeface="Trebuchet MS" pitchFamily="34" charset="0"/>
              </a:rPr>
              <a:t>Population 2017 : 25 million </a:t>
            </a:r>
          </a:p>
          <a:p>
            <a:pPr eaLnBrk="1" hangingPunct="1">
              <a:lnSpc>
                <a:spcPct val="130000"/>
              </a:lnSpc>
              <a:defRPr/>
            </a:pPr>
            <a:r>
              <a:rPr lang="fr-FR" altLang="fr-FR" sz="850" dirty="0">
                <a:solidFill>
                  <a:srgbClr val="000000"/>
                </a:solidFill>
                <a:latin typeface="Trebuchet MS" pitchFamily="34" charset="0"/>
              </a:rPr>
              <a:t>Nominal GDP 2017 : </a:t>
            </a:r>
            <a:r>
              <a:rPr lang="fr-FR" altLang="fr-FR" sz="900" dirty="0">
                <a:solidFill>
                  <a:srgbClr val="000000"/>
                </a:solidFill>
                <a:latin typeface="Trebuchet MS" pitchFamily="34" charset="0"/>
              </a:rPr>
              <a:t>XOF </a:t>
            </a:r>
            <a:r>
              <a:rPr lang="fr-FR" altLang="fr-FR" sz="850" dirty="0">
                <a:solidFill>
                  <a:srgbClr val="000000"/>
                </a:solidFill>
                <a:latin typeface="Trebuchet MS" pitchFamily="34" charset="0"/>
              </a:rPr>
              <a:t>22 505 </a:t>
            </a:r>
            <a:r>
              <a:rPr lang="fr-FR" altLang="fr-FR" sz="850" dirty="0" err="1">
                <a:solidFill>
                  <a:srgbClr val="000000"/>
                </a:solidFill>
                <a:latin typeface="Trebuchet MS" pitchFamily="34" charset="0"/>
              </a:rPr>
              <a:t>b</a:t>
            </a:r>
            <a:r>
              <a:rPr lang="fr-FR" altLang="fr-FR" sz="800" dirty="0" err="1">
                <a:solidFill>
                  <a:srgbClr val="000000"/>
                </a:solidFill>
                <a:latin typeface="Trebuchet MS" pitchFamily="34" charset="0"/>
              </a:rPr>
              <a:t>n</a:t>
            </a:r>
            <a:r>
              <a:rPr lang="fr-FR" altLang="fr-FR" sz="800" dirty="0">
                <a:solidFill>
                  <a:srgbClr val="000000"/>
                </a:solidFill>
                <a:latin typeface="Trebuchet MS" pitchFamily="34" charset="0"/>
              </a:rPr>
              <a:t>.</a:t>
            </a:r>
            <a:r>
              <a:rPr lang="fr-FR" altLang="fr-FR" sz="850" dirty="0">
                <a:solidFill>
                  <a:srgbClr val="000000"/>
                </a:solidFill>
                <a:latin typeface="Trebuchet MS" pitchFamily="34" charset="0"/>
              </a:rPr>
              <a:t>(</a:t>
            </a:r>
            <a:r>
              <a:rPr lang="fr-FR" altLang="fr-FR" sz="900" dirty="0">
                <a:solidFill>
                  <a:srgbClr val="000000"/>
                </a:solidFill>
                <a:latin typeface="Trebuchet MS" pitchFamily="34" charset="0"/>
              </a:rPr>
              <a:t>USD</a:t>
            </a:r>
            <a:r>
              <a:rPr lang="fr-FR" altLang="fr-FR" sz="1000" dirty="0">
                <a:solidFill>
                  <a:srgbClr val="000000"/>
                </a:solidFill>
                <a:latin typeface="Trebuchet MS" pitchFamily="34" charset="0"/>
              </a:rPr>
              <a:t> </a:t>
            </a:r>
            <a:r>
              <a:rPr lang="fr-FR" altLang="fr-FR" sz="850" dirty="0">
                <a:solidFill>
                  <a:srgbClr val="000000"/>
                </a:solidFill>
                <a:latin typeface="Trebuchet MS" pitchFamily="34" charset="0"/>
              </a:rPr>
              <a:t>40.2 </a:t>
            </a:r>
            <a:r>
              <a:rPr lang="fr-FR" altLang="fr-FR" sz="850" dirty="0" err="1">
                <a:solidFill>
                  <a:srgbClr val="000000"/>
                </a:solidFill>
                <a:latin typeface="Trebuchet MS" pitchFamily="34" charset="0"/>
              </a:rPr>
              <a:t>bn</a:t>
            </a:r>
            <a:r>
              <a:rPr lang="fr-FR" altLang="fr-FR" sz="850" dirty="0">
                <a:solidFill>
                  <a:srgbClr val="000000"/>
                </a:solidFill>
                <a:latin typeface="Trebuchet MS" pitchFamily="34" charset="0"/>
              </a:rPr>
              <a:t>.) </a:t>
            </a:r>
          </a:p>
          <a:p>
            <a:pPr eaLnBrk="1" hangingPunct="1">
              <a:defRPr/>
            </a:pPr>
            <a:r>
              <a:rPr lang="en-US" altLang="fr-FR" sz="850" dirty="0">
                <a:solidFill>
                  <a:srgbClr val="000000"/>
                </a:solidFill>
                <a:latin typeface="Trebuchet MS" pitchFamily="34" charset="0"/>
              </a:rPr>
              <a:t>Real GDP 2017 : </a:t>
            </a:r>
            <a:r>
              <a:rPr lang="fr-FR" altLang="fr-FR" sz="850" dirty="0">
                <a:solidFill>
                  <a:srgbClr val="000000"/>
                </a:solidFill>
                <a:latin typeface="Trebuchet MS" pitchFamily="34" charset="0"/>
              </a:rPr>
              <a:t>+ 8.1%</a:t>
            </a:r>
          </a:p>
          <a:p>
            <a:pPr eaLnBrk="1" hangingPunct="1">
              <a:defRPr/>
            </a:pPr>
            <a:r>
              <a:rPr lang="fr-FR" altLang="fr-FR" sz="850" dirty="0">
                <a:solidFill>
                  <a:srgbClr val="000000"/>
                </a:solidFill>
                <a:latin typeface="Trebuchet MS" pitchFamily="34" charset="0"/>
              </a:rPr>
              <a:t>Inflation 2017 : + 1.5%</a:t>
            </a:r>
          </a:p>
          <a:p>
            <a:pPr eaLnBrk="1" hangingPunct="1">
              <a:defRPr/>
            </a:pPr>
            <a:r>
              <a:rPr lang="fr-FR" altLang="fr-FR" sz="850" dirty="0">
                <a:solidFill>
                  <a:srgbClr val="000000"/>
                </a:solidFill>
                <a:latin typeface="Trebuchet MS" pitchFamily="34" charset="0"/>
              </a:rPr>
              <a:t>Total </a:t>
            </a:r>
            <a:r>
              <a:rPr lang="fr-FR" altLang="fr-FR" sz="850" dirty="0" err="1">
                <a:solidFill>
                  <a:srgbClr val="000000"/>
                </a:solidFill>
                <a:latin typeface="Trebuchet MS" pitchFamily="34" charset="0"/>
              </a:rPr>
              <a:t>investment</a:t>
            </a:r>
            <a:r>
              <a:rPr lang="fr-FR" altLang="fr-FR" sz="850" dirty="0">
                <a:solidFill>
                  <a:srgbClr val="000000"/>
                </a:solidFill>
                <a:latin typeface="Trebuchet MS" pitchFamily="34" charset="0"/>
              </a:rPr>
              <a:t> 2017 (% GDP): 19.9% </a:t>
            </a:r>
          </a:p>
          <a:p>
            <a:pPr eaLnBrk="1" hangingPunct="1">
              <a:defRPr/>
            </a:pPr>
            <a:r>
              <a:rPr lang="fr-FR" altLang="fr-FR" sz="850" dirty="0">
                <a:solidFill>
                  <a:srgbClr val="000000"/>
                </a:solidFill>
                <a:latin typeface="Trebuchet MS" pitchFamily="34" charset="0"/>
              </a:rPr>
              <a:t>FDI 2017 (% GDP): 3.3%</a:t>
            </a:r>
          </a:p>
          <a:p>
            <a:pPr eaLnBrk="1" hangingPunct="1">
              <a:defRPr/>
            </a:pPr>
            <a:r>
              <a:rPr lang="fr-FR" altLang="fr-FR" sz="850" dirty="0">
                <a:solidFill>
                  <a:srgbClr val="000000"/>
                </a:solidFill>
                <a:latin typeface="Trebuchet MS" pitchFamily="34" charset="0"/>
              </a:rPr>
              <a:t>Gross national </a:t>
            </a:r>
            <a:r>
              <a:rPr lang="fr-FR" altLang="fr-FR" sz="850" dirty="0" err="1">
                <a:solidFill>
                  <a:srgbClr val="000000"/>
                </a:solidFill>
                <a:latin typeface="Trebuchet MS" pitchFamily="34" charset="0"/>
              </a:rPr>
              <a:t>savings</a:t>
            </a:r>
            <a:r>
              <a:rPr lang="fr-FR" altLang="fr-FR" sz="850" dirty="0">
                <a:solidFill>
                  <a:srgbClr val="000000"/>
                </a:solidFill>
                <a:latin typeface="Trebuchet MS" pitchFamily="34" charset="0"/>
              </a:rPr>
              <a:t> 2017 (% GDP): 17.3%</a:t>
            </a:r>
          </a:p>
        </p:txBody>
      </p:sp>
      <p:sp>
        <p:nvSpPr>
          <p:cNvPr id="50199" name="Rectangle 86"/>
          <p:cNvSpPr>
            <a:spLocks noChangeArrowheads="1"/>
          </p:cNvSpPr>
          <p:nvPr/>
        </p:nvSpPr>
        <p:spPr bwMode="auto">
          <a:xfrm>
            <a:off x="107950" y="3279775"/>
            <a:ext cx="2592388" cy="122555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36000" rIns="0">
            <a:spAutoFit/>
          </a:bodyPr>
          <a:lstStyle>
            <a:lvl1pPr defTabSz="91281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91281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91281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91281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91281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GB" altLang="fr-FR" sz="900" b="1" u="sng" dirty="0">
                <a:solidFill>
                  <a:srgbClr val="000000"/>
                </a:solidFill>
                <a:latin typeface="Trebuchet MS" pitchFamily="34" charset="0"/>
              </a:rPr>
              <a:t>Guinea Bissau</a:t>
            </a:r>
          </a:p>
          <a:p>
            <a:pPr eaLnBrk="1" hangingPunct="1">
              <a:lnSpc>
                <a:spcPct val="130000"/>
              </a:lnSpc>
              <a:defRPr/>
            </a:pPr>
            <a:r>
              <a:rPr lang="fr-FR" altLang="fr-FR" sz="850" dirty="0">
                <a:solidFill>
                  <a:srgbClr val="000000"/>
                </a:solidFill>
                <a:latin typeface="Trebuchet MS" pitchFamily="34" charset="0"/>
              </a:rPr>
              <a:t>Population 2017 : 1.83 million</a:t>
            </a:r>
            <a:br>
              <a:rPr lang="fr-FR" altLang="fr-FR" sz="850" dirty="0">
                <a:solidFill>
                  <a:srgbClr val="000000"/>
                </a:solidFill>
                <a:latin typeface="Trebuchet MS" pitchFamily="34" charset="0"/>
              </a:rPr>
            </a:br>
            <a:r>
              <a:rPr lang="fr-FR" altLang="fr-FR" sz="850" dirty="0">
                <a:solidFill>
                  <a:srgbClr val="000000"/>
                </a:solidFill>
                <a:latin typeface="Trebuchet MS" pitchFamily="34" charset="0"/>
              </a:rPr>
              <a:t>Nominal GDP 2017 : </a:t>
            </a:r>
            <a:r>
              <a:rPr lang="fr-FR" altLang="fr-FR" sz="900" dirty="0">
                <a:solidFill>
                  <a:srgbClr val="000000"/>
                </a:solidFill>
                <a:latin typeface="Trebuchet MS" pitchFamily="34" charset="0"/>
              </a:rPr>
              <a:t>XOF 780</a:t>
            </a:r>
            <a:r>
              <a:rPr lang="fr-FR" altLang="fr-FR" sz="850" dirty="0">
                <a:solidFill>
                  <a:srgbClr val="000000"/>
                </a:solidFill>
                <a:latin typeface="Trebuchet MS" pitchFamily="34" charset="0"/>
              </a:rPr>
              <a:t>.70 </a:t>
            </a:r>
            <a:r>
              <a:rPr lang="fr-FR" altLang="fr-FR" sz="850" dirty="0" err="1">
                <a:solidFill>
                  <a:srgbClr val="000000"/>
                </a:solidFill>
                <a:latin typeface="Trebuchet MS" pitchFamily="34" charset="0"/>
              </a:rPr>
              <a:t>b</a:t>
            </a:r>
            <a:r>
              <a:rPr lang="fr-FR" altLang="fr-FR" sz="800" dirty="0" err="1">
                <a:solidFill>
                  <a:srgbClr val="000000"/>
                </a:solidFill>
                <a:latin typeface="Trebuchet MS" pitchFamily="34" charset="0"/>
              </a:rPr>
              <a:t>n</a:t>
            </a:r>
            <a:r>
              <a:rPr lang="fr-FR" altLang="fr-FR" sz="800" dirty="0">
                <a:solidFill>
                  <a:srgbClr val="000000"/>
                </a:solidFill>
                <a:latin typeface="Trebuchet MS" pitchFamily="34" charset="0"/>
              </a:rPr>
              <a:t>. </a:t>
            </a:r>
            <a:r>
              <a:rPr lang="fr-FR" altLang="fr-FR" sz="850" dirty="0">
                <a:solidFill>
                  <a:srgbClr val="000000"/>
                </a:solidFill>
                <a:latin typeface="Trebuchet MS" pitchFamily="34" charset="0"/>
              </a:rPr>
              <a:t>(</a:t>
            </a:r>
            <a:r>
              <a:rPr lang="fr-FR" altLang="fr-FR" sz="800" dirty="0">
                <a:solidFill>
                  <a:srgbClr val="000000"/>
                </a:solidFill>
                <a:latin typeface="Trebuchet MS" pitchFamily="34" charset="0"/>
              </a:rPr>
              <a:t>USD</a:t>
            </a:r>
            <a:r>
              <a:rPr lang="fr-FR" altLang="fr-FR" sz="850" dirty="0">
                <a:solidFill>
                  <a:srgbClr val="000000"/>
                </a:solidFill>
                <a:latin typeface="Trebuchet MS" pitchFamily="34" charset="0"/>
              </a:rPr>
              <a:t> 1.39 </a:t>
            </a:r>
            <a:r>
              <a:rPr lang="fr-FR" altLang="fr-FR" sz="850" dirty="0" err="1">
                <a:solidFill>
                  <a:srgbClr val="000000"/>
                </a:solidFill>
                <a:latin typeface="Trebuchet MS" pitchFamily="34" charset="0"/>
              </a:rPr>
              <a:t>bn</a:t>
            </a:r>
            <a:r>
              <a:rPr lang="fr-FR" altLang="fr-FR" sz="850" dirty="0">
                <a:solidFill>
                  <a:srgbClr val="000000"/>
                </a:solidFill>
                <a:latin typeface="Trebuchet MS" pitchFamily="34" charset="0"/>
              </a:rPr>
              <a:t>.)</a:t>
            </a:r>
          </a:p>
          <a:p>
            <a:pPr eaLnBrk="1" hangingPunct="1">
              <a:defRPr/>
            </a:pPr>
            <a:r>
              <a:rPr lang="en-US" altLang="fr-FR" sz="850" dirty="0">
                <a:solidFill>
                  <a:srgbClr val="000000"/>
                </a:solidFill>
                <a:latin typeface="Trebuchet MS" pitchFamily="34" charset="0"/>
              </a:rPr>
              <a:t>Real GDP 2017 : </a:t>
            </a:r>
            <a:r>
              <a:rPr lang="fr-FR" altLang="fr-FR" sz="850" dirty="0">
                <a:solidFill>
                  <a:srgbClr val="000000"/>
                </a:solidFill>
                <a:latin typeface="Trebuchet MS" pitchFamily="34" charset="0"/>
              </a:rPr>
              <a:t>+ 5.9%</a:t>
            </a:r>
          </a:p>
          <a:p>
            <a:pPr eaLnBrk="1" hangingPunct="1">
              <a:defRPr/>
            </a:pPr>
            <a:r>
              <a:rPr lang="fr-FR" altLang="fr-FR" sz="850" dirty="0">
                <a:solidFill>
                  <a:srgbClr val="000000"/>
                </a:solidFill>
                <a:latin typeface="Trebuchet MS" pitchFamily="34" charset="0"/>
              </a:rPr>
              <a:t>Inflation 2017 : + 2%</a:t>
            </a:r>
          </a:p>
          <a:p>
            <a:pPr eaLnBrk="1" hangingPunct="1">
              <a:defRPr/>
            </a:pPr>
            <a:r>
              <a:rPr lang="fr-FR" altLang="fr-FR" sz="850" dirty="0">
                <a:solidFill>
                  <a:srgbClr val="000000"/>
                </a:solidFill>
                <a:latin typeface="Trebuchet MS" pitchFamily="34" charset="0"/>
              </a:rPr>
              <a:t>Total </a:t>
            </a:r>
            <a:r>
              <a:rPr lang="fr-FR" altLang="fr-FR" sz="850" dirty="0" err="1">
                <a:solidFill>
                  <a:srgbClr val="000000"/>
                </a:solidFill>
                <a:latin typeface="Trebuchet MS" pitchFamily="34" charset="0"/>
              </a:rPr>
              <a:t>investment</a:t>
            </a:r>
            <a:r>
              <a:rPr lang="fr-FR" altLang="fr-FR" sz="850" dirty="0">
                <a:solidFill>
                  <a:srgbClr val="000000"/>
                </a:solidFill>
                <a:latin typeface="Trebuchet MS" pitchFamily="34" charset="0"/>
              </a:rPr>
              <a:t> 2017 (% GDP): 11.1% </a:t>
            </a:r>
          </a:p>
          <a:p>
            <a:pPr eaLnBrk="1" hangingPunct="1">
              <a:defRPr/>
            </a:pPr>
            <a:r>
              <a:rPr lang="fr-FR" altLang="fr-FR" sz="850" dirty="0">
                <a:solidFill>
                  <a:srgbClr val="000000"/>
                </a:solidFill>
                <a:latin typeface="Trebuchet MS" pitchFamily="34" charset="0"/>
              </a:rPr>
              <a:t>FDI 2017 (% GDP): 1.7%</a:t>
            </a:r>
          </a:p>
          <a:p>
            <a:pPr eaLnBrk="1" hangingPunct="1">
              <a:defRPr/>
            </a:pPr>
            <a:r>
              <a:rPr lang="fr-FR" altLang="fr-FR" sz="850" dirty="0">
                <a:solidFill>
                  <a:srgbClr val="000000"/>
                </a:solidFill>
                <a:latin typeface="Trebuchet MS" pitchFamily="34" charset="0"/>
              </a:rPr>
              <a:t>Gross national </a:t>
            </a:r>
            <a:r>
              <a:rPr lang="fr-FR" altLang="fr-FR" sz="850" dirty="0" err="1">
                <a:solidFill>
                  <a:srgbClr val="000000"/>
                </a:solidFill>
                <a:latin typeface="Trebuchet MS" pitchFamily="34" charset="0"/>
              </a:rPr>
              <a:t>savings</a:t>
            </a:r>
            <a:r>
              <a:rPr lang="fr-FR" altLang="fr-FR" sz="850" dirty="0">
                <a:solidFill>
                  <a:srgbClr val="000000"/>
                </a:solidFill>
                <a:latin typeface="Trebuchet MS" pitchFamily="34" charset="0"/>
              </a:rPr>
              <a:t> 2017(% GDP): 7.8%</a:t>
            </a:r>
          </a:p>
        </p:txBody>
      </p:sp>
      <p:sp>
        <p:nvSpPr>
          <p:cNvPr id="126987" name="Rectangle 87"/>
          <p:cNvSpPr>
            <a:spLocks noChangeArrowheads="1"/>
          </p:cNvSpPr>
          <p:nvPr/>
        </p:nvSpPr>
        <p:spPr bwMode="auto">
          <a:xfrm>
            <a:off x="2484438" y="1125538"/>
            <a:ext cx="2447925" cy="112954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36000" rIns="0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900" b="1" u="sng" dirty="0">
                <a:solidFill>
                  <a:srgbClr val="000000"/>
                </a:solidFill>
                <a:latin typeface="Trebuchet MS" pitchFamily="34" charset="0"/>
              </a:rPr>
              <a:t>Mali</a:t>
            </a:r>
            <a:r>
              <a:rPr lang="fr-FR" altLang="fr-FR" sz="900" b="1" dirty="0">
                <a:solidFill>
                  <a:srgbClr val="000000"/>
                </a:solidFill>
                <a:latin typeface="Trebuchet MS" pitchFamily="34" charset="0"/>
              </a:rPr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800" dirty="0">
                <a:solidFill>
                  <a:srgbClr val="000000"/>
                </a:solidFill>
                <a:latin typeface="Trebuchet MS" pitchFamily="34" charset="0"/>
              </a:rPr>
              <a:t>Population 2017 : 23.37 million 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fr-FR" altLang="fr-FR" sz="800" dirty="0">
                <a:solidFill>
                  <a:srgbClr val="000000"/>
                </a:solidFill>
                <a:latin typeface="Trebuchet MS" pitchFamily="34" charset="0"/>
              </a:rPr>
              <a:t>Nominal GDP 2017 :  XOF 7,491 </a:t>
            </a:r>
            <a:r>
              <a:rPr lang="fr-FR" altLang="fr-FR" sz="800" dirty="0" err="1">
                <a:solidFill>
                  <a:srgbClr val="000000"/>
                </a:solidFill>
                <a:latin typeface="Trebuchet MS" pitchFamily="34" charset="0"/>
              </a:rPr>
              <a:t>bn</a:t>
            </a:r>
            <a:r>
              <a:rPr lang="fr-FR" altLang="fr-FR" sz="800" dirty="0">
                <a:solidFill>
                  <a:srgbClr val="000000"/>
                </a:solidFill>
                <a:latin typeface="Trebuchet MS" pitchFamily="34" charset="0"/>
              </a:rPr>
              <a:t>. (USD 13.38 </a:t>
            </a:r>
            <a:r>
              <a:rPr lang="fr-FR" altLang="fr-FR" sz="800" dirty="0" err="1">
                <a:solidFill>
                  <a:srgbClr val="000000"/>
                </a:solidFill>
                <a:latin typeface="Trebuchet MS" pitchFamily="34" charset="0"/>
              </a:rPr>
              <a:t>bn</a:t>
            </a:r>
            <a:r>
              <a:rPr lang="fr-FR" altLang="fr-FR" sz="800" dirty="0">
                <a:solidFill>
                  <a:srgbClr val="000000"/>
                </a:solidFill>
                <a:latin typeface="Trebuchet MS" pitchFamily="34" charset="0"/>
              </a:rPr>
              <a:t>.)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fr-FR" sz="800" dirty="0">
                <a:solidFill>
                  <a:srgbClr val="000000"/>
                </a:solidFill>
                <a:latin typeface="Trebuchet MS" pitchFamily="34" charset="0"/>
              </a:rPr>
              <a:t>Real GDP 2017 : </a:t>
            </a:r>
            <a:r>
              <a:rPr lang="fr-FR" altLang="fr-FR" sz="800" dirty="0">
                <a:solidFill>
                  <a:srgbClr val="000000"/>
                </a:solidFill>
                <a:latin typeface="Trebuchet MS" pitchFamily="34" charset="0"/>
              </a:rPr>
              <a:t>+ 5.3%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800" dirty="0">
                <a:solidFill>
                  <a:srgbClr val="000000"/>
                </a:solidFill>
                <a:latin typeface="Trebuchet MS" pitchFamily="34" charset="0"/>
              </a:rPr>
              <a:t>Inflation 2017 : 0.2%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800" dirty="0">
                <a:solidFill>
                  <a:srgbClr val="000000"/>
                </a:solidFill>
                <a:latin typeface="Trebuchet MS" pitchFamily="34" charset="0"/>
              </a:rPr>
              <a:t>Total </a:t>
            </a:r>
            <a:r>
              <a:rPr lang="fr-FR" altLang="fr-FR" sz="800" dirty="0" err="1">
                <a:solidFill>
                  <a:srgbClr val="000000"/>
                </a:solidFill>
                <a:latin typeface="Trebuchet MS" pitchFamily="34" charset="0"/>
              </a:rPr>
              <a:t>investment</a:t>
            </a:r>
            <a:r>
              <a:rPr lang="fr-FR" altLang="fr-FR" sz="800" dirty="0">
                <a:solidFill>
                  <a:srgbClr val="000000"/>
                </a:solidFill>
                <a:latin typeface="Trebuchet MS" pitchFamily="34" charset="0"/>
              </a:rPr>
              <a:t> 2017 (% GDP): 35.9%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800" dirty="0">
                <a:solidFill>
                  <a:srgbClr val="000000"/>
                </a:solidFill>
                <a:latin typeface="Trebuchet MS" pitchFamily="34" charset="0"/>
              </a:rPr>
              <a:t>FDI 2017 (% GDP): 0,89%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800" dirty="0">
                <a:solidFill>
                  <a:srgbClr val="000000"/>
                </a:solidFill>
                <a:latin typeface="Trebuchet MS" pitchFamily="34" charset="0"/>
              </a:rPr>
              <a:t>Gross national </a:t>
            </a:r>
            <a:r>
              <a:rPr lang="fr-FR" altLang="fr-FR" sz="800" dirty="0" err="1">
                <a:solidFill>
                  <a:srgbClr val="000000"/>
                </a:solidFill>
                <a:latin typeface="Trebuchet MS" pitchFamily="34" charset="0"/>
              </a:rPr>
              <a:t>savings</a:t>
            </a:r>
            <a:r>
              <a:rPr lang="fr-FR" altLang="fr-FR" sz="800" dirty="0">
                <a:solidFill>
                  <a:srgbClr val="000000"/>
                </a:solidFill>
                <a:latin typeface="Trebuchet MS" pitchFamily="34" charset="0"/>
              </a:rPr>
              <a:t> 2017 (% GDP): 30.7%</a:t>
            </a:r>
          </a:p>
        </p:txBody>
      </p:sp>
      <p:sp>
        <p:nvSpPr>
          <p:cNvPr id="50201" name="Rectangle 88"/>
          <p:cNvSpPr>
            <a:spLocks noChangeArrowheads="1"/>
          </p:cNvSpPr>
          <p:nvPr/>
        </p:nvSpPr>
        <p:spPr bwMode="auto">
          <a:xfrm>
            <a:off x="6238875" y="2332038"/>
            <a:ext cx="2654300" cy="1195712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defTabSz="91281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91281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91281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91281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91281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fr-FR" altLang="fr-FR" sz="900" b="1" u="sng" dirty="0">
                <a:solidFill>
                  <a:srgbClr val="000000"/>
                </a:solidFill>
                <a:latin typeface="Trebuchet MS" pitchFamily="34" charset="0"/>
              </a:rPr>
              <a:t>Niger</a:t>
            </a:r>
          </a:p>
          <a:p>
            <a:pPr eaLnBrk="1" hangingPunct="1">
              <a:defRPr/>
            </a:pPr>
            <a:r>
              <a:rPr lang="fr-FR" altLang="fr-FR" sz="850" dirty="0">
                <a:solidFill>
                  <a:srgbClr val="000000"/>
                </a:solidFill>
                <a:latin typeface="Trebuchet MS" pitchFamily="34" charset="0"/>
              </a:rPr>
              <a:t>Population 2017 : 21.5 million </a:t>
            </a:r>
          </a:p>
          <a:p>
            <a:pPr eaLnBrk="1" hangingPunct="1">
              <a:lnSpc>
                <a:spcPct val="130000"/>
              </a:lnSpc>
              <a:defRPr/>
            </a:pPr>
            <a:r>
              <a:rPr lang="fr-FR" altLang="fr-FR" sz="850" dirty="0">
                <a:solidFill>
                  <a:srgbClr val="000000"/>
                </a:solidFill>
                <a:latin typeface="Trebuchet MS" pitchFamily="34" charset="0"/>
              </a:rPr>
              <a:t>Nominal GDP 2017 : </a:t>
            </a:r>
            <a:r>
              <a:rPr lang="fr-FR" altLang="fr-FR" sz="900" dirty="0">
                <a:solidFill>
                  <a:srgbClr val="000000"/>
                </a:solidFill>
                <a:latin typeface="Trebuchet MS" pitchFamily="34" charset="0"/>
              </a:rPr>
              <a:t>XOF </a:t>
            </a:r>
            <a:r>
              <a:rPr lang="fr-FR" altLang="fr-FR" sz="850" dirty="0">
                <a:solidFill>
                  <a:srgbClr val="000000"/>
                </a:solidFill>
                <a:latin typeface="Trebuchet MS" pitchFamily="34" charset="0"/>
              </a:rPr>
              <a:t>4,418.4 </a:t>
            </a:r>
            <a:r>
              <a:rPr lang="fr-FR" altLang="fr-FR" sz="800" dirty="0" err="1">
                <a:solidFill>
                  <a:srgbClr val="000000"/>
                </a:solidFill>
                <a:latin typeface="Trebuchet MS" pitchFamily="34" charset="0"/>
              </a:rPr>
              <a:t>bn</a:t>
            </a:r>
            <a:r>
              <a:rPr lang="fr-FR" altLang="fr-FR" sz="800" dirty="0">
                <a:solidFill>
                  <a:srgbClr val="000000"/>
                </a:solidFill>
                <a:latin typeface="Trebuchet MS" pitchFamily="34" charset="0"/>
              </a:rPr>
              <a:t>.</a:t>
            </a:r>
            <a:r>
              <a:rPr lang="fr-FR" altLang="fr-FR" sz="850" dirty="0">
                <a:solidFill>
                  <a:srgbClr val="000000"/>
                </a:solidFill>
                <a:latin typeface="Trebuchet MS" pitchFamily="34" charset="0"/>
              </a:rPr>
              <a:t>(</a:t>
            </a:r>
            <a:r>
              <a:rPr lang="fr-FR" altLang="fr-FR" sz="900" dirty="0">
                <a:solidFill>
                  <a:srgbClr val="000000"/>
                </a:solidFill>
                <a:latin typeface="Trebuchet MS" pitchFamily="34" charset="0"/>
              </a:rPr>
              <a:t>USD </a:t>
            </a:r>
            <a:r>
              <a:rPr lang="fr-FR" altLang="fr-FR" sz="850" dirty="0">
                <a:solidFill>
                  <a:srgbClr val="000000"/>
                </a:solidFill>
                <a:latin typeface="Trebuchet MS" pitchFamily="34" charset="0"/>
              </a:rPr>
              <a:t>7.9bn.) </a:t>
            </a:r>
          </a:p>
          <a:p>
            <a:pPr eaLnBrk="1" hangingPunct="1">
              <a:defRPr/>
            </a:pPr>
            <a:r>
              <a:rPr lang="en-US" altLang="fr-FR" sz="850" dirty="0">
                <a:solidFill>
                  <a:srgbClr val="000000"/>
                </a:solidFill>
                <a:latin typeface="Trebuchet MS" pitchFamily="34" charset="0"/>
              </a:rPr>
              <a:t>Real GDP 2017 : </a:t>
            </a:r>
            <a:r>
              <a:rPr lang="fr-FR" altLang="fr-FR" sz="850" dirty="0">
                <a:solidFill>
                  <a:srgbClr val="000000"/>
                </a:solidFill>
                <a:latin typeface="Trebuchet MS" pitchFamily="34" charset="0"/>
              </a:rPr>
              <a:t>+ 5.2%</a:t>
            </a:r>
          </a:p>
          <a:p>
            <a:pPr eaLnBrk="1" hangingPunct="1">
              <a:defRPr/>
            </a:pPr>
            <a:r>
              <a:rPr lang="fr-FR" altLang="fr-FR" sz="850" dirty="0">
                <a:solidFill>
                  <a:srgbClr val="000000"/>
                </a:solidFill>
                <a:latin typeface="Trebuchet MS" pitchFamily="34" charset="0"/>
              </a:rPr>
              <a:t>Inflation 2017 :+ 2.0%</a:t>
            </a:r>
          </a:p>
          <a:p>
            <a:pPr eaLnBrk="1" hangingPunct="1">
              <a:defRPr/>
            </a:pPr>
            <a:r>
              <a:rPr lang="fr-FR" altLang="fr-FR" sz="850" dirty="0">
                <a:solidFill>
                  <a:srgbClr val="000000"/>
                </a:solidFill>
                <a:latin typeface="Trebuchet MS" pitchFamily="34" charset="0"/>
              </a:rPr>
              <a:t>Total </a:t>
            </a:r>
            <a:r>
              <a:rPr lang="fr-FR" altLang="fr-FR" sz="850" dirty="0" err="1">
                <a:solidFill>
                  <a:srgbClr val="000000"/>
                </a:solidFill>
                <a:latin typeface="Trebuchet MS" pitchFamily="34" charset="0"/>
              </a:rPr>
              <a:t>investment</a:t>
            </a:r>
            <a:r>
              <a:rPr lang="fr-FR" altLang="fr-FR" sz="850" dirty="0">
                <a:solidFill>
                  <a:srgbClr val="000000"/>
                </a:solidFill>
                <a:latin typeface="Trebuchet MS" pitchFamily="34" charset="0"/>
              </a:rPr>
              <a:t> 2015 (% GDP): 42.1% </a:t>
            </a:r>
          </a:p>
          <a:p>
            <a:pPr eaLnBrk="1" hangingPunct="1">
              <a:defRPr/>
            </a:pPr>
            <a:r>
              <a:rPr lang="fr-FR" altLang="fr-FR" sz="850" dirty="0">
                <a:solidFill>
                  <a:srgbClr val="000000"/>
                </a:solidFill>
                <a:latin typeface="Trebuchet MS" pitchFamily="34" charset="0"/>
              </a:rPr>
              <a:t>FDI 2017 (% GDP): 5.8%</a:t>
            </a:r>
          </a:p>
          <a:p>
            <a:pPr eaLnBrk="1" hangingPunct="1">
              <a:defRPr/>
            </a:pPr>
            <a:r>
              <a:rPr lang="fr-FR" altLang="fr-FR" sz="850" dirty="0">
                <a:solidFill>
                  <a:srgbClr val="000000"/>
                </a:solidFill>
                <a:latin typeface="Trebuchet MS" pitchFamily="34" charset="0"/>
              </a:rPr>
              <a:t>Gross national </a:t>
            </a:r>
            <a:r>
              <a:rPr lang="fr-FR" altLang="fr-FR" sz="850" dirty="0" err="1">
                <a:solidFill>
                  <a:srgbClr val="000000"/>
                </a:solidFill>
                <a:latin typeface="Trebuchet MS" pitchFamily="34" charset="0"/>
              </a:rPr>
              <a:t>savings</a:t>
            </a:r>
            <a:r>
              <a:rPr lang="fr-FR" altLang="fr-FR" sz="850" dirty="0">
                <a:solidFill>
                  <a:srgbClr val="000000"/>
                </a:solidFill>
                <a:latin typeface="Trebuchet MS" pitchFamily="34" charset="0"/>
              </a:rPr>
              <a:t> 2017 (% GDP): 23.70%</a:t>
            </a:r>
          </a:p>
        </p:txBody>
      </p:sp>
      <p:sp>
        <p:nvSpPr>
          <p:cNvPr id="50202" name="Rectangle 89"/>
          <p:cNvSpPr>
            <a:spLocks noChangeArrowheads="1"/>
          </p:cNvSpPr>
          <p:nvPr/>
        </p:nvSpPr>
        <p:spPr bwMode="auto">
          <a:xfrm>
            <a:off x="6265863" y="5084763"/>
            <a:ext cx="2627312" cy="122555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36000" rIns="0">
            <a:spAutoFit/>
          </a:bodyPr>
          <a:lstStyle>
            <a:lvl1pPr defTabSz="91281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91281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91281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91281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91281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fr-FR" altLang="fr-FR" sz="900" b="1" u="sng" dirty="0">
                <a:solidFill>
                  <a:srgbClr val="000000"/>
                </a:solidFill>
                <a:latin typeface="Trebuchet MS" pitchFamily="34" charset="0"/>
              </a:rPr>
              <a:t>Togo </a:t>
            </a:r>
          </a:p>
          <a:p>
            <a:pPr eaLnBrk="1" hangingPunct="1">
              <a:lnSpc>
                <a:spcPct val="130000"/>
              </a:lnSpc>
              <a:defRPr/>
            </a:pPr>
            <a:r>
              <a:rPr lang="fr-FR" altLang="fr-FR" sz="850" dirty="0">
                <a:solidFill>
                  <a:srgbClr val="000000"/>
                </a:solidFill>
                <a:latin typeface="Trebuchet MS" pitchFamily="34" charset="0"/>
              </a:rPr>
              <a:t>Population 2017 : 7.35 million</a:t>
            </a:r>
            <a:br>
              <a:rPr lang="fr-FR" altLang="fr-FR" sz="850" dirty="0">
                <a:solidFill>
                  <a:srgbClr val="000000"/>
                </a:solidFill>
                <a:latin typeface="Trebuchet MS" pitchFamily="34" charset="0"/>
              </a:rPr>
            </a:br>
            <a:r>
              <a:rPr lang="fr-FR" altLang="fr-FR" sz="850" dirty="0">
                <a:solidFill>
                  <a:srgbClr val="000000"/>
                </a:solidFill>
                <a:latin typeface="Trebuchet MS" pitchFamily="34" charset="0"/>
              </a:rPr>
              <a:t>Nominal GDP 2017 : </a:t>
            </a:r>
            <a:r>
              <a:rPr lang="fr-FR" altLang="fr-FR" sz="900" dirty="0">
                <a:solidFill>
                  <a:srgbClr val="000000"/>
                </a:solidFill>
                <a:latin typeface="Trebuchet MS" pitchFamily="34" charset="0"/>
              </a:rPr>
              <a:t>XOF </a:t>
            </a:r>
            <a:r>
              <a:rPr lang="fr-FR" altLang="fr-FR" sz="850" dirty="0">
                <a:solidFill>
                  <a:srgbClr val="000000"/>
                </a:solidFill>
                <a:latin typeface="Trebuchet MS" pitchFamily="34" charset="0"/>
              </a:rPr>
              <a:t>2,812 </a:t>
            </a:r>
            <a:r>
              <a:rPr lang="fr-FR" altLang="fr-FR" sz="800" dirty="0" err="1">
                <a:solidFill>
                  <a:srgbClr val="000000"/>
                </a:solidFill>
                <a:latin typeface="Trebuchet MS" pitchFamily="34" charset="0"/>
              </a:rPr>
              <a:t>bn</a:t>
            </a:r>
            <a:r>
              <a:rPr lang="fr-FR" altLang="fr-FR" sz="800" dirty="0">
                <a:solidFill>
                  <a:srgbClr val="000000"/>
                </a:solidFill>
                <a:latin typeface="Trebuchet MS" pitchFamily="34" charset="0"/>
              </a:rPr>
              <a:t>. </a:t>
            </a:r>
            <a:r>
              <a:rPr lang="fr-FR" altLang="fr-FR" sz="850" dirty="0">
                <a:solidFill>
                  <a:srgbClr val="000000"/>
                </a:solidFill>
                <a:latin typeface="Trebuchet MS" pitchFamily="34" charset="0"/>
              </a:rPr>
              <a:t>(</a:t>
            </a:r>
            <a:r>
              <a:rPr lang="fr-FR" altLang="fr-FR" sz="800" dirty="0">
                <a:solidFill>
                  <a:srgbClr val="000000"/>
                </a:solidFill>
                <a:latin typeface="Trebuchet MS" pitchFamily="34" charset="0"/>
              </a:rPr>
              <a:t>USD</a:t>
            </a:r>
            <a:r>
              <a:rPr lang="fr-FR" altLang="fr-FR" sz="850" dirty="0">
                <a:solidFill>
                  <a:srgbClr val="000000"/>
                </a:solidFill>
                <a:latin typeface="Trebuchet MS" pitchFamily="34" charset="0"/>
              </a:rPr>
              <a:t> 5.02 </a:t>
            </a:r>
            <a:r>
              <a:rPr lang="fr-FR" altLang="fr-FR" sz="850" dirty="0" err="1">
                <a:solidFill>
                  <a:srgbClr val="000000"/>
                </a:solidFill>
                <a:latin typeface="Trebuchet MS" pitchFamily="34" charset="0"/>
              </a:rPr>
              <a:t>bn</a:t>
            </a:r>
            <a:r>
              <a:rPr lang="fr-FR" altLang="fr-FR" sz="850" dirty="0">
                <a:solidFill>
                  <a:srgbClr val="000000"/>
                </a:solidFill>
                <a:latin typeface="Trebuchet MS" pitchFamily="34" charset="0"/>
              </a:rPr>
              <a:t>.) </a:t>
            </a:r>
          </a:p>
          <a:p>
            <a:pPr eaLnBrk="1" hangingPunct="1">
              <a:defRPr/>
            </a:pPr>
            <a:r>
              <a:rPr lang="en-US" altLang="fr-FR" sz="850" dirty="0">
                <a:solidFill>
                  <a:srgbClr val="000000"/>
                </a:solidFill>
                <a:latin typeface="Trebuchet MS" pitchFamily="34" charset="0"/>
              </a:rPr>
              <a:t>Real GDP 2017 : </a:t>
            </a:r>
            <a:r>
              <a:rPr lang="fr-FR" altLang="fr-FR" sz="850" dirty="0">
                <a:solidFill>
                  <a:srgbClr val="000000"/>
                </a:solidFill>
                <a:latin typeface="Trebuchet MS" pitchFamily="34" charset="0"/>
              </a:rPr>
              <a:t>+ 5.3%</a:t>
            </a:r>
          </a:p>
          <a:p>
            <a:pPr eaLnBrk="1" hangingPunct="1">
              <a:defRPr/>
            </a:pPr>
            <a:r>
              <a:rPr lang="fr-FR" altLang="fr-FR" sz="850" dirty="0">
                <a:solidFill>
                  <a:srgbClr val="000000"/>
                </a:solidFill>
                <a:latin typeface="Trebuchet MS" pitchFamily="34" charset="0"/>
              </a:rPr>
              <a:t>Inflation 2017 : +1.5%</a:t>
            </a:r>
          </a:p>
          <a:p>
            <a:pPr eaLnBrk="1" hangingPunct="1">
              <a:defRPr/>
            </a:pPr>
            <a:r>
              <a:rPr lang="fr-FR" altLang="fr-FR" sz="850" dirty="0">
                <a:solidFill>
                  <a:srgbClr val="000000"/>
                </a:solidFill>
                <a:latin typeface="Trebuchet MS" pitchFamily="34" charset="0"/>
              </a:rPr>
              <a:t>Total </a:t>
            </a:r>
            <a:r>
              <a:rPr lang="fr-FR" altLang="fr-FR" sz="850" dirty="0" err="1">
                <a:solidFill>
                  <a:srgbClr val="000000"/>
                </a:solidFill>
                <a:latin typeface="Trebuchet MS" pitchFamily="34" charset="0"/>
              </a:rPr>
              <a:t>investment</a:t>
            </a:r>
            <a:r>
              <a:rPr lang="fr-FR" altLang="fr-FR" sz="850" dirty="0">
                <a:solidFill>
                  <a:srgbClr val="000000"/>
                </a:solidFill>
                <a:latin typeface="Trebuchet MS" pitchFamily="34" charset="0"/>
              </a:rPr>
              <a:t> 2017(% GDP): 26.1% </a:t>
            </a:r>
          </a:p>
          <a:p>
            <a:pPr eaLnBrk="1" hangingPunct="1">
              <a:defRPr/>
            </a:pPr>
            <a:r>
              <a:rPr lang="fr-FR" altLang="fr-FR" sz="850" dirty="0">
                <a:solidFill>
                  <a:srgbClr val="000000"/>
                </a:solidFill>
                <a:latin typeface="Trebuchet MS" pitchFamily="34" charset="0"/>
              </a:rPr>
              <a:t>FDI 2017 (% GDP): 5.2%</a:t>
            </a:r>
          </a:p>
          <a:p>
            <a:pPr eaLnBrk="1" hangingPunct="1">
              <a:defRPr/>
            </a:pPr>
            <a:r>
              <a:rPr lang="fr-FR" altLang="fr-FR" sz="850" dirty="0">
                <a:solidFill>
                  <a:srgbClr val="000000"/>
                </a:solidFill>
                <a:latin typeface="Trebuchet MS" pitchFamily="34" charset="0"/>
              </a:rPr>
              <a:t>Gross national </a:t>
            </a:r>
            <a:r>
              <a:rPr lang="fr-FR" altLang="fr-FR" sz="850" dirty="0" err="1">
                <a:solidFill>
                  <a:srgbClr val="000000"/>
                </a:solidFill>
                <a:latin typeface="Trebuchet MS" pitchFamily="34" charset="0"/>
              </a:rPr>
              <a:t>savings</a:t>
            </a:r>
            <a:r>
              <a:rPr lang="fr-FR" altLang="fr-FR" sz="850" dirty="0">
                <a:solidFill>
                  <a:srgbClr val="000000"/>
                </a:solidFill>
                <a:latin typeface="Trebuchet MS" pitchFamily="34" charset="0"/>
              </a:rPr>
              <a:t> 2017 (% GDP): 17.1%</a:t>
            </a:r>
          </a:p>
        </p:txBody>
      </p:sp>
      <p:sp>
        <p:nvSpPr>
          <p:cNvPr id="50203" name="Rectangle 90"/>
          <p:cNvSpPr>
            <a:spLocks noChangeArrowheads="1"/>
          </p:cNvSpPr>
          <p:nvPr/>
        </p:nvSpPr>
        <p:spPr bwMode="auto">
          <a:xfrm>
            <a:off x="34925" y="1631950"/>
            <a:ext cx="2357438" cy="1149545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36000" rIns="0">
            <a:spAutoFit/>
          </a:bodyPr>
          <a:lstStyle>
            <a:lvl1pPr defTabSz="91281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91281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91281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91281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91281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130000"/>
              </a:lnSpc>
              <a:defRPr/>
            </a:pPr>
            <a:r>
              <a:rPr lang="en-GB" altLang="fr-FR" sz="900" b="1" u="sng" dirty="0">
                <a:solidFill>
                  <a:srgbClr val="000000"/>
                </a:solidFill>
                <a:latin typeface="Trebuchet MS" pitchFamily="34" charset="0"/>
              </a:rPr>
              <a:t>Senegal</a:t>
            </a:r>
            <a:r>
              <a:rPr lang="en-GB" altLang="fr-FR" sz="900" u="sng" dirty="0">
                <a:solidFill>
                  <a:srgbClr val="000000"/>
                </a:solidFill>
                <a:latin typeface="Trebuchet MS" pitchFamily="34" charset="0"/>
              </a:rPr>
              <a:t> </a:t>
            </a:r>
          </a:p>
          <a:p>
            <a:pPr eaLnBrk="1" hangingPunct="1">
              <a:lnSpc>
                <a:spcPct val="130000"/>
              </a:lnSpc>
              <a:defRPr/>
            </a:pPr>
            <a:r>
              <a:rPr lang="en-GB" altLang="fr-FR" sz="750" dirty="0">
                <a:solidFill>
                  <a:srgbClr val="000000"/>
                </a:solidFill>
                <a:latin typeface="Trebuchet MS" pitchFamily="34" charset="0"/>
              </a:rPr>
              <a:t>Population 2017 : </a:t>
            </a:r>
            <a:r>
              <a:rPr lang="fr-FR" altLang="fr-FR" sz="750" dirty="0">
                <a:solidFill>
                  <a:srgbClr val="000000"/>
                </a:solidFill>
                <a:latin typeface="Trebuchet MS" pitchFamily="34" charset="0"/>
              </a:rPr>
              <a:t>15.73 million </a:t>
            </a:r>
          </a:p>
          <a:p>
            <a:pPr eaLnBrk="1" hangingPunct="1">
              <a:lnSpc>
                <a:spcPct val="130000"/>
              </a:lnSpc>
              <a:defRPr/>
            </a:pPr>
            <a:r>
              <a:rPr lang="fr-FR" altLang="fr-FR" sz="750" dirty="0">
                <a:solidFill>
                  <a:srgbClr val="000000"/>
                </a:solidFill>
                <a:latin typeface="Trebuchet MS" pitchFamily="34" charset="0"/>
              </a:rPr>
              <a:t>Nominal GDP 2017 : XOF 9,528 </a:t>
            </a:r>
            <a:r>
              <a:rPr lang="fr-FR" altLang="fr-FR" sz="750" dirty="0" err="1">
                <a:solidFill>
                  <a:srgbClr val="000000"/>
                </a:solidFill>
                <a:latin typeface="Trebuchet MS" pitchFamily="34" charset="0"/>
              </a:rPr>
              <a:t>bn</a:t>
            </a:r>
            <a:r>
              <a:rPr lang="fr-FR" altLang="fr-FR" sz="750" dirty="0">
                <a:solidFill>
                  <a:srgbClr val="000000"/>
                </a:solidFill>
                <a:latin typeface="Trebuchet MS" pitchFamily="34" charset="0"/>
              </a:rPr>
              <a:t>. (USD 17.01 </a:t>
            </a:r>
            <a:r>
              <a:rPr lang="fr-FR" altLang="fr-FR" sz="750" dirty="0" err="1">
                <a:solidFill>
                  <a:srgbClr val="000000"/>
                </a:solidFill>
                <a:latin typeface="Trebuchet MS" pitchFamily="34" charset="0"/>
              </a:rPr>
              <a:t>bn</a:t>
            </a:r>
            <a:r>
              <a:rPr lang="fr-FR" altLang="fr-FR" sz="750" dirty="0">
                <a:solidFill>
                  <a:srgbClr val="000000"/>
                </a:solidFill>
                <a:latin typeface="Trebuchet MS" pitchFamily="34" charset="0"/>
              </a:rPr>
              <a:t>.) </a:t>
            </a:r>
          </a:p>
          <a:p>
            <a:pPr eaLnBrk="1" hangingPunct="1">
              <a:defRPr/>
            </a:pPr>
            <a:r>
              <a:rPr lang="en-US" altLang="fr-FR" sz="750" dirty="0">
                <a:solidFill>
                  <a:srgbClr val="000000"/>
                </a:solidFill>
                <a:latin typeface="Trebuchet MS" pitchFamily="34" charset="0"/>
              </a:rPr>
              <a:t>Real GDP 2017: </a:t>
            </a:r>
            <a:r>
              <a:rPr lang="fr-FR" altLang="fr-FR" sz="750" dirty="0">
                <a:solidFill>
                  <a:srgbClr val="000000"/>
                </a:solidFill>
                <a:latin typeface="Trebuchet MS" pitchFamily="34" charset="0"/>
              </a:rPr>
              <a:t>+ 6.8%</a:t>
            </a:r>
          </a:p>
          <a:p>
            <a:pPr eaLnBrk="1" hangingPunct="1">
              <a:defRPr/>
            </a:pPr>
            <a:r>
              <a:rPr lang="fr-FR" altLang="fr-FR" sz="750" dirty="0">
                <a:solidFill>
                  <a:srgbClr val="000000"/>
                </a:solidFill>
                <a:latin typeface="Trebuchet MS" pitchFamily="34" charset="0"/>
              </a:rPr>
              <a:t>Inflation 2017 : + 1.9%</a:t>
            </a:r>
          </a:p>
          <a:p>
            <a:pPr eaLnBrk="1" hangingPunct="1">
              <a:defRPr/>
            </a:pPr>
            <a:r>
              <a:rPr lang="fr-FR" altLang="fr-FR" sz="750" dirty="0">
                <a:solidFill>
                  <a:srgbClr val="000000"/>
                </a:solidFill>
                <a:latin typeface="Trebuchet MS" pitchFamily="34" charset="0"/>
              </a:rPr>
              <a:t>Total </a:t>
            </a:r>
            <a:r>
              <a:rPr lang="fr-FR" altLang="fr-FR" sz="750" dirty="0" err="1">
                <a:solidFill>
                  <a:srgbClr val="000000"/>
                </a:solidFill>
                <a:latin typeface="Trebuchet MS" pitchFamily="34" charset="0"/>
              </a:rPr>
              <a:t>investment</a:t>
            </a:r>
            <a:r>
              <a:rPr lang="fr-FR" altLang="fr-FR" sz="750" dirty="0">
                <a:solidFill>
                  <a:srgbClr val="000000"/>
                </a:solidFill>
                <a:latin typeface="Trebuchet MS" pitchFamily="34" charset="0"/>
              </a:rPr>
              <a:t> 2017 (% GDP): 27.4% </a:t>
            </a:r>
          </a:p>
          <a:p>
            <a:pPr eaLnBrk="1" hangingPunct="1">
              <a:defRPr/>
            </a:pPr>
            <a:r>
              <a:rPr lang="fr-FR" altLang="fr-FR" sz="750" dirty="0">
                <a:solidFill>
                  <a:srgbClr val="000000"/>
                </a:solidFill>
                <a:latin typeface="Trebuchet MS" pitchFamily="34" charset="0"/>
              </a:rPr>
              <a:t>FDI 2017 (% GDP): 3%</a:t>
            </a:r>
          </a:p>
          <a:p>
            <a:pPr eaLnBrk="1" hangingPunct="1">
              <a:defRPr/>
            </a:pPr>
            <a:r>
              <a:rPr lang="fr-FR" altLang="fr-FR" sz="750" dirty="0">
                <a:solidFill>
                  <a:srgbClr val="000000"/>
                </a:solidFill>
                <a:latin typeface="Trebuchet MS" pitchFamily="34" charset="0"/>
              </a:rPr>
              <a:t>Gross national </a:t>
            </a:r>
            <a:r>
              <a:rPr lang="fr-FR" altLang="fr-FR" sz="750" dirty="0" err="1">
                <a:solidFill>
                  <a:srgbClr val="000000"/>
                </a:solidFill>
                <a:latin typeface="Trebuchet MS" pitchFamily="34" charset="0"/>
              </a:rPr>
              <a:t>savings</a:t>
            </a:r>
            <a:r>
              <a:rPr lang="fr-FR" altLang="fr-FR" sz="750" dirty="0">
                <a:solidFill>
                  <a:srgbClr val="000000"/>
                </a:solidFill>
                <a:latin typeface="Trebuchet MS" pitchFamily="34" charset="0"/>
              </a:rPr>
              <a:t>  2017(% GDP): 20.5%</a:t>
            </a:r>
          </a:p>
        </p:txBody>
      </p:sp>
      <p:pic>
        <p:nvPicPr>
          <p:cNvPr id="126991" name="Picture 133" descr="http://upload.wikimedia.org/wikipedia/commons/thumb/0/0a/Flag_of_Benin.svg/22px-Flag_of_Benin.svg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6138" y="3729038"/>
            <a:ext cx="20955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6992" name="Picture 135" descr="http://upload.wikimedia.org/wikipedia/commons/thumb/3/31/Flag_of_Burkina_Faso.svg/22px-Flag_of_Burkina_Faso.svg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8588" y="5456238"/>
            <a:ext cx="20955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6993" name="Picture 137" descr="http://upload.wikimedia.org/wikipedia/commons/thumb/f/fe/Flag_of_C%C3%B4te_d%27Ivoire.svg/22px-Flag_of_C%C3%B4te_d%27Ivoire.svg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075" y="4725988"/>
            <a:ext cx="20955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6994" name="Picture 139" descr="http://upload.wikimedia.org/wikipedia/commons/thumb/0/01/Flag_of_Guinea-Bissau.svg/22px-Flag_of_Guinea-Bissau.svg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075" y="3357563"/>
            <a:ext cx="261938" cy="13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6995" name="Picture 141" descr="http://upload.wikimedia.org/wikipedia/commons/thumb/9/92/Flag_of_Mali.svg/22px-Flag_of_Mali.svg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198563"/>
            <a:ext cx="20955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6996" name="Picture 143" descr="http://upload.wikimedia.org/wikipedia/commons/thumb/f/f4/Flag_of_Niger.svg/22px-Flag_of_Niger.svg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3763" y="2424113"/>
            <a:ext cx="209550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6997" name="Picture 145" descr="http://upload.wikimedia.org/wikipedia/commons/thumb/f/fd/Flag_of_Senegal.svg/22px-Flag_of_Senegal.svg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8363" y="1773238"/>
            <a:ext cx="20955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6998" name="Picture 147" descr="http://upload.wikimedia.org/wikipedia/commons/thumb/6/68/Flag_of_Togo.svg/22px-Flag_of_Togo.svg.pn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6138" y="5181600"/>
            <a:ext cx="209550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" name="Titre 1"/>
          <p:cNvSpPr>
            <a:spLocks/>
          </p:cNvSpPr>
          <p:nvPr/>
        </p:nvSpPr>
        <p:spPr bwMode="auto">
          <a:xfrm>
            <a:off x="35496" y="6539572"/>
            <a:ext cx="2579068" cy="193062"/>
          </a:xfrm>
          <a:prstGeom prst="rect">
            <a:avLst/>
          </a:prstGeom>
          <a:noFill/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  <a:extLst/>
        </p:spPr>
        <p:txBody>
          <a:bodyPr anchor="ctr"/>
          <a:lstStyle>
            <a:lvl1pPr marL="285750" indent="-285750"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fr-FR" sz="700" dirty="0">
                <a:solidFill>
                  <a:prstClr val="black"/>
                </a:solidFill>
                <a:latin typeface="Trebuchet MS" pitchFamily="34" charset="0"/>
              </a:rPr>
              <a:t>Source: IMF , World Bank Group,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fr-FR" sz="700" dirty="0">
                <a:solidFill>
                  <a:prstClr val="black"/>
                </a:solidFill>
                <a:latin typeface="Trebuchet MS" pitchFamily="34" charset="0"/>
              </a:rPr>
              <a:t>             BCEAO (Central Bank)</a:t>
            </a:r>
          </a:p>
        </p:txBody>
      </p:sp>
      <p:pic>
        <p:nvPicPr>
          <p:cNvPr id="59" name="Image 58" descr="http://www.uemoa.int/PublishingImages/L_UEMOA/Index_htm_txt_zone.Gif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925390" y="2708920"/>
            <a:ext cx="2947566" cy="2304256"/>
          </a:xfrm>
          <a:prstGeom prst="rect">
            <a:avLst/>
          </a:prstGeom>
          <a:solidFill>
            <a:schemeClr val="tx1">
              <a:alpha val="98000"/>
            </a:schemeClr>
          </a:solidFill>
          <a:ln w="9525">
            <a:noFill/>
            <a:miter lim="800000"/>
            <a:headEnd/>
            <a:tailEnd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</p:pic>
      <p:graphicFrame>
        <p:nvGraphicFramePr>
          <p:cNvPr id="60" name="Tableau 59"/>
          <p:cNvGraphicFramePr>
            <a:graphicFrameLocks noGrp="1"/>
          </p:cNvGraphicFramePr>
          <p:nvPr>
            <p:extLst/>
          </p:nvPr>
        </p:nvGraphicFramePr>
        <p:xfrm>
          <a:off x="5057775" y="168275"/>
          <a:ext cx="4086225" cy="20369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17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33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5557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806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rebuchet MS" panose="020B0603020202020204" pitchFamily="34" charset="0"/>
                        </a:rPr>
                        <a:t>WAEMU *</a:t>
                      </a:r>
                      <a:endParaRPr lang="fr-FR" sz="1000" dirty="0">
                        <a:effectLst/>
                        <a:latin typeface="Trebuchet MS" panose="020B0603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64" marR="68564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800" dirty="0">
                          <a:effectLst/>
                          <a:latin typeface="Trebuchet MS" panose="020B0603020202020204" pitchFamily="34" charset="0"/>
                        </a:rPr>
                        <a:t>2015</a:t>
                      </a:r>
                      <a:endParaRPr lang="fr-FR" sz="800" dirty="0">
                        <a:effectLst/>
                        <a:latin typeface="Trebuchet MS" panose="020B0603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64" marR="6856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800" dirty="0">
                          <a:effectLst/>
                          <a:latin typeface="Trebuchet MS" panose="020B0603020202020204" pitchFamily="34" charset="0"/>
                        </a:rPr>
                        <a:t>2016</a:t>
                      </a:r>
                      <a:endParaRPr lang="fr-FR" sz="800" dirty="0">
                        <a:effectLst/>
                        <a:latin typeface="Trebuchet MS" panose="020B0603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64" marR="6856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800" dirty="0">
                          <a:effectLst/>
                          <a:latin typeface="Trebuchet MS" panose="020B0603020202020204" pitchFamily="34" charset="0"/>
                        </a:rPr>
                        <a:t>2017p</a:t>
                      </a:r>
                      <a:endParaRPr lang="fr-FR" sz="800" dirty="0">
                        <a:effectLst/>
                        <a:latin typeface="Trebuchet MS" panose="020B0603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64" marR="6856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800" dirty="0">
                          <a:effectLst/>
                          <a:latin typeface="Trebuchet MS" panose="020B0603020202020204" pitchFamily="34" charset="0"/>
                        </a:rPr>
                        <a:t>2018p</a:t>
                      </a:r>
                      <a:endParaRPr lang="fr-FR" sz="800" dirty="0">
                        <a:effectLst/>
                        <a:latin typeface="Trebuchet MS" panose="020B0603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64" marR="68564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30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800" dirty="0">
                          <a:effectLst/>
                          <a:latin typeface="Trebuchet MS" panose="020B0603020202020204" pitchFamily="34" charset="0"/>
                        </a:rPr>
                        <a:t>Real GDP</a:t>
                      </a:r>
                      <a:endParaRPr lang="fr-FR" sz="800" dirty="0">
                        <a:effectLst/>
                        <a:latin typeface="Trebuchet MS" panose="020B0603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64" marR="6856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800" b="1" dirty="0">
                          <a:effectLst/>
                          <a:latin typeface="Trebuchet MS" panose="020B0603020202020204" pitchFamily="34" charset="0"/>
                        </a:rPr>
                        <a:t>+6%</a:t>
                      </a:r>
                      <a:endParaRPr lang="fr-FR" sz="800" b="1" dirty="0">
                        <a:effectLst/>
                        <a:latin typeface="Trebuchet MS" panose="020B0603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64" marR="6856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800" b="1" dirty="0">
                          <a:effectLst/>
                          <a:latin typeface="Trebuchet MS" panose="020B0603020202020204" pitchFamily="34" charset="0"/>
                        </a:rPr>
                        <a:t>+6.2%</a:t>
                      </a:r>
                      <a:endParaRPr lang="fr-FR" sz="800" b="1" dirty="0">
                        <a:effectLst/>
                        <a:latin typeface="Trebuchet MS" panose="020B0603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64" marR="6856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800" b="1" dirty="0">
                          <a:effectLst/>
                          <a:latin typeface="Trebuchet MS" panose="020B0603020202020204" pitchFamily="34" charset="0"/>
                        </a:rPr>
                        <a:t>+6.5%</a:t>
                      </a:r>
                      <a:endParaRPr lang="fr-FR" sz="800" b="1" dirty="0">
                        <a:effectLst/>
                        <a:latin typeface="Trebuchet MS" panose="020B0603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64" marR="6856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800" b="1" dirty="0">
                          <a:effectLst/>
                          <a:latin typeface="Trebuchet MS" panose="020B0603020202020204" pitchFamily="34" charset="0"/>
                        </a:rPr>
                        <a:t>+6.4%</a:t>
                      </a:r>
                      <a:endParaRPr lang="fr-FR" sz="800" b="1" dirty="0">
                        <a:effectLst/>
                        <a:latin typeface="Trebuchet MS" panose="020B0603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64" marR="68564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28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800" dirty="0">
                          <a:effectLst/>
                          <a:latin typeface="Trebuchet MS" panose="020B0603020202020204" pitchFamily="34" charset="0"/>
                          <a:ea typeface="Calibri"/>
                          <a:cs typeface="Times New Roman"/>
                        </a:rPr>
                        <a:t>Nominal GDP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800" dirty="0">
                          <a:effectLst/>
                          <a:latin typeface="Trebuchet MS" panose="020B0603020202020204" pitchFamily="34" charset="0"/>
                          <a:ea typeface="Calibri"/>
                          <a:cs typeface="Times New Roman"/>
                        </a:rPr>
                        <a:t>(XOF </a:t>
                      </a:r>
                      <a:r>
                        <a:rPr lang="fr-FR" sz="800" dirty="0" err="1">
                          <a:effectLst/>
                          <a:latin typeface="Trebuchet MS" panose="020B0603020202020204" pitchFamily="34" charset="0"/>
                          <a:ea typeface="Calibri"/>
                          <a:cs typeface="Times New Roman"/>
                        </a:rPr>
                        <a:t>bn</a:t>
                      </a:r>
                      <a:r>
                        <a:rPr lang="fr-FR" sz="800" dirty="0">
                          <a:effectLst/>
                          <a:latin typeface="Trebuchet MS" panose="020B0603020202020204" pitchFamily="34" charset="0"/>
                          <a:ea typeface="Calibri"/>
                          <a:cs typeface="Times New Roman"/>
                        </a:rPr>
                        <a:t>.)</a:t>
                      </a:r>
                    </a:p>
                  </a:txBody>
                  <a:tcPr marL="71996" marR="6856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800" b="1" dirty="0">
                          <a:effectLst/>
                          <a:latin typeface="Trebuchet MS" panose="020B0603020202020204" pitchFamily="34" charset="0"/>
                          <a:ea typeface="Calibri"/>
                          <a:cs typeface="Times New Roman"/>
                        </a:rPr>
                        <a:t>51,573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700" b="1" dirty="0">
                          <a:effectLst/>
                          <a:latin typeface="Trebuchet MS" panose="020B0603020202020204" pitchFamily="34" charset="0"/>
                          <a:ea typeface="Calibri"/>
                          <a:cs typeface="Times New Roman"/>
                        </a:rPr>
                        <a:t>($92.1 </a:t>
                      </a:r>
                      <a:r>
                        <a:rPr lang="fr-FR" sz="700" b="1" dirty="0" err="1">
                          <a:effectLst/>
                          <a:latin typeface="Trebuchet MS" panose="020B0603020202020204" pitchFamily="34" charset="0"/>
                          <a:ea typeface="Calibri"/>
                          <a:cs typeface="Times New Roman"/>
                        </a:rPr>
                        <a:t>bn</a:t>
                      </a:r>
                      <a:r>
                        <a:rPr lang="fr-FR" sz="700" b="1" dirty="0">
                          <a:effectLst/>
                          <a:latin typeface="Trebuchet MS" panose="020B0603020202020204" pitchFamily="34" charset="0"/>
                          <a:ea typeface="Calibri"/>
                          <a:cs typeface="Times New Roman"/>
                        </a:rPr>
                        <a:t>.)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800" b="1" dirty="0">
                          <a:effectLst/>
                          <a:latin typeface="Trebuchet MS" panose="020B0603020202020204" pitchFamily="34" charset="0"/>
                          <a:ea typeface="Calibri"/>
                          <a:cs typeface="Times New Roman"/>
                        </a:rPr>
                        <a:t>55,874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700" b="1" dirty="0">
                          <a:effectLst/>
                          <a:latin typeface="Trebuchet MS" panose="020B0603020202020204" pitchFamily="34" charset="0"/>
                          <a:ea typeface="Calibri"/>
                          <a:cs typeface="Times New Roman"/>
                        </a:rPr>
                        <a:t>($99.8 </a:t>
                      </a:r>
                      <a:r>
                        <a:rPr lang="fr-FR" sz="700" b="1" dirty="0" err="1">
                          <a:effectLst/>
                          <a:latin typeface="Trebuchet MS" panose="020B0603020202020204" pitchFamily="34" charset="0"/>
                          <a:ea typeface="Calibri"/>
                          <a:cs typeface="Times New Roman"/>
                        </a:rPr>
                        <a:t>bn</a:t>
                      </a:r>
                      <a:r>
                        <a:rPr lang="fr-FR" sz="700" b="1" dirty="0">
                          <a:effectLst/>
                          <a:latin typeface="Trebuchet MS" panose="020B0603020202020204" pitchFamily="34" charset="0"/>
                          <a:ea typeface="Calibri"/>
                          <a:cs typeface="Times New Roman"/>
                        </a:rPr>
                        <a:t>.)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800" b="1" dirty="0">
                          <a:effectLst/>
                          <a:latin typeface="Trebuchet MS" panose="020B0603020202020204" pitchFamily="34" charset="0"/>
                          <a:ea typeface="Calibri"/>
                          <a:cs typeface="Times New Roman"/>
                        </a:rPr>
                        <a:t>60,773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700" b="1" dirty="0">
                          <a:effectLst/>
                          <a:latin typeface="Trebuchet MS" panose="020B0603020202020204" pitchFamily="34" charset="0"/>
                          <a:ea typeface="Calibri"/>
                          <a:cs typeface="Times New Roman"/>
                        </a:rPr>
                        <a:t>($108.5 </a:t>
                      </a:r>
                      <a:r>
                        <a:rPr lang="fr-FR" sz="700" b="1" dirty="0" err="1">
                          <a:effectLst/>
                          <a:latin typeface="Trebuchet MS" panose="020B0603020202020204" pitchFamily="34" charset="0"/>
                          <a:ea typeface="Calibri"/>
                          <a:cs typeface="Times New Roman"/>
                        </a:rPr>
                        <a:t>bn</a:t>
                      </a:r>
                      <a:r>
                        <a:rPr lang="fr-FR" sz="700" b="1" dirty="0">
                          <a:effectLst/>
                          <a:latin typeface="Trebuchet MS" panose="020B0603020202020204" pitchFamily="34" charset="0"/>
                          <a:ea typeface="Calibri"/>
                          <a:cs typeface="Times New Roman"/>
                        </a:rPr>
                        <a:t>.)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800" b="1" dirty="0">
                          <a:effectLst/>
                          <a:latin typeface="Trebuchet MS" panose="020B0603020202020204" pitchFamily="34" charset="0"/>
                          <a:ea typeface="Calibri"/>
                          <a:cs typeface="Times New Roman"/>
                        </a:rPr>
                        <a:t>66,023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700" b="1" dirty="0">
                          <a:effectLst/>
                          <a:latin typeface="Trebuchet MS" panose="020B0603020202020204" pitchFamily="34" charset="0"/>
                          <a:ea typeface="Calibri"/>
                          <a:cs typeface="Times New Roman"/>
                        </a:rPr>
                        <a:t>($117.9 </a:t>
                      </a:r>
                      <a:r>
                        <a:rPr lang="fr-FR" sz="700" b="1" dirty="0" err="1">
                          <a:effectLst/>
                          <a:latin typeface="Trebuchet MS" panose="020B0603020202020204" pitchFamily="34" charset="0"/>
                          <a:ea typeface="Calibri"/>
                          <a:cs typeface="Times New Roman"/>
                        </a:rPr>
                        <a:t>bn</a:t>
                      </a:r>
                      <a:r>
                        <a:rPr lang="fr-FR" sz="700" b="1" dirty="0">
                          <a:effectLst/>
                          <a:latin typeface="Trebuchet MS" panose="020B0603020202020204" pitchFamily="34" charset="0"/>
                          <a:ea typeface="Calibri"/>
                          <a:cs typeface="Times New Roman"/>
                        </a:rPr>
                        <a:t>.)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60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800" dirty="0">
                          <a:effectLst/>
                          <a:latin typeface="Trebuchet MS" panose="020B0603020202020204" pitchFamily="34" charset="0"/>
                        </a:rPr>
                        <a:t>Inflation</a:t>
                      </a:r>
                      <a:endParaRPr lang="fr-FR" sz="800" dirty="0">
                        <a:effectLst/>
                        <a:latin typeface="Trebuchet MS" panose="020B0603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64" marR="6856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800" b="1" dirty="0">
                          <a:effectLst/>
                          <a:latin typeface="Trebuchet MS" panose="020B0603020202020204" pitchFamily="34" charset="0"/>
                        </a:rPr>
                        <a:t>1.5%</a:t>
                      </a:r>
                      <a:endParaRPr lang="fr-FR" sz="800" b="1" dirty="0">
                        <a:effectLst/>
                        <a:latin typeface="Trebuchet MS" panose="020B0603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64" marR="6856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800" b="1" dirty="0">
                          <a:effectLst/>
                          <a:latin typeface="Trebuchet MS" panose="020B0603020202020204" pitchFamily="34" charset="0"/>
                        </a:rPr>
                        <a:t>1.8%</a:t>
                      </a:r>
                      <a:endParaRPr lang="fr-FR" sz="800" b="1" dirty="0">
                        <a:effectLst/>
                        <a:latin typeface="Trebuchet MS" panose="020B0603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64" marR="6856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800" b="1" dirty="0">
                          <a:effectLst/>
                          <a:latin typeface="Trebuchet MS" panose="020B0603020202020204" pitchFamily="34" charset="0"/>
                        </a:rPr>
                        <a:t>1.9%</a:t>
                      </a:r>
                      <a:endParaRPr lang="fr-FR" sz="800" b="1" dirty="0">
                        <a:effectLst/>
                        <a:latin typeface="Trebuchet MS" panose="020B0603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64" marR="6856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800" b="1" dirty="0">
                          <a:effectLst/>
                          <a:latin typeface="Trebuchet MS" panose="020B0603020202020204" pitchFamily="34" charset="0"/>
                        </a:rPr>
                        <a:t>2%</a:t>
                      </a:r>
                      <a:endParaRPr lang="fr-FR" sz="800" b="1" dirty="0">
                        <a:effectLst/>
                        <a:latin typeface="Trebuchet MS" panose="020B0603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64" marR="68564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90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800" dirty="0">
                          <a:effectLst/>
                          <a:latin typeface="Trebuchet MS" panose="020B0603020202020204" pitchFamily="34" charset="0"/>
                        </a:rPr>
                        <a:t>Total </a:t>
                      </a:r>
                      <a:r>
                        <a:rPr lang="fr-FR" sz="800" dirty="0" err="1">
                          <a:effectLst/>
                          <a:latin typeface="Trebuchet MS" panose="020B0603020202020204" pitchFamily="34" charset="0"/>
                        </a:rPr>
                        <a:t>investment</a:t>
                      </a:r>
                      <a:r>
                        <a:rPr lang="fr-FR" sz="800" dirty="0">
                          <a:effectLst/>
                          <a:latin typeface="Trebuchet MS" panose="020B0603020202020204" pitchFamily="34" charset="0"/>
                        </a:rPr>
                        <a:t> (% GDP)</a:t>
                      </a:r>
                      <a:endParaRPr lang="fr-FR" sz="800" dirty="0">
                        <a:effectLst/>
                        <a:latin typeface="Trebuchet MS" panose="020B0603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64" marR="6856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800" b="1" dirty="0">
                          <a:effectLst/>
                          <a:latin typeface="Trebuchet MS" panose="020B0603020202020204" pitchFamily="34" charset="0"/>
                        </a:rPr>
                        <a:t>22.8%</a:t>
                      </a:r>
                      <a:endParaRPr lang="fr-FR" sz="800" b="1" dirty="0">
                        <a:effectLst/>
                        <a:latin typeface="Trebuchet MS" panose="020B0603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64" marR="6856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800" b="1" dirty="0">
                          <a:effectLst/>
                          <a:latin typeface="Trebuchet MS" panose="020B0603020202020204" pitchFamily="34" charset="0"/>
                        </a:rPr>
                        <a:t>23.3%</a:t>
                      </a:r>
                      <a:endParaRPr lang="fr-FR" sz="800" b="1" dirty="0">
                        <a:effectLst/>
                        <a:latin typeface="Trebuchet MS" panose="020B0603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64" marR="6856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800" b="1" dirty="0">
                          <a:effectLst/>
                          <a:latin typeface="Trebuchet MS" panose="020B0603020202020204" pitchFamily="34" charset="0"/>
                        </a:rPr>
                        <a:t>23.3%</a:t>
                      </a:r>
                      <a:endParaRPr lang="fr-FR" sz="800" b="1" dirty="0">
                        <a:effectLst/>
                        <a:latin typeface="Trebuchet MS" panose="020B0603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64" marR="6856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800" b="1" dirty="0">
                          <a:effectLst/>
                          <a:latin typeface="Trebuchet MS" panose="020B0603020202020204" pitchFamily="34" charset="0"/>
                        </a:rPr>
                        <a:t>23.6%</a:t>
                      </a:r>
                      <a:endParaRPr lang="fr-FR" sz="800" b="1" dirty="0">
                        <a:effectLst/>
                        <a:latin typeface="Trebuchet MS" panose="020B0603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64" marR="68564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87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800" dirty="0">
                          <a:effectLst/>
                          <a:latin typeface="Trebuchet MS" panose="020B0603020202020204" pitchFamily="34" charset="0"/>
                        </a:rPr>
                        <a:t>FDI (% GDP)</a:t>
                      </a:r>
                      <a:endParaRPr lang="fr-FR" sz="800" dirty="0">
                        <a:effectLst/>
                        <a:latin typeface="Trebuchet MS" panose="020B0603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64" marR="6856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800" b="1" dirty="0">
                          <a:effectLst/>
                          <a:latin typeface="Trebuchet MS" panose="020B0603020202020204" pitchFamily="34" charset="0"/>
                        </a:rPr>
                        <a:t>2.7%</a:t>
                      </a:r>
                      <a:endParaRPr lang="fr-FR" sz="800" b="1" dirty="0">
                        <a:effectLst/>
                        <a:latin typeface="Trebuchet MS" panose="020B0603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64" marR="6856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800" b="1" dirty="0">
                          <a:effectLst/>
                          <a:latin typeface="Trebuchet MS" panose="020B0603020202020204" pitchFamily="34" charset="0"/>
                        </a:rPr>
                        <a:t>3.1%</a:t>
                      </a:r>
                      <a:endParaRPr lang="fr-FR" sz="800" b="1" dirty="0">
                        <a:effectLst/>
                        <a:latin typeface="Trebuchet MS" panose="020B0603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64" marR="6856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800" b="1" dirty="0">
                          <a:effectLst/>
                          <a:latin typeface="Trebuchet MS" panose="020B0603020202020204" pitchFamily="34" charset="0"/>
                        </a:rPr>
                        <a:t>3.4%</a:t>
                      </a:r>
                      <a:endParaRPr lang="fr-FR" sz="800" b="1" dirty="0">
                        <a:effectLst/>
                        <a:latin typeface="Trebuchet MS" panose="020B0603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64" marR="6856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800" b="1" dirty="0">
                          <a:effectLst/>
                          <a:latin typeface="Trebuchet MS" panose="020B0603020202020204" pitchFamily="34" charset="0"/>
                        </a:rPr>
                        <a:t>3.8%</a:t>
                      </a:r>
                      <a:endParaRPr lang="fr-FR" sz="800" b="1" dirty="0">
                        <a:effectLst/>
                        <a:latin typeface="Trebuchet MS" panose="020B0603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64" marR="68564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66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800" dirty="0">
                          <a:effectLst/>
                          <a:latin typeface="Trebuchet MS" panose="020B0603020202020204" pitchFamily="34" charset="0"/>
                        </a:rPr>
                        <a:t>Gross national </a:t>
                      </a:r>
                      <a:r>
                        <a:rPr lang="fr-FR" sz="800" dirty="0" err="1">
                          <a:effectLst/>
                          <a:latin typeface="Trebuchet MS" panose="020B0603020202020204" pitchFamily="34" charset="0"/>
                        </a:rPr>
                        <a:t>savings</a:t>
                      </a:r>
                      <a:r>
                        <a:rPr lang="fr-FR" sz="800" dirty="0">
                          <a:effectLst/>
                          <a:latin typeface="Trebuchet MS" panose="020B0603020202020204" pitchFamily="34" charset="0"/>
                        </a:rPr>
                        <a:t> (% GDP)</a:t>
                      </a:r>
                      <a:endParaRPr lang="fr-FR" sz="800" dirty="0">
                        <a:effectLst/>
                        <a:latin typeface="Trebuchet MS" panose="020B0603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64" marR="6856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800" b="1" dirty="0">
                          <a:effectLst/>
                          <a:latin typeface="Trebuchet MS" panose="020B0603020202020204" pitchFamily="34" charset="0"/>
                        </a:rPr>
                        <a:t>15.5%</a:t>
                      </a:r>
                      <a:endParaRPr lang="fr-FR" sz="800" b="1" dirty="0">
                        <a:effectLst/>
                        <a:latin typeface="Trebuchet MS" panose="020B0603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64" marR="6856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800" b="1" dirty="0">
                          <a:effectLst/>
                          <a:latin typeface="Trebuchet MS" panose="020B0603020202020204" pitchFamily="34" charset="0"/>
                        </a:rPr>
                        <a:t>16.4%</a:t>
                      </a:r>
                      <a:endParaRPr lang="fr-FR" sz="800" b="1" dirty="0">
                        <a:effectLst/>
                        <a:latin typeface="Trebuchet MS" panose="020B0603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64" marR="6856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800" b="1" dirty="0">
                          <a:effectLst/>
                          <a:latin typeface="Trebuchet MS" panose="020B0603020202020204" pitchFamily="34" charset="0"/>
                        </a:rPr>
                        <a:t>16.5%</a:t>
                      </a:r>
                      <a:endParaRPr lang="fr-FR" sz="800" b="1" dirty="0">
                        <a:effectLst/>
                        <a:latin typeface="Trebuchet MS" panose="020B0603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64" marR="6856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800" b="1" dirty="0">
                          <a:effectLst/>
                          <a:latin typeface="Trebuchet MS" panose="020B0603020202020204" pitchFamily="34" charset="0"/>
                        </a:rPr>
                        <a:t>16.8%</a:t>
                      </a:r>
                      <a:endParaRPr lang="fr-FR" sz="800" b="1" dirty="0">
                        <a:effectLst/>
                        <a:latin typeface="Trebuchet MS" panose="020B0603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64" marR="68564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cxnSp>
        <p:nvCxnSpPr>
          <p:cNvPr id="48" name="Connecteur droit avec flèche 47"/>
          <p:cNvCxnSpPr>
            <a:stCxn id="126987" idx="2"/>
          </p:cNvCxnSpPr>
          <p:nvPr/>
        </p:nvCxnSpPr>
        <p:spPr>
          <a:xfrm>
            <a:off x="3708401" y="2255078"/>
            <a:ext cx="358774" cy="526222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cteur droit avec flèche 48"/>
          <p:cNvCxnSpPr/>
          <p:nvPr/>
        </p:nvCxnSpPr>
        <p:spPr>
          <a:xfrm>
            <a:off x="2386013" y="2708275"/>
            <a:ext cx="682625" cy="1092200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necteur droit avec flèche 49"/>
          <p:cNvCxnSpPr>
            <a:stCxn id="50198" idx="3"/>
          </p:cNvCxnSpPr>
          <p:nvPr/>
        </p:nvCxnSpPr>
        <p:spPr>
          <a:xfrm flipV="1">
            <a:off x="2767013" y="4797428"/>
            <a:ext cx="1012825" cy="460219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necteur droit avec flèche 50"/>
          <p:cNvCxnSpPr>
            <a:stCxn id="50201" idx="1"/>
          </p:cNvCxnSpPr>
          <p:nvPr/>
        </p:nvCxnSpPr>
        <p:spPr>
          <a:xfrm flipH="1">
            <a:off x="5873751" y="2929894"/>
            <a:ext cx="365124" cy="291144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necteur droit avec flèche 51"/>
          <p:cNvCxnSpPr>
            <a:stCxn id="50196" idx="1"/>
          </p:cNvCxnSpPr>
          <p:nvPr/>
        </p:nvCxnSpPr>
        <p:spPr>
          <a:xfrm flipH="1">
            <a:off x="5003801" y="4275077"/>
            <a:ext cx="1235074" cy="57211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necteur droit avec flèche 52"/>
          <p:cNvCxnSpPr>
            <a:stCxn id="50202" idx="1"/>
          </p:cNvCxnSpPr>
          <p:nvPr/>
        </p:nvCxnSpPr>
        <p:spPr>
          <a:xfrm flipH="1" flipV="1">
            <a:off x="4643438" y="4649788"/>
            <a:ext cx="1622425" cy="1047750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cteur droit avec flèche 53"/>
          <p:cNvCxnSpPr>
            <a:stCxn id="50197" idx="0"/>
          </p:cNvCxnSpPr>
          <p:nvPr/>
        </p:nvCxnSpPr>
        <p:spPr>
          <a:xfrm flipV="1">
            <a:off x="4248150" y="4332288"/>
            <a:ext cx="150813" cy="1041400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necteur droit avec flèche 54"/>
          <p:cNvCxnSpPr>
            <a:stCxn id="50199" idx="3"/>
          </p:cNvCxnSpPr>
          <p:nvPr/>
        </p:nvCxnSpPr>
        <p:spPr>
          <a:xfrm>
            <a:off x="2700338" y="3892550"/>
            <a:ext cx="287337" cy="142875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itre 1"/>
          <p:cNvSpPr>
            <a:spLocks/>
          </p:cNvSpPr>
          <p:nvPr/>
        </p:nvSpPr>
        <p:spPr bwMode="auto">
          <a:xfrm>
            <a:off x="5779721" y="6565716"/>
            <a:ext cx="2626458" cy="201796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  <a:extLst/>
        </p:spPr>
        <p:txBody>
          <a:bodyPr anchor="ctr"/>
          <a:lstStyle>
            <a:lvl1pPr marL="285750" indent="-285750"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fr-FR" sz="700" dirty="0">
                <a:solidFill>
                  <a:prstClr val="black"/>
                </a:solidFill>
                <a:latin typeface="Trebuchet MS" pitchFamily="34" charset="0"/>
              </a:rPr>
              <a:t>* WAEMU : West African Economic and Monetary Union</a:t>
            </a:r>
          </a:p>
        </p:txBody>
      </p:sp>
      <p:sp>
        <p:nvSpPr>
          <p:cNvPr id="127072" name="Espace réservé du numéro de diapositive 1"/>
          <p:cNvSpPr>
            <a:spLocks noGrp="1"/>
          </p:cNvSpPr>
          <p:nvPr>
            <p:ph type="sldNum" sz="quarter" idx="10"/>
          </p:nvPr>
        </p:nvSpPr>
        <p:spPr bwMode="auto">
          <a:xfrm>
            <a:off x="6948488" y="6592888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9E42C5DD-12FC-4291-9280-E882B7DA3FF6}" type="slidenum">
              <a:rPr lang="en-US" altLang="fr-FR" sz="800" smtClean="0">
                <a:latin typeface="Trebuchet MS" pitchFamily="34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3</a:t>
            </a:fld>
            <a:endParaRPr lang="en-US" altLang="fr-FR" sz="800"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6806530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one de texte 2"/>
          <p:cNvSpPr txBox="1">
            <a:spLocks noChangeArrowheads="1"/>
          </p:cNvSpPr>
          <p:nvPr/>
        </p:nvSpPr>
        <p:spPr bwMode="auto">
          <a:xfrm>
            <a:off x="-36513" y="-27384"/>
            <a:ext cx="9230569" cy="688538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/>
        </p:spPr>
        <p:txBody>
          <a:bodyPr anchor="ctr"/>
          <a:lstStyle>
            <a:defPPr>
              <a:defRPr lang="en-US"/>
            </a:defPPr>
            <a:lvl1pPr marL="285750" indent="-285750" algn="ctr" eaLnBrk="0" hangingPunct="0">
              <a:buClrTx/>
              <a:buSzTx/>
              <a:buFontTx/>
              <a:buNone/>
              <a:defRPr sz="1100" b="1">
                <a:solidFill>
                  <a:schemeClr val="bg1"/>
                </a:solidFill>
                <a:latin typeface="Trebuchet MS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/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/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/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/>
            </a:lvl9pPr>
          </a:lstStyle>
          <a:p>
            <a:pPr>
              <a:defRPr/>
            </a:pPr>
            <a:endParaRPr lang="fr-FR" altLang="fr-FR" sz="800" dirty="0">
              <a:solidFill>
                <a:prstClr val="white"/>
              </a:solidFill>
            </a:endParaRPr>
          </a:p>
        </p:txBody>
      </p:sp>
      <p:sp>
        <p:nvSpPr>
          <p:cNvPr id="4" name="Titre 1"/>
          <p:cNvSpPr>
            <a:spLocks/>
          </p:cNvSpPr>
          <p:nvPr/>
        </p:nvSpPr>
        <p:spPr bwMode="auto">
          <a:xfrm>
            <a:off x="179388" y="115888"/>
            <a:ext cx="4283075" cy="360362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extLst/>
        </p:spPr>
        <p:txBody>
          <a:bodyPr tIns="0" bIns="108000" anchor="ctr"/>
          <a:lstStyle>
            <a:lvl1pPr marL="285750" indent="-285750"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fr-FR" sz="1500" b="1" i="1" u="sng" dirty="0">
                <a:solidFill>
                  <a:prstClr val="white"/>
                </a:solidFill>
                <a:latin typeface="Trebuchet MS" pitchFamily="34" charset="0"/>
                <a:cs typeface="Arial" pitchFamily="34" charset="0"/>
              </a:rPr>
              <a:t>Stock Exchange with a unique profile</a:t>
            </a:r>
            <a:r>
              <a:rPr lang="fr-FR" altLang="fr-FR" sz="1500" b="1" i="1" dirty="0">
                <a:solidFill>
                  <a:prstClr val="white"/>
                </a:solidFill>
                <a:latin typeface="Trebuchet MS" pitchFamily="34" charset="0"/>
                <a:cs typeface="Arial" pitchFamily="34" charset="0"/>
              </a:rPr>
              <a:t>…</a:t>
            </a:r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 bwMode="auto">
          <a:xfrm>
            <a:off x="297474" y="806552"/>
            <a:ext cx="3600450" cy="484187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0">
            <a:noFill/>
            <a:miter lim="800000"/>
            <a:headEnd/>
            <a:tailEnd/>
          </a:ln>
        </p:spPr>
        <p:txBody>
          <a:bodyPr lIns="0" tIns="0" rIns="144000" bIns="108000" anchor="ctr"/>
          <a:lstStyle/>
          <a:p>
            <a:pPr marL="355600" lvl="2" indent="-174625" algn="just" eaLnBrk="0" hangingPunct="0">
              <a:spcBef>
                <a:spcPct val="20000"/>
              </a:spcBef>
              <a:spcAft>
                <a:spcPts val="600"/>
              </a:spcAft>
              <a:buSzPct val="65000"/>
              <a:buFont typeface="Wingdings" pitchFamily="2" charset="2"/>
              <a:buChar char="q"/>
              <a:defRPr/>
            </a:pPr>
            <a:r>
              <a:rPr lang="en-US" altLang="fr-FR" sz="1300" dirty="0">
                <a:latin typeface="Trebuchet MS" pitchFamily="34" charset="0"/>
              </a:rPr>
              <a:t>Started operating in September 1998</a:t>
            </a:r>
          </a:p>
          <a:p>
            <a:pPr marL="355600" lvl="2" indent="-174625" algn="just" eaLnBrk="0" hangingPunct="0">
              <a:spcBef>
                <a:spcPct val="20000"/>
              </a:spcBef>
              <a:spcAft>
                <a:spcPts val="600"/>
              </a:spcAft>
              <a:buSzPct val="65000"/>
              <a:buFont typeface="Wingdings" pitchFamily="2" charset="2"/>
              <a:buChar char="q"/>
              <a:defRPr/>
            </a:pPr>
            <a:r>
              <a:rPr lang="en-US" altLang="fr-FR" sz="1300" dirty="0">
                <a:latin typeface="Trebuchet MS" pitchFamily="34" charset="0"/>
              </a:rPr>
              <a:t>Fully electronic stock exchange, compliant with international standards</a:t>
            </a:r>
          </a:p>
          <a:p>
            <a:pPr marL="355600" lvl="2" indent="-174625" algn="just" eaLnBrk="0" hangingPunct="0">
              <a:spcBef>
                <a:spcPct val="20000"/>
              </a:spcBef>
              <a:spcAft>
                <a:spcPts val="600"/>
              </a:spcAft>
              <a:buSzPct val="65000"/>
              <a:buFont typeface="Wingdings" pitchFamily="2" charset="2"/>
              <a:buChar char="q"/>
              <a:defRPr/>
            </a:pPr>
            <a:r>
              <a:rPr lang="en-US" altLang="fr-FR" sz="1300" dirty="0">
                <a:latin typeface="Trebuchet MS" pitchFamily="34" charset="0"/>
              </a:rPr>
              <a:t>Common stock exchange for the 8 countries of the West African Economic and Monetary Union (WAEMU) : Benin, Burkina Faso, Côte d’Ivoire, Guinea Bissau, Mali, Niger, Senegal and Togo</a:t>
            </a:r>
          </a:p>
          <a:p>
            <a:pPr marL="355600" lvl="2" indent="-174625" algn="just" eaLnBrk="0" hangingPunct="0">
              <a:spcBef>
                <a:spcPct val="20000"/>
              </a:spcBef>
              <a:spcAft>
                <a:spcPts val="600"/>
              </a:spcAft>
              <a:buSzPct val="65000"/>
              <a:buFont typeface="Wingdings" pitchFamily="2" charset="2"/>
              <a:buChar char="q"/>
              <a:defRPr/>
            </a:pPr>
            <a:r>
              <a:rPr lang="en-US" altLang="fr-FR" sz="1300" dirty="0">
                <a:latin typeface="Trebuchet MS" pitchFamily="34" charset="0"/>
              </a:rPr>
              <a:t>Only single unified, fully-integrated regional stock exchange in the world</a:t>
            </a:r>
          </a:p>
          <a:p>
            <a:pPr marL="355600" lvl="2" indent="-174625" algn="just" eaLnBrk="0" hangingPunct="0">
              <a:spcBef>
                <a:spcPct val="20000"/>
              </a:spcBef>
              <a:spcAft>
                <a:spcPts val="600"/>
              </a:spcAft>
              <a:buSzPct val="65000"/>
              <a:buFont typeface="Wingdings" pitchFamily="2" charset="2"/>
              <a:buChar char="q"/>
              <a:defRPr/>
            </a:pPr>
            <a:r>
              <a:rPr lang="en-US" altLang="fr-FR" sz="1300" dirty="0">
                <a:latin typeface="Trebuchet MS" pitchFamily="34" charset="0"/>
              </a:rPr>
              <a:t>Successful political, institutional and technical capital market integration </a:t>
            </a:r>
          </a:p>
          <a:p>
            <a:pPr marL="355600" lvl="2" indent="-174625" algn="just" eaLnBrk="0" hangingPunct="0">
              <a:spcBef>
                <a:spcPct val="20000"/>
              </a:spcBef>
              <a:spcAft>
                <a:spcPts val="600"/>
              </a:spcAft>
              <a:buSzPct val="65000"/>
              <a:buFont typeface="Wingdings" pitchFamily="2" charset="2"/>
              <a:buChar char="q"/>
              <a:defRPr/>
            </a:pPr>
            <a:r>
              <a:rPr lang="en-US" altLang="fr-FR" sz="1300" dirty="0">
                <a:latin typeface="Trebuchet MS" pitchFamily="34" charset="0"/>
              </a:rPr>
              <a:t>Demutualized stock exchange</a:t>
            </a:r>
          </a:p>
          <a:p>
            <a:pPr marL="355600" lvl="2" indent="-174625" algn="just" eaLnBrk="0" hangingPunct="0">
              <a:spcBef>
                <a:spcPct val="20000"/>
              </a:spcBef>
              <a:spcAft>
                <a:spcPts val="600"/>
              </a:spcAft>
              <a:buSzPct val="65000"/>
              <a:buFont typeface="Wingdings" pitchFamily="2" charset="2"/>
              <a:buChar char="q"/>
              <a:defRPr/>
            </a:pPr>
            <a:r>
              <a:rPr lang="en-US" altLang="fr-FR" sz="1300" dirty="0">
                <a:latin typeface="Trebuchet MS" pitchFamily="34" charset="0"/>
              </a:rPr>
              <a:t>Has a settlement guarantee fund to mitigate settlement risk</a:t>
            </a:r>
          </a:p>
        </p:txBody>
      </p:sp>
      <p:pic>
        <p:nvPicPr>
          <p:cNvPr id="7" name="Image 6" descr="http://www.uemoa.int/PublishingImages/L_UEMOA/Index_htm_txt_zone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67401" y="2230536"/>
            <a:ext cx="3014662" cy="2592287"/>
          </a:xfrm>
          <a:prstGeom prst="rect">
            <a:avLst/>
          </a:prstGeom>
          <a:solidFill>
            <a:schemeClr val="tx1">
              <a:alpha val="98000"/>
            </a:schemeClr>
          </a:solidFill>
          <a:ln w="9525">
            <a:noFill/>
            <a:miter lim="800000"/>
            <a:headEnd/>
            <a:tailEnd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</p:pic>
      <p:sp>
        <p:nvSpPr>
          <p:cNvPr id="129033" name="Rectangle 85"/>
          <p:cNvSpPr>
            <a:spLocks noChangeArrowheads="1"/>
          </p:cNvSpPr>
          <p:nvPr/>
        </p:nvSpPr>
        <p:spPr bwMode="auto">
          <a:xfrm>
            <a:off x="4160838" y="3194050"/>
            <a:ext cx="1635125" cy="836613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defTabSz="912813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912813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912813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912813" eaLnBrk="0" hangingPunct="0">
              <a:spcBef>
                <a:spcPct val="20000"/>
              </a:spcBef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912813" eaLnBrk="0" hangingPunct="0">
              <a:spcBef>
                <a:spcPct val="20000"/>
              </a:spcBef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fr-FR" altLang="fr-FR" sz="900" b="1" u="sng" dirty="0">
                <a:latin typeface="Trebuchet MS" pitchFamily="34" charset="0"/>
              </a:rPr>
              <a:t>Côte d’Ivoire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en-GB" altLang="fr-FR" sz="900" dirty="0">
                <a:latin typeface="Trebuchet MS" pitchFamily="34" charset="0"/>
              </a:rPr>
              <a:t>Listed companies : </a:t>
            </a:r>
            <a:r>
              <a:rPr lang="fr-FR" altLang="fr-FR" sz="900" dirty="0">
                <a:latin typeface="Trebuchet MS" pitchFamily="34" charset="0"/>
              </a:rPr>
              <a:t>35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fr-FR" altLang="fr-FR" sz="900" dirty="0" err="1">
                <a:latin typeface="Trebuchet MS" pitchFamily="34" charset="0"/>
              </a:rPr>
              <a:t>Brokerage</a:t>
            </a:r>
            <a:r>
              <a:rPr lang="fr-FR" altLang="fr-FR" sz="900" dirty="0">
                <a:latin typeface="Trebuchet MS" pitchFamily="34" charset="0"/>
              </a:rPr>
              <a:t> </a:t>
            </a:r>
            <a:r>
              <a:rPr lang="fr-FR" altLang="fr-FR" sz="900" dirty="0" err="1">
                <a:latin typeface="Trebuchet MS" pitchFamily="34" charset="0"/>
              </a:rPr>
              <a:t>firms</a:t>
            </a:r>
            <a:r>
              <a:rPr lang="fr-FR" altLang="fr-FR" sz="900" dirty="0">
                <a:latin typeface="Trebuchet MS" pitchFamily="34" charset="0"/>
              </a:rPr>
              <a:t> : 15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fr-FR" sz="900" dirty="0">
                <a:latin typeface="Trebuchet MS" pitchFamily="34" charset="0"/>
              </a:rPr>
              <a:t>Custodians : </a:t>
            </a:r>
            <a:r>
              <a:rPr lang="fr-FR" altLang="fr-FR" sz="900" dirty="0">
                <a:latin typeface="Trebuchet MS" pitchFamily="34" charset="0"/>
              </a:rPr>
              <a:t>5</a:t>
            </a:r>
          </a:p>
        </p:txBody>
      </p:sp>
      <p:sp>
        <p:nvSpPr>
          <p:cNvPr id="129034" name="Rectangle 90"/>
          <p:cNvSpPr>
            <a:spLocks noChangeArrowheads="1"/>
          </p:cNvSpPr>
          <p:nvPr/>
        </p:nvSpPr>
        <p:spPr bwMode="auto">
          <a:xfrm>
            <a:off x="4160838" y="2246313"/>
            <a:ext cx="1620837" cy="847725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defTabSz="912813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912813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912813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912813" eaLnBrk="0" hangingPunct="0">
              <a:spcBef>
                <a:spcPct val="20000"/>
              </a:spcBef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912813" eaLnBrk="0" hangingPunct="0">
              <a:spcBef>
                <a:spcPct val="20000"/>
              </a:spcBef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en-GB" altLang="fr-FR" sz="900" b="1" u="sng" dirty="0">
                <a:latin typeface="Trebuchet MS" pitchFamily="34" charset="0"/>
              </a:rPr>
              <a:t>Senegal</a:t>
            </a:r>
            <a:r>
              <a:rPr lang="en-GB" altLang="fr-FR" sz="900" u="sng" dirty="0">
                <a:latin typeface="Trebuchet MS" pitchFamily="34" charset="0"/>
              </a:rPr>
              <a:t> 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en-GB" altLang="fr-FR" sz="900" dirty="0">
                <a:latin typeface="Trebuchet MS" pitchFamily="34" charset="0"/>
              </a:rPr>
              <a:t>Listed companies : </a:t>
            </a:r>
            <a:r>
              <a:rPr lang="fr-FR" altLang="fr-FR" sz="900" dirty="0">
                <a:latin typeface="Trebuchet MS" pitchFamily="34" charset="0"/>
              </a:rPr>
              <a:t>3 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fr-FR" altLang="fr-FR" sz="900" dirty="0" err="1">
                <a:latin typeface="Trebuchet MS" pitchFamily="34" charset="0"/>
              </a:rPr>
              <a:t>Brokerage</a:t>
            </a:r>
            <a:r>
              <a:rPr lang="fr-FR" altLang="fr-FR" sz="900" dirty="0">
                <a:latin typeface="Trebuchet MS" pitchFamily="34" charset="0"/>
              </a:rPr>
              <a:t> </a:t>
            </a:r>
            <a:r>
              <a:rPr lang="fr-FR" altLang="fr-FR" sz="900" dirty="0" err="1">
                <a:latin typeface="Trebuchet MS" pitchFamily="34" charset="0"/>
              </a:rPr>
              <a:t>firms</a:t>
            </a:r>
            <a:r>
              <a:rPr lang="fr-FR" altLang="fr-FR" sz="900" dirty="0">
                <a:latin typeface="Trebuchet MS" pitchFamily="34" charset="0"/>
              </a:rPr>
              <a:t> : 4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fr-FR" sz="900" dirty="0">
                <a:latin typeface="Trebuchet MS" pitchFamily="34" charset="0"/>
              </a:rPr>
              <a:t>Custodian : </a:t>
            </a:r>
            <a:r>
              <a:rPr lang="fr-FR" altLang="fr-FR" sz="900" dirty="0">
                <a:latin typeface="Trebuchet MS" pitchFamily="34" charset="0"/>
              </a:rPr>
              <a:t>3</a:t>
            </a:r>
          </a:p>
        </p:txBody>
      </p:sp>
      <p:pic>
        <p:nvPicPr>
          <p:cNvPr id="129035" name="Picture 137" descr="http://upload.wikimedia.org/wikipedia/commons/thumb/f/fe/Flag_of_C%C3%B4te_d%27Ivoire.svg/22px-Flag_of_C%C3%B4te_d%27Ivoire.svg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6713" y="3265488"/>
            <a:ext cx="20955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9036" name="Picture 145" descr="http://upload.wikimedia.org/wikipedia/commons/thumb/f/fd/Flag_of_Senegal.svg/22px-Flag_of_Senegal.svg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1950" y="2344738"/>
            <a:ext cx="20955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Rectangle 87"/>
          <p:cNvSpPr>
            <a:spLocks noChangeArrowheads="1"/>
          </p:cNvSpPr>
          <p:nvPr/>
        </p:nvSpPr>
        <p:spPr bwMode="auto">
          <a:xfrm>
            <a:off x="5867400" y="1484313"/>
            <a:ext cx="1368425" cy="708025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/>
        </p:spPr>
        <p:txBody>
          <a:bodyPr>
            <a:spAutoFit/>
          </a:bodyPr>
          <a:lstStyle/>
          <a:p>
            <a:pPr fontAlgn="auto">
              <a:spcBef>
                <a:spcPts val="1200"/>
              </a:spcBef>
              <a:spcAft>
                <a:spcPts val="600"/>
              </a:spcAft>
              <a:defRPr/>
            </a:pPr>
            <a:r>
              <a:rPr lang="fr-FR" sz="900" b="1" u="sng" dirty="0">
                <a:latin typeface="Trebuchet MS" pitchFamily="34" charset="0"/>
                <a:cs typeface="+mn-cs"/>
              </a:rPr>
              <a:t>Mali</a:t>
            </a:r>
            <a:r>
              <a:rPr lang="fr-FR" sz="900" b="1" dirty="0">
                <a:latin typeface="Trebuchet MS" pitchFamily="34" charset="0"/>
                <a:cs typeface="+mn-cs"/>
              </a:rPr>
              <a:t> </a:t>
            </a:r>
          </a:p>
          <a:p>
            <a:pPr>
              <a:lnSpc>
                <a:spcPct val="130000"/>
              </a:lnSpc>
              <a:defRPr/>
            </a:pPr>
            <a:r>
              <a:rPr lang="fr-FR" altLang="fr-FR" sz="900" dirty="0">
                <a:latin typeface="Trebuchet MS" pitchFamily="34" charset="0"/>
              </a:rPr>
              <a:t> </a:t>
            </a:r>
            <a:r>
              <a:rPr lang="fr-FR" altLang="fr-FR" sz="900" dirty="0" err="1">
                <a:latin typeface="Trebuchet MS" pitchFamily="34" charset="0"/>
              </a:rPr>
              <a:t>Listed</a:t>
            </a:r>
            <a:r>
              <a:rPr lang="fr-FR" altLang="fr-FR" sz="900" dirty="0">
                <a:latin typeface="Trebuchet MS" pitchFamily="34" charset="0"/>
              </a:rPr>
              <a:t>  </a:t>
            </a:r>
            <a:r>
              <a:rPr lang="fr-FR" altLang="fr-FR" sz="900" dirty="0" err="1">
                <a:latin typeface="Trebuchet MS" pitchFamily="34" charset="0"/>
              </a:rPr>
              <a:t>company</a:t>
            </a:r>
            <a:r>
              <a:rPr lang="fr-FR" altLang="fr-FR" sz="900" dirty="0">
                <a:latin typeface="Trebuchet MS" pitchFamily="34" charset="0"/>
              </a:rPr>
              <a:t> : 1</a:t>
            </a:r>
          </a:p>
          <a:p>
            <a:pPr>
              <a:lnSpc>
                <a:spcPct val="130000"/>
              </a:lnSpc>
              <a:defRPr/>
            </a:pPr>
            <a:r>
              <a:rPr lang="fr-FR" altLang="fr-FR" sz="900" dirty="0">
                <a:latin typeface="Trebuchet MS" pitchFamily="34" charset="0"/>
              </a:rPr>
              <a:t> </a:t>
            </a:r>
            <a:r>
              <a:rPr lang="fr-FR" altLang="fr-FR" sz="900" dirty="0" err="1">
                <a:latin typeface="Trebuchet MS" pitchFamily="34" charset="0"/>
              </a:rPr>
              <a:t>Brokerage</a:t>
            </a:r>
            <a:r>
              <a:rPr lang="fr-FR" altLang="fr-FR" sz="900" dirty="0">
                <a:latin typeface="Trebuchet MS" pitchFamily="34" charset="0"/>
              </a:rPr>
              <a:t> </a:t>
            </a:r>
            <a:r>
              <a:rPr lang="fr-FR" altLang="fr-FR" sz="900" dirty="0" err="1">
                <a:latin typeface="Trebuchet MS" pitchFamily="34" charset="0"/>
              </a:rPr>
              <a:t>firms</a:t>
            </a:r>
            <a:r>
              <a:rPr lang="fr-FR" altLang="fr-FR" sz="900" dirty="0">
                <a:latin typeface="Trebuchet MS" pitchFamily="34" charset="0"/>
              </a:rPr>
              <a:t> : 1</a:t>
            </a:r>
          </a:p>
          <a:p>
            <a:pPr>
              <a:lnSpc>
                <a:spcPct val="130000"/>
              </a:lnSpc>
              <a:defRPr/>
            </a:pPr>
            <a:endParaRPr lang="fr-FR" altLang="fr-FR" sz="200" dirty="0">
              <a:latin typeface="Trebuchet MS" pitchFamily="34" charset="0"/>
            </a:endParaRPr>
          </a:p>
        </p:txBody>
      </p:sp>
      <p:pic>
        <p:nvPicPr>
          <p:cNvPr id="129038" name="Picture 141" descr="http://upload.wikimedia.org/wikipedia/commons/thumb/9/92/Flag_of_Mali.svg/22px-Flag_of_Mali.svg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4838" y="1576388"/>
            <a:ext cx="20955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9039" name="Rectangle 7"/>
          <p:cNvSpPr>
            <a:spLocks noChangeArrowheads="1"/>
          </p:cNvSpPr>
          <p:nvPr/>
        </p:nvSpPr>
        <p:spPr bwMode="auto">
          <a:xfrm>
            <a:off x="7380288" y="4894263"/>
            <a:ext cx="1501775" cy="668337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defTabSz="912813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912813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912813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912813" eaLnBrk="0" hangingPunct="0">
              <a:spcBef>
                <a:spcPct val="20000"/>
              </a:spcBef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912813" eaLnBrk="0" hangingPunct="0">
              <a:spcBef>
                <a:spcPct val="20000"/>
              </a:spcBef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fr-FR" altLang="fr-FR" sz="900" b="1" u="sng" dirty="0">
                <a:latin typeface="Trebuchet MS" pitchFamily="34" charset="0"/>
              </a:rPr>
              <a:t>Benin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en-GB" altLang="fr-FR" sz="900" dirty="0">
                <a:latin typeface="Trebuchet MS" pitchFamily="34" charset="0"/>
              </a:rPr>
              <a:t>Listed company : </a:t>
            </a:r>
            <a:r>
              <a:rPr lang="fr-FR" altLang="fr-FR" sz="900" dirty="0">
                <a:latin typeface="Trebuchet MS" pitchFamily="34" charset="0"/>
              </a:rPr>
              <a:t>1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fr-FR" altLang="fr-FR" sz="900" dirty="0" err="1">
                <a:latin typeface="Trebuchet MS" pitchFamily="34" charset="0"/>
              </a:rPr>
              <a:t>Brokerage</a:t>
            </a:r>
            <a:r>
              <a:rPr lang="fr-FR" altLang="fr-FR" sz="900" dirty="0">
                <a:latin typeface="Trebuchet MS" pitchFamily="34" charset="0"/>
              </a:rPr>
              <a:t> </a:t>
            </a:r>
            <a:r>
              <a:rPr lang="fr-FR" altLang="fr-FR" sz="900" dirty="0" err="1">
                <a:latin typeface="Trebuchet MS" pitchFamily="34" charset="0"/>
              </a:rPr>
              <a:t>firms</a:t>
            </a:r>
            <a:r>
              <a:rPr lang="fr-FR" altLang="fr-FR" sz="900" dirty="0">
                <a:latin typeface="Trebuchet MS" pitchFamily="34" charset="0"/>
              </a:rPr>
              <a:t> : 5 </a:t>
            </a:r>
          </a:p>
        </p:txBody>
      </p:sp>
      <p:sp>
        <p:nvSpPr>
          <p:cNvPr id="129040" name="Rectangle 7178"/>
          <p:cNvSpPr>
            <a:spLocks noChangeArrowheads="1"/>
          </p:cNvSpPr>
          <p:nvPr/>
        </p:nvSpPr>
        <p:spPr bwMode="auto">
          <a:xfrm>
            <a:off x="4160838" y="4154488"/>
            <a:ext cx="1620837" cy="668337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defTabSz="912813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912813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912813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912813" eaLnBrk="0" hangingPunct="0">
              <a:spcBef>
                <a:spcPct val="20000"/>
              </a:spcBef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912813" eaLnBrk="0" hangingPunct="0">
              <a:spcBef>
                <a:spcPct val="20000"/>
              </a:spcBef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fr-FR" altLang="fr-FR" sz="900" b="1" u="sng" dirty="0">
                <a:latin typeface="Trebuchet MS" pitchFamily="34" charset="0"/>
              </a:rPr>
              <a:t>Burkina Faso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en-GB" altLang="fr-FR" sz="900" dirty="0">
                <a:latin typeface="Trebuchet MS" pitchFamily="34" charset="0"/>
              </a:rPr>
              <a:t>Listed companies: </a:t>
            </a:r>
            <a:r>
              <a:rPr lang="fr-FR" altLang="fr-FR" sz="900" dirty="0">
                <a:latin typeface="Trebuchet MS" pitchFamily="34" charset="0"/>
              </a:rPr>
              <a:t>3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fr-FR" altLang="fr-FR" sz="900" dirty="0" err="1">
                <a:latin typeface="Trebuchet MS" pitchFamily="34" charset="0"/>
              </a:rPr>
              <a:t>Brokerage</a:t>
            </a:r>
            <a:r>
              <a:rPr lang="fr-FR" altLang="fr-FR" sz="900" dirty="0">
                <a:latin typeface="Trebuchet MS" pitchFamily="34" charset="0"/>
              </a:rPr>
              <a:t> </a:t>
            </a:r>
            <a:r>
              <a:rPr lang="fr-FR" altLang="fr-FR" sz="900" dirty="0" err="1">
                <a:latin typeface="Trebuchet MS" pitchFamily="34" charset="0"/>
              </a:rPr>
              <a:t>firms</a:t>
            </a:r>
            <a:r>
              <a:rPr lang="fr-FR" altLang="fr-FR" sz="900" dirty="0">
                <a:latin typeface="Trebuchet MS" pitchFamily="34" charset="0"/>
              </a:rPr>
              <a:t> : 2 </a:t>
            </a:r>
          </a:p>
        </p:txBody>
      </p:sp>
      <p:sp>
        <p:nvSpPr>
          <p:cNvPr id="129041" name="Rectangle 88"/>
          <p:cNvSpPr>
            <a:spLocks noChangeArrowheads="1"/>
          </p:cNvSpPr>
          <p:nvPr/>
        </p:nvSpPr>
        <p:spPr bwMode="auto">
          <a:xfrm>
            <a:off x="7308850" y="1484313"/>
            <a:ext cx="1579563" cy="681037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defTabSz="912813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912813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912813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912813" eaLnBrk="0" hangingPunct="0">
              <a:spcBef>
                <a:spcPct val="20000"/>
              </a:spcBef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912813" eaLnBrk="0" hangingPunct="0">
              <a:spcBef>
                <a:spcPct val="20000"/>
              </a:spcBef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700"/>
              </a:spcAft>
              <a:buFontTx/>
              <a:buNone/>
            </a:pPr>
            <a:r>
              <a:rPr lang="fr-FR" altLang="fr-FR" sz="900" b="1" u="sng" dirty="0">
                <a:latin typeface="Trebuchet MS" pitchFamily="34" charset="0"/>
              </a:rPr>
              <a:t>Niger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en-GB" altLang="fr-FR" sz="900" dirty="0">
                <a:latin typeface="Trebuchet MS" pitchFamily="34" charset="0"/>
              </a:rPr>
              <a:t>Listed company: </a:t>
            </a:r>
            <a:r>
              <a:rPr lang="fr-FR" altLang="fr-FR" sz="900" dirty="0">
                <a:latin typeface="Trebuchet MS" pitchFamily="34" charset="0"/>
              </a:rPr>
              <a:t>1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  <a:spcAft>
                <a:spcPts val="200"/>
              </a:spcAft>
              <a:buFont typeface="Arial" charset="0"/>
              <a:buNone/>
            </a:pPr>
            <a:r>
              <a:rPr lang="fr-FR" altLang="fr-FR" sz="900" dirty="0" err="1">
                <a:latin typeface="Trebuchet MS" pitchFamily="34" charset="0"/>
              </a:rPr>
              <a:t>Brokerage</a:t>
            </a:r>
            <a:r>
              <a:rPr lang="fr-FR" altLang="fr-FR" sz="900" dirty="0">
                <a:latin typeface="Trebuchet MS" pitchFamily="34" charset="0"/>
              </a:rPr>
              <a:t> </a:t>
            </a:r>
            <a:r>
              <a:rPr lang="fr-FR" altLang="fr-FR" sz="900" dirty="0" err="1">
                <a:latin typeface="Trebuchet MS" pitchFamily="34" charset="0"/>
              </a:rPr>
              <a:t>firms</a:t>
            </a:r>
            <a:r>
              <a:rPr lang="fr-FR" altLang="fr-FR" sz="900" dirty="0">
                <a:latin typeface="Trebuchet MS" pitchFamily="34" charset="0"/>
              </a:rPr>
              <a:t> : 1</a:t>
            </a:r>
          </a:p>
        </p:txBody>
      </p:sp>
      <p:sp>
        <p:nvSpPr>
          <p:cNvPr id="129042" name="Rectangle 89"/>
          <p:cNvSpPr>
            <a:spLocks noChangeArrowheads="1"/>
          </p:cNvSpPr>
          <p:nvPr/>
        </p:nvSpPr>
        <p:spPr bwMode="auto">
          <a:xfrm>
            <a:off x="5867400" y="4914900"/>
            <a:ext cx="1441450" cy="668338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defTabSz="912813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912813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912813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912813" eaLnBrk="0" hangingPunct="0">
              <a:spcBef>
                <a:spcPct val="20000"/>
              </a:spcBef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912813" eaLnBrk="0" hangingPunct="0">
              <a:spcBef>
                <a:spcPct val="20000"/>
              </a:spcBef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fr-FR" altLang="fr-FR" sz="900" b="1" u="sng" dirty="0">
                <a:latin typeface="Trebuchet MS" pitchFamily="34" charset="0"/>
              </a:rPr>
              <a:t>Togo</a:t>
            </a:r>
            <a:r>
              <a:rPr lang="fr-FR" altLang="fr-FR" sz="900" u="sng" dirty="0">
                <a:latin typeface="Trebuchet MS" pitchFamily="34" charset="0"/>
              </a:rPr>
              <a:t> 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en-GB" altLang="fr-FR" sz="900" dirty="0">
                <a:latin typeface="Trebuchet MS" pitchFamily="34" charset="0"/>
              </a:rPr>
              <a:t>Listed company : </a:t>
            </a:r>
            <a:r>
              <a:rPr lang="fr-FR" altLang="fr-FR" sz="900" dirty="0">
                <a:latin typeface="Trebuchet MS" pitchFamily="34" charset="0"/>
              </a:rPr>
              <a:t>1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fr-FR" altLang="fr-FR" sz="900" dirty="0" err="1">
                <a:latin typeface="Trebuchet MS" pitchFamily="34" charset="0"/>
              </a:rPr>
              <a:t>Brokerage</a:t>
            </a:r>
            <a:r>
              <a:rPr lang="fr-FR" altLang="fr-FR" sz="900" dirty="0">
                <a:latin typeface="Trebuchet MS" pitchFamily="34" charset="0"/>
              </a:rPr>
              <a:t> </a:t>
            </a:r>
            <a:r>
              <a:rPr lang="fr-FR" altLang="fr-FR" sz="900" dirty="0" err="1">
                <a:latin typeface="Trebuchet MS" pitchFamily="34" charset="0"/>
              </a:rPr>
              <a:t>firms</a:t>
            </a:r>
            <a:r>
              <a:rPr lang="fr-FR" altLang="fr-FR" sz="900" dirty="0">
                <a:latin typeface="Trebuchet MS" pitchFamily="34" charset="0"/>
              </a:rPr>
              <a:t> : 1 </a:t>
            </a:r>
          </a:p>
        </p:txBody>
      </p:sp>
      <p:pic>
        <p:nvPicPr>
          <p:cNvPr id="129043" name="Picture 133" descr="http://upload.wikimedia.org/wikipedia/commons/thumb/0/0a/Flag_of_Benin.svg/22px-Flag_of_Benin.svg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8050" y="4991100"/>
            <a:ext cx="20955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9044" name="Picture 135" descr="http://upload.wikimedia.org/wikipedia/commons/thumb/3/31/Flag_of_Burkina_Faso.svg/22px-Flag_of_Burkina_Faso.svg.pn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1950" y="4251325"/>
            <a:ext cx="20955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9045" name="Picture 143" descr="http://upload.wikimedia.org/wikipedia/commons/thumb/f/f4/Flag_of_Niger.svg/22px-Flag_of_Niger.svg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3288" y="1581150"/>
            <a:ext cx="254000" cy="21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9046" name="Picture 147" descr="http://upload.wikimedia.org/wikipedia/commons/thumb/6/68/Flag_of_Togo.svg/22px-Flag_of_Togo.svg.pn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5475" y="5021263"/>
            <a:ext cx="209550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Rectangle 2"/>
          <p:cNvSpPr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4643438" y="5876925"/>
            <a:ext cx="4032250" cy="279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6350">
            <a:noFill/>
            <a:miter lim="800000"/>
            <a:headEnd/>
            <a:tailEnd/>
          </a:ln>
        </p:spPr>
        <p:txBody>
          <a:bodyPr lIns="91428" tIns="36571" rIns="36571" bIns="36571" anchor="ctr"/>
          <a:lstStyle/>
          <a:p>
            <a:pPr algn="ctr">
              <a:defRPr/>
            </a:pPr>
            <a:r>
              <a:rPr lang="fr-CI" sz="1000" b="1" dirty="0">
                <a:latin typeface="Trebuchet MS" panose="020B0603020202020204" pitchFamily="34" charset="0"/>
              </a:rPr>
              <a:t>45 </a:t>
            </a:r>
            <a:r>
              <a:rPr lang="fr-CI" sz="1000" b="1" dirty="0" err="1">
                <a:latin typeface="Trebuchet MS" panose="020B0603020202020204" pitchFamily="34" charset="0"/>
              </a:rPr>
              <a:t>Listed</a:t>
            </a:r>
            <a:r>
              <a:rPr lang="fr-CI" sz="1000" b="1" dirty="0">
                <a:latin typeface="Trebuchet MS" panose="020B0603020202020204" pitchFamily="34" charset="0"/>
              </a:rPr>
              <a:t> </a:t>
            </a:r>
            <a:r>
              <a:rPr lang="fr-CI" sz="1000" b="1" dirty="0" err="1">
                <a:latin typeface="Trebuchet MS" panose="020B0603020202020204" pitchFamily="34" charset="0"/>
              </a:rPr>
              <a:t>companies</a:t>
            </a:r>
            <a:endParaRPr lang="fr-CI" sz="1000" b="1" dirty="0">
              <a:latin typeface="Trebuchet MS" panose="020B0603020202020204" pitchFamily="34" charset="0"/>
            </a:endParaRPr>
          </a:p>
        </p:txBody>
      </p:sp>
      <p:sp>
        <p:nvSpPr>
          <p:cNvPr id="22" name="Rectangle 2"/>
          <p:cNvSpPr>
            <a:spLocks noChangeArrowheads="1"/>
          </p:cNvSpPr>
          <p:nvPr>
            <p:custDataLst>
              <p:tags r:id="rId2"/>
            </p:custDataLst>
          </p:nvPr>
        </p:nvSpPr>
        <p:spPr bwMode="gray">
          <a:xfrm>
            <a:off x="4786313" y="6227763"/>
            <a:ext cx="3794125" cy="233362"/>
          </a:xfrm>
          <a:prstGeom prst="rect">
            <a:avLst/>
          </a:prstGeom>
          <a:solidFill>
            <a:schemeClr val="bg1">
              <a:lumMod val="75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20" rIns="45720" anchor="ctr"/>
          <a:lstStyle/>
          <a:p>
            <a:pPr algn="ctr" eaLnBrk="0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000" b="1" dirty="0">
                <a:latin typeface="Trebuchet MS" panose="020B0603020202020204" pitchFamily="34" charset="0"/>
              </a:rPr>
              <a:t>37 </a:t>
            </a:r>
            <a:r>
              <a:rPr lang="fr-FR" sz="1000" b="1" dirty="0" err="1">
                <a:latin typeface="Trebuchet MS" panose="020B0603020202020204" pitchFamily="34" charset="0"/>
              </a:rPr>
              <a:t>Listed</a:t>
            </a:r>
            <a:r>
              <a:rPr lang="fr-FR" sz="1000" b="1" dirty="0">
                <a:latin typeface="Trebuchet MS" panose="020B0603020202020204" pitchFamily="34" charset="0"/>
              </a:rPr>
              <a:t> bonds</a:t>
            </a:r>
          </a:p>
        </p:txBody>
      </p:sp>
      <p:sp>
        <p:nvSpPr>
          <p:cNvPr id="129049" name="Espace réservé du numéro de diapositive 1"/>
          <p:cNvSpPr>
            <a:spLocks noGrp="1"/>
          </p:cNvSpPr>
          <p:nvPr>
            <p:ph type="sldNum" sz="quarter" idx="10"/>
          </p:nvPr>
        </p:nvSpPr>
        <p:spPr bwMode="auto">
          <a:xfrm>
            <a:off x="6948488" y="6592888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fld id="{08062FE9-839C-4362-B53A-6B8850E94C85}" type="slidenum">
              <a:rPr lang="en-US" altLang="fr-FR" sz="800" smtClean="0">
                <a:latin typeface="Trebuchet MS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4</a:t>
            </a:fld>
            <a:endParaRPr lang="en-US" altLang="fr-FR" sz="800"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0412242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Zone de texte 2"/>
          <p:cNvSpPr txBox="1">
            <a:spLocks noChangeArrowheads="1"/>
          </p:cNvSpPr>
          <p:nvPr/>
        </p:nvSpPr>
        <p:spPr bwMode="auto">
          <a:xfrm>
            <a:off x="29301" y="906215"/>
            <a:ext cx="9144000" cy="633896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/>
        </p:spPr>
        <p:txBody>
          <a:bodyPr anchor="ctr"/>
          <a:lstStyle>
            <a:defPPr>
              <a:defRPr lang="en-US"/>
            </a:defPPr>
            <a:lvl1pPr marL="285750" indent="-285750" algn="ctr" eaLnBrk="0" hangingPunct="0">
              <a:buClrTx/>
              <a:buSzTx/>
              <a:buFontTx/>
              <a:buNone/>
              <a:defRPr sz="1100" b="1">
                <a:solidFill>
                  <a:schemeClr val="bg1"/>
                </a:solidFill>
                <a:latin typeface="Trebuchet MS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/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/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/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/>
            </a:lvl9pPr>
          </a:lstStyle>
          <a:p>
            <a:pPr marL="214313" indent="-214313" defTabSz="685800">
              <a:defRPr/>
            </a:pPr>
            <a:endParaRPr lang="fr-FR" altLang="fr-FR" sz="600" dirty="0">
              <a:solidFill>
                <a:prstClr val="white"/>
              </a:solidFill>
            </a:endParaRPr>
          </a:p>
        </p:txBody>
      </p:sp>
      <p:sp>
        <p:nvSpPr>
          <p:cNvPr id="20" name="Titre 1"/>
          <p:cNvSpPr>
            <a:spLocks/>
          </p:cNvSpPr>
          <p:nvPr/>
        </p:nvSpPr>
        <p:spPr bwMode="auto">
          <a:xfrm>
            <a:off x="6407944" y="3158728"/>
            <a:ext cx="309563" cy="185738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extLst/>
        </p:spPr>
        <p:txBody>
          <a:bodyPr anchor="ctr"/>
          <a:lstStyle>
            <a:lvl1pPr marL="285750" indent="-285750"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214313" indent="-214313" algn="ctr" defTabSz="685800">
              <a:spcBef>
                <a:spcPct val="0"/>
              </a:spcBef>
              <a:buClrTx/>
              <a:buSzTx/>
              <a:buNone/>
              <a:defRPr/>
            </a:pPr>
            <a:r>
              <a:rPr lang="fr-FR" altLang="fr-FR" sz="713" b="1" dirty="0">
                <a:solidFill>
                  <a:prstClr val="white"/>
                </a:solidFill>
                <a:latin typeface="Trebuchet MS" pitchFamily="34" charset="0"/>
              </a:rPr>
              <a:t>11%</a:t>
            </a:r>
            <a:endParaRPr lang="en-US" altLang="fr-FR" sz="713" b="1" dirty="0">
              <a:solidFill>
                <a:prstClr val="white"/>
              </a:solidFill>
              <a:latin typeface="Trebuchet MS" pitchFamily="34" charset="0"/>
            </a:endParaRPr>
          </a:p>
        </p:txBody>
      </p:sp>
      <p:sp>
        <p:nvSpPr>
          <p:cNvPr id="22" name="Titre 1"/>
          <p:cNvSpPr>
            <a:spLocks/>
          </p:cNvSpPr>
          <p:nvPr/>
        </p:nvSpPr>
        <p:spPr bwMode="auto">
          <a:xfrm>
            <a:off x="4964906" y="4835128"/>
            <a:ext cx="309563" cy="185738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extLst/>
        </p:spPr>
        <p:txBody>
          <a:bodyPr anchor="ctr"/>
          <a:lstStyle>
            <a:lvl1pPr marL="285750" indent="-285750"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214313" indent="-214313" algn="ctr" defTabSz="685800">
              <a:spcBef>
                <a:spcPct val="0"/>
              </a:spcBef>
              <a:buClrTx/>
              <a:buSzTx/>
              <a:buNone/>
              <a:defRPr/>
            </a:pPr>
            <a:r>
              <a:rPr lang="fr-FR" altLang="fr-FR" sz="713" b="1" dirty="0">
                <a:solidFill>
                  <a:prstClr val="white"/>
                </a:solidFill>
                <a:latin typeface="Trebuchet MS" pitchFamily="34" charset="0"/>
              </a:rPr>
              <a:t>97%</a:t>
            </a:r>
            <a:endParaRPr lang="en-US" altLang="fr-FR" sz="713" b="1" dirty="0">
              <a:solidFill>
                <a:prstClr val="white"/>
              </a:solidFill>
              <a:latin typeface="Trebuchet MS" pitchFamily="34" charset="0"/>
            </a:endParaRPr>
          </a:p>
        </p:txBody>
      </p:sp>
      <p:sp>
        <p:nvSpPr>
          <p:cNvPr id="24" name="Rectangle 2"/>
          <p:cNvSpPr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127288" y="1647143"/>
            <a:ext cx="4101919" cy="357433"/>
          </a:xfrm>
          <a:prstGeom prst="rect">
            <a:avLst/>
          </a:prstGeom>
          <a:solidFill>
            <a:schemeClr val="tx1">
              <a:lumMod val="50000"/>
              <a:lumOff val="50000"/>
              <a:alpha val="7000"/>
            </a:schemeClr>
          </a:solidFill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34290" rIns="34290" anchor="ctr"/>
          <a:lstStyle/>
          <a:p>
            <a:pPr defTabSz="685800" eaLnBrk="0" hangingPunct="0">
              <a:spcBef>
                <a:spcPct val="50000"/>
              </a:spcBef>
              <a:defRPr/>
            </a:pPr>
            <a:r>
              <a:rPr lang="en-US" sz="1100" b="1" dirty="0">
                <a:solidFill>
                  <a:prstClr val="black"/>
                </a:solidFill>
                <a:latin typeface="Trebuchet MS" panose="020B0603020202020204" pitchFamily="34" charset="0"/>
              </a:rPr>
              <a:t>A single regulatory framework modeled on international standards</a:t>
            </a:r>
            <a:endParaRPr lang="fr-FR" sz="1100" b="1" dirty="0">
              <a:solidFill>
                <a:prstClr val="black"/>
              </a:solidFill>
              <a:latin typeface="Trebuchet MS" panose="020B0603020202020204" pitchFamily="34" charset="0"/>
            </a:endParaRPr>
          </a:p>
        </p:txBody>
      </p:sp>
      <p:sp>
        <p:nvSpPr>
          <p:cNvPr id="27" name="Rectangle 2"/>
          <p:cNvSpPr>
            <a:spLocks noChangeArrowheads="1"/>
          </p:cNvSpPr>
          <p:nvPr>
            <p:custDataLst>
              <p:tags r:id="rId2"/>
            </p:custDataLst>
          </p:nvPr>
        </p:nvSpPr>
        <p:spPr bwMode="gray">
          <a:xfrm>
            <a:off x="146231" y="2852713"/>
            <a:ext cx="4101919" cy="25243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34290" rIns="34290" anchor="ctr"/>
          <a:lstStyle/>
          <a:p>
            <a:pPr algn="ctr" defTabSz="685800" eaLnBrk="0" hangingPunct="0">
              <a:spcBef>
                <a:spcPct val="50000"/>
              </a:spcBef>
              <a:defRPr/>
            </a:pPr>
            <a:r>
              <a:rPr lang="fr-FR" sz="1100" b="1" dirty="0" err="1">
                <a:solidFill>
                  <a:prstClr val="black"/>
                </a:solidFill>
                <a:latin typeface="Trebuchet MS" panose="020B0603020202020204" pitchFamily="34" charset="0"/>
              </a:rPr>
              <a:t>Electronic</a:t>
            </a:r>
            <a:r>
              <a:rPr lang="fr-FR" sz="1100" b="1" dirty="0">
                <a:solidFill>
                  <a:prstClr val="black"/>
                </a:solidFill>
                <a:latin typeface="Trebuchet MS" panose="020B0603020202020204" pitchFamily="34" charset="0"/>
              </a:rPr>
              <a:t> Stock Exchange (BRVM)  </a:t>
            </a:r>
          </a:p>
        </p:txBody>
      </p:sp>
      <p:sp>
        <p:nvSpPr>
          <p:cNvPr id="28" name="Rectangle 2"/>
          <p:cNvSpPr>
            <a:spLocks noChangeArrowheads="1"/>
          </p:cNvSpPr>
          <p:nvPr>
            <p:custDataLst>
              <p:tags r:id="rId3"/>
            </p:custDataLst>
          </p:nvPr>
        </p:nvSpPr>
        <p:spPr bwMode="gray">
          <a:xfrm>
            <a:off x="146231" y="3105151"/>
            <a:ext cx="4101919" cy="522952"/>
          </a:xfrm>
          <a:prstGeom prst="rect">
            <a:avLst/>
          </a:prstGeom>
          <a:solidFill>
            <a:schemeClr val="tx1">
              <a:lumMod val="50000"/>
              <a:lumOff val="50000"/>
              <a:alpha val="7000"/>
            </a:schemeClr>
          </a:solidFill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34290" rIns="34290" anchor="ctr"/>
          <a:lstStyle/>
          <a:p>
            <a:pPr defTabSz="685800" eaLnBrk="0" hangingPunct="0">
              <a:spcBef>
                <a:spcPts val="150"/>
              </a:spcBef>
              <a:spcAft>
                <a:spcPts val="150"/>
              </a:spcAft>
              <a:defRPr/>
            </a:pPr>
            <a:r>
              <a:rPr lang="en-US" sz="1100" b="1" dirty="0">
                <a:solidFill>
                  <a:prstClr val="black"/>
                </a:solidFill>
                <a:latin typeface="Trebuchet MS" panose="020B0603020202020204" pitchFamily="34" charset="0"/>
              </a:rPr>
              <a:t>Trading hours spanning international time zones for investors</a:t>
            </a:r>
            <a:r>
              <a:rPr lang="fr-FR" sz="1100" b="1" dirty="0">
                <a:solidFill>
                  <a:prstClr val="black"/>
                </a:solidFill>
                <a:latin typeface="Trebuchet MS" panose="020B0603020202020204" pitchFamily="34" charset="0"/>
              </a:rPr>
              <a:t> (9h – 15 h GMT).</a:t>
            </a:r>
          </a:p>
          <a:p>
            <a:pPr defTabSz="685800" eaLnBrk="0" hangingPunct="0">
              <a:spcBef>
                <a:spcPts val="150"/>
              </a:spcBef>
              <a:spcAft>
                <a:spcPts val="150"/>
              </a:spcAft>
              <a:defRPr/>
            </a:pPr>
            <a:r>
              <a:rPr lang="fr-FR" sz="1100" b="1" dirty="0" err="1">
                <a:solidFill>
                  <a:prstClr val="black"/>
                </a:solidFill>
                <a:latin typeface="Trebuchet MS" panose="020B0603020202020204" pitchFamily="34" charset="0"/>
              </a:rPr>
              <a:t>Continuous</a:t>
            </a:r>
            <a:r>
              <a:rPr lang="fr-FR" sz="1100" b="1" dirty="0">
                <a:solidFill>
                  <a:prstClr val="black"/>
                </a:solidFill>
                <a:latin typeface="Trebuchet MS" panose="020B0603020202020204" pitchFamily="34" charset="0"/>
              </a:rPr>
              <a:t> trading.</a:t>
            </a:r>
          </a:p>
        </p:txBody>
      </p:sp>
      <p:sp>
        <p:nvSpPr>
          <p:cNvPr id="29" name="Rectangle 2"/>
          <p:cNvSpPr>
            <a:spLocks noChangeArrowheads="1"/>
          </p:cNvSpPr>
          <p:nvPr>
            <p:custDataLst>
              <p:tags r:id="rId4"/>
            </p:custDataLst>
          </p:nvPr>
        </p:nvSpPr>
        <p:spPr bwMode="gray">
          <a:xfrm>
            <a:off x="146231" y="3984564"/>
            <a:ext cx="4101919" cy="271462"/>
          </a:xfrm>
          <a:prstGeom prst="rect">
            <a:avLst/>
          </a:prstGeom>
          <a:solidFill>
            <a:schemeClr val="tx1">
              <a:lumMod val="50000"/>
              <a:lumOff val="50000"/>
              <a:alpha val="7000"/>
            </a:schemeClr>
          </a:solidFill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34290" rIns="34290" anchor="ctr"/>
          <a:lstStyle/>
          <a:p>
            <a:pPr defTabSz="685800" eaLnBrk="0" hangingPunct="0">
              <a:spcBef>
                <a:spcPct val="50000"/>
              </a:spcBef>
              <a:defRPr/>
            </a:pPr>
            <a:r>
              <a:rPr lang="en-US" sz="1100" b="1" dirty="0">
                <a:solidFill>
                  <a:prstClr val="black"/>
                </a:solidFill>
                <a:latin typeface="Trebuchet MS" panose="020B0603020202020204" pitchFamily="34" charset="0"/>
              </a:rPr>
              <a:t>Market information available on Bloomberg in real-time</a:t>
            </a:r>
            <a:r>
              <a:rPr lang="fr-FR" sz="1100" b="1" dirty="0">
                <a:solidFill>
                  <a:prstClr val="black"/>
                </a:solidFill>
                <a:latin typeface="Trebuchet MS" panose="020B0603020202020204" pitchFamily="34" charset="0"/>
              </a:rPr>
              <a:t> </a:t>
            </a:r>
          </a:p>
        </p:txBody>
      </p:sp>
      <p:sp>
        <p:nvSpPr>
          <p:cNvPr id="31" name="Rectangle 2"/>
          <p:cNvSpPr>
            <a:spLocks noChangeArrowheads="1"/>
          </p:cNvSpPr>
          <p:nvPr>
            <p:custDataLst>
              <p:tags r:id="rId5"/>
            </p:custDataLst>
          </p:nvPr>
        </p:nvSpPr>
        <p:spPr bwMode="gray">
          <a:xfrm>
            <a:off x="146231" y="2088661"/>
            <a:ext cx="4082976" cy="406175"/>
          </a:xfrm>
          <a:prstGeom prst="rect">
            <a:avLst/>
          </a:prstGeom>
          <a:solidFill>
            <a:schemeClr val="tx1">
              <a:lumMod val="50000"/>
              <a:lumOff val="50000"/>
              <a:alpha val="7000"/>
            </a:schemeClr>
          </a:solidFill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34290" rIns="34290" anchor="ctr"/>
          <a:lstStyle/>
          <a:p>
            <a:pPr defTabSz="685800" eaLnBrk="0" hangingPunct="0">
              <a:spcBef>
                <a:spcPct val="50000"/>
              </a:spcBef>
              <a:defRPr/>
            </a:pPr>
            <a:r>
              <a:rPr lang="fr-FR" sz="1100" b="1" dirty="0" err="1">
                <a:solidFill>
                  <a:prstClr val="black"/>
                </a:solidFill>
                <a:latin typeface="Trebuchet MS" panose="020B0603020202020204" pitchFamily="34" charset="0"/>
              </a:rPr>
              <a:t>Investor</a:t>
            </a:r>
            <a:r>
              <a:rPr lang="fr-FR" sz="1100" b="1" dirty="0">
                <a:solidFill>
                  <a:prstClr val="black"/>
                </a:solidFill>
                <a:latin typeface="Trebuchet MS" panose="020B0603020202020204" pitchFamily="34" charset="0"/>
              </a:rPr>
              <a:t> protection </a:t>
            </a:r>
            <a:r>
              <a:rPr lang="fr-FR" sz="1100" b="1" dirty="0" err="1">
                <a:solidFill>
                  <a:prstClr val="black"/>
                </a:solidFill>
                <a:latin typeface="Trebuchet MS" panose="020B0603020202020204" pitchFamily="34" charset="0"/>
              </a:rPr>
              <a:t>provided</a:t>
            </a:r>
            <a:r>
              <a:rPr lang="fr-FR" sz="1100" b="1" dirty="0">
                <a:solidFill>
                  <a:prstClr val="black"/>
                </a:solidFill>
                <a:latin typeface="Trebuchet MS" panose="020B0603020202020204" pitchFamily="34" charset="0"/>
              </a:rPr>
              <a:t> </a:t>
            </a:r>
          </a:p>
        </p:txBody>
      </p:sp>
      <p:sp>
        <p:nvSpPr>
          <p:cNvPr id="32" name="Rectangle 2"/>
          <p:cNvSpPr>
            <a:spLocks noChangeArrowheads="1"/>
          </p:cNvSpPr>
          <p:nvPr>
            <p:custDataLst>
              <p:tags r:id="rId6"/>
            </p:custDataLst>
          </p:nvPr>
        </p:nvSpPr>
        <p:spPr bwMode="gray">
          <a:xfrm>
            <a:off x="166473" y="5272281"/>
            <a:ext cx="4101917" cy="592932"/>
          </a:xfrm>
          <a:prstGeom prst="rect">
            <a:avLst/>
          </a:prstGeom>
          <a:solidFill>
            <a:schemeClr val="tx1">
              <a:lumMod val="50000"/>
              <a:lumOff val="50000"/>
              <a:alpha val="7000"/>
            </a:schemeClr>
          </a:solidFill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34290" rIns="34290" anchor="ctr"/>
          <a:lstStyle/>
          <a:p>
            <a:pPr defTabSz="685800" eaLnBrk="0" hangingPunct="0">
              <a:defRPr/>
            </a:pPr>
            <a:r>
              <a:rPr lang="en-US" sz="1100" b="1" dirty="0">
                <a:solidFill>
                  <a:prstClr val="black"/>
                </a:solidFill>
                <a:latin typeface="Trebuchet MS" panose="020B0603020202020204" pitchFamily="34" charset="0"/>
              </a:rPr>
              <a:t>Use of a common currency</a:t>
            </a:r>
            <a:r>
              <a:rPr lang="fr-FR" sz="1100" b="1" dirty="0">
                <a:solidFill>
                  <a:prstClr val="black"/>
                </a:solidFill>
                <a:latin typeface="Trebuchet MS" panose="020B0603020202020204" pitchFamily="34" charset="0"/>
              </a:rPr>
              <a:t>, </a:t>
            </a:r>
            <a:r>
              <a:rPr lang="en-US" sz="1100" b="1" dirty="0">
                <a:solidFill>
                  <a:prstClr val="black"/>
                </a:solidFill>
                <a:latin typeface="Trebuchet MS" panose="020B0603020202020204" pitchFamily="34" charset="0"/>
              </a:rPr>
              <a:t>FCFA (XOF) pegged to the Euro at fixed parity</a:t>
            </a:r>
            <a:r>
              <a:rPr lang="fr-FR" sz="1100" b="1" dirty="0">
                <a:solidFill>
                  <a:prstClr val="black"/>
                </a:solidFill>
                <a:latin typeface="Trebuchet MS" panose="020B0603020202020204" pitchFamily="34" charset="0"/>
              </a:rPr>
              <a:t>. Use RTGS of BCEAO. </a:t>
            </a:r>
          </a:p>
          <a:p>
            <a:pPr defTabSz="685800" eaLnBrk="0" hangingPunct="0">
              <a:defRPr/>
            </a:pPr>
            <a:r>
              <a:rPr lang="fr-FR" sz="1100" b="1" dirty="0" err="1">
                <a:solidFill>
                  <a:prstClr val="black"/>
                </a:solidFill>
                <a:latin typeface="Trebuchet MS" panose="020B0603020202020204" pitchFamily="34" charset="0"/>
              </a:rPr>
              <a:t>Settlement</a:t>
            </a:r>
            <a:r>
              <a:rPr lang="fr-FR" sz="1100" b="1" dirty="0">
                <a:solidFill>
                  <a:prstClr val="black"/>
                </a:solidFill>
                <a:latin typeface="Trebuchet MS" panose="020B0603020202020204" pitchFamily="34" charset="0"/>
              </a:rPr>
              <a:t> at T+3 </a:t>
            </a:r>
          </a:p>
        </p:txBody>
      </p:sp>
      <p:sp>
        <p:nvSpPr>
          <p:cNvPr id="33" name="Rectangle 2"/>
          <p:cNvSpPr>
            <a:spLocks noChangeArrowheads="1"/>
          </p:cNvSpPr>
          <p:nvPr>
            <p:custDataLst>
              <p:tags r:id="rId7"/>
            </p:custDataLst>
          </p:nvPr>
        </p:nvSpPr>
        <p:spPr bwMode="gray">
          <a:xfrm>
            <a:off x="166472" y="5893789"/>
            <a:ext cx="4101918" cy="729850"/>
          </a:xfrm>
          <a:prstGeom prst="rect">
            <a:avLst/>
          </a:prstGeom>
          <a:solidFill>
            <a:schemeClr val="tx1">
              <a:lumMod val="50000"/>
              <a:lumOff val="50000"/>
              <a:alpha val="7000"/>
            </a:schemeClr>
          </a:solidFill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34290" rIns="34290" anchor="ctr"/>
          <a:lstStyle/>
          <a:p>
            <a:pPr defTabSz="685800" eaLnBrk="0" hangingPunct="0">
              <a:spcBef>
                <a:spcPct val="50000"/>
              </a:spcBef>
              <a:defRPr/>
            </a:pPr>
            <a:r>
              <a:rPr lang="fr-FR" sz="1100" b="1" dirty="0" err="1">
                <a:solidFill>
                  <a:prstClr val="black"/>
                </a:solidFill>
                <a:latin typeface="Trebuchet MS" panose="020B0603020202020204" pitchFamily="34" charset="0"/>
              </a:rPr>
              <a:t>Settlement</a:t>
            </a:r>
            <a:r>
              <a:rPr lang="fr-FR" sz="1100" b="1" dirty="0">
                <a:solidFill>
                  <a:prstClr val="black"/>
                </a:solidFill>
                <a:latin typeface="Trebuchet MS" panose="020B0603020202020204" pitchFamily="34" charset="0"/>
              </a:rPr>
              <a:t> </a:t>
            </a:r>
            <a:r>
              <a:rPr lang="fr-FR" sz="1100" b="1" dirty="0" err="1">
                <a:solidFill>
                  <a:prstClr val="black"/>
                </a:solidFill>
                <a:latin typeface="Trebuchet MS" panose="020B0603020202020204" pitchFamily="34" charset="0"/>
              </a:rPr>
              <a:t>guarantee</a:t>
            </a:r>
            <a:r>
              <a:rPr lang="fr-FR" sz="1100" b="1" dirty="0">
                <a:solidFill>
                  <a:prstClr val="black"/>
                </a:solidFill>
                <a:latin typeface="Trebuchet MS" panose="020B0603020202020204" pitchFamily="34" charset="0"/>
              </a:rPr>
              <a:t> </a:t>
            </a:r>
            <a:r>
              <a:rPr lang="fr-FR" sz="1100" b="1" dirty="0" err="1">
                <a:solidFill>
                  <a:prstClr val="black"/>
                </a:solidFill>
                <a:latin typeface="Trebuchet MS" panose="020B0603020202020204" pitchFamily="34" charset="0"/>
              </a:rPr>
              <a:t>fund</a:t>
            </a:r>
            <a:r>
              <a:rPr lang="fr-FR" sz="1100" b="1" dirty="0">
                <a:solidFill>
                  <a:prstClr val="black"/>
                </a:solidFill>
                <a:latin typeface="Trebuchet MS" panose="020B0603020202020204" pitchFamily="34" charset="0"/>
              </a:rPr>
              <a:t> to </a:t>
            </a:r>
            <a:r>
              <a:rPr lang="en-US" sz="1100" b="1" dirty="0">
                <a:solidFill>
                  <a:prstClr val="black"/>
                </a:solidFill>
                <a:latin typeface="Trebuchet MS" panose="020B0603020202020204" pitchFamily="34" charset="0"/>
              </a:rPr>
              <a:t>ensure the effective completion of transactions</a:t>
            </a:r>
          </a:p>
        </p:txBody>
      </p:sp>
      <p:sp>
        <p:nvSpPr>
          <p:cNvPr id="34" name="Rectangle 2"/>
          <p:cNvSpPr>
            <a:spLocks noChangeArrowheads="1"/>
          </p:cNvSpPr>
          <p:nvPr>
            <p:custDataLst>
              <p:tags r:id="rId8"/>
            </p:custDataLst>
          </p:nvPr>
        </p:nvSpPr>
        <p:spPr bwMode="gray">
          <a:xfrm>
            <a:off x="4444605" y="2726532"/>
            <a:ext cx="3583779" cy="378619"/>
          </a:xfrm>
          <a:prstGeom prst="rect">
            <a:avLst/>
          </a:prstGeom>
          <a:solidFill>
            <a:schemeClr val="tx1">
              <a:lumMod val="50000"/>
              <a:lumOff val="50000"/>
              <a:alpha val="7000"/>
            </a:schemeClr>
          </a:solidFill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34290" rIns="34290" anchor="ctr"/>
          <a:lstStyle/>
          <a:p>
            <a:pPr defTabSz="685800" eaLnBrk="0" hangingPunct="0">
              <a:spcBef>
                <a:spcPct val="50000"/>
              </a:spcBef>
              <a:defRPr/>
            </a:pPr>
            <a:r>
              <a:rPr lang="en-US" sz="1100" b="1" dirty="0">
                <a:solidFill>
                  <a:prstClr val="black"/>
                </a:solidFill>
                <a:latin typeface="Trebuchet MS" panose="020B0603020202020204" pitchFamily="34" charset="0"/>
              </a:rPr>
              <a:t>No restriction on holdings of listed securities by foreign investors</a:t>
            </a:r>
            <a:endParaRPr lang="fr-FR" sz="1100" b="1" dirty="0">
              <a:solidFill>
                <a:prstClr val="black"/>
              </a:solidFill>
              <a:latin typeface="Trebuchet MS" panose="020B0603020202020204" pitchFamily="34" charset="0"/>
            </a:endParaRPr>
          </a:p>
        </p:txBody>
      </p:sp>
      <p:sp>
        <p:nvSpPr>
          <p:cNvPr id="35" name="Rectangle 2"/>
          <p:cNvSpPr>
            <a:spLocks noChangeArrowheads="1"/>
          </p:cNvSpPr>
          <p:nvPr>
            <p:custDataLst>
              <p:tags r:id="rId9"/>
            </p:custDataLst>
          </p:nvPr>
        </p:nvSpPr>
        <p:spPr bwMode="gray">
          <a:xfrm>
            <a:off x="4444605" y="2132410"/>
            <a:ext cx="3583779" cy="513159"/>
          </a:xfrm>
          <a:prstGeom prst="rect">
            <a:avLst/>
          </a:prstGeom>
          <a:solidFill>
            <a:schemeClr val="tx1">
              <a:lumMod val="50000"/>
              <a:lumOff val="50000"/>
              <a:alpha val="7000"/>
            </a:schemeClr>
          </a:solidFill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34290" rIns="34290" anchor="ctr"/>
          <a:lstStyle/>
          <a:p>
            <a:pPr defTabSz="685800" eaLnBrk="0" hangingPunct="0">
              <a:spcBef>
                <a:spcPct val="50000"/>
              </a:spcBef>
              <a:defRPr/>
            </a:pPr>
            <a:r>
              <a:rPr lang="en-US" sz="1100" b="1" dirty="0">
                <a:solidFill>
                  <a:prstClr val="black"/>
                </a:solidFill>
                <a:latin typeface="Trebuchet MS" panose="020B0603020202020204" pitchFamily="34" charset="0"/>
              </a:rPr>
              <a:t>Reporting of foreign currency used to invest in the stock market to facilitate outflows </a:t>
            </a:r>
            <a:r>
              <a:rPr lang="fr-FR" sz="1100" b="1" dirty="0">
                <a:solidFill>
                  <a:prstClr val="black"/>
                </a:solidFill>
                <a:latin typeface="Trebuchet MS" panose="020B0603020202020204" pitchFamily="34" charset="0"/>
              </a:rPr>
              <a:t>(*)</a:t>
            </a:r>
          </a:p>
        </p:txBody>
      </p:sp>
      <p:sp>
        <p:nvSpPr>
          <p:cNvPr id="36" name="Rectangle 2"/>
          <p:cNvSpPr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4463655" y="3644503"/>
            <a:ext cx="3564729" cy="432197"/>
          </a:xfrm>
          <a:prstGeom prst="rect">
            <a:avLst/>
          </a:prstGeom>
          <a:solidFill>
            <a:schemeClr val="tx1">
              <a:lumMod val="50000"/>
              <a:lumOff val="50000"/>
              <a:alpha val="7000"/>
            </a:schemeClr>
          </a:solidFill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34290" rIns="34290" anchor="ctr"/>
          <a:lstStyle/>
          <a:p>
            <a:pPr defTabSz="685800" eaLnBrk="0" hangingPunct="0">
              <a:spcBef>
                <a:spcPct val="50000"/>
              </a:spcBef>
              <a:defRPr/>
            </a:pPr>
            <a:r>
              <a:rPr lang="fr-FR" sz="1100" b="1" dirty="0">
                <a:solidFill>
                  <a:prstClr val="black"/>
                </a:solidFill>
                <a:latin typeface="Trebuchet MS" panose="020B0603020202020204" pitchFamily="34" charset="0"/>
              </a:rPr>
              <a:t>Free </a:t>
            </a:r>
            <a:r>
              <a:rPr lang="fr-FR" sz="1100" b="1" dirty="0" err="1">
                <a:solidFill>
                  <a:prstClr val="black"/>
                </a:solidFill>
                <a:latin typeface="Trebuchet MS" panose="020B0603020202020204" pitchFamily="34" charset="0"/>
              </a:rPr>
              <a:t>repatriation</a:t>
            </a:r>
            <a:r>
              <a:rPr lang="fr-FR" sz="1100" b="1" dirty="0">
                <a:solidFill>
                  <a:prstClr val="black"/>
                </a:solidFill>
                <a:latin typeface="Trebuchet MS" panose="020B0603020202020204" pitchFamily="34" charset="0"/>
              </a:rPr>
              <a:t> of </a:t>
            </a:r>
            <a:r>
              <a:rPr lang="fr-FR" sz="1100" b="1" dirty="0" err="1">
                <a:solidFill>
                  <a:prstClr val="black"/>
                </a:solidFill>
                <a:latin typeface="Trebuchet MS" panose="020B0603020202020204" pitchFamily="34" charset="0"/>
              </a:rPr>
              <a:t>income</a:t>
            </a:r>
            <a:r>
              <a:rPr lang="fr-FR" sz="1100" b="1" dirty="0">
                <a:solidFill>
                  <a:prstClr val="black"/>
                </a:solidFill>
                <a:latin typeface="Trebuchet MS" panose="020B0603020202020204" pitchFamily="34" charset="0"/>
              </a:rPr>
              <a:t> (</a:t>
            </a:r>
            <a:r>
              <a:rPr lang="fr-FR" sz="1100" b="1" dirty="0" err="1">
                <a:solidFill>
                  <a:prstClr val="black"/>
                </a:solidFill>
                <a:latin typeface="Trebuchet MS" panose="020B0603020202020204" pitchFamily="34" charset="0"/>
              </a:rPr>
              <a:t>dividends</a:t>
            </a:r>
            <a:r>
              <a:rPr lang="fr-FR" sz="1100" b="1" dirty="0">
                <a:solidFill>
                  <a:prstClr val="black"/>
                </a:solidFill>
                <a:latin typeface="Trebuchet MS" panose="020B0603020202020204" pitchFamily="34" charset="0"/>
              </a:rPr>
              <a:t>, </a:t>
            </a:r>
            <a:r>
              <a:rPr lang="fr-FR" sz="1100" b="1" dirty="0" err="1">
                <a:solidFill>
                  <a:prstClr val="black"/>
                </a:solidFill>
                <a:latin typeface="Trebuchet MS" panose="020B0603020202020204" pitchFamily="34" charset="0"/>
              </a:rPr>
              <a:t>interest</a:t>
            </a:r>
            <a:r>
              <a:rPr lang="fr-FR" sz="1100" b="1" dirty="0">
                <a:solidFill>
                  <a:prstClr val="black"/>
                </a:solidFill>
                <a:latin typeface="Trebuchet MS" panose="020B0603020202020204" pitchFamily="34" charset="0"/>
              </a:rPr>
              <a:t>, etc.) </a:t>
            </a:r>
            <a:r>
              <a:rPr lang="fr-FR" sz="1100" b="1" dirty="0" err="1">
                <a:solidFill>
                  <a:prstClr val="black"/>
                </a:solidFill>
                <a:latin typeface="Trebuchet MS" panose="020B0603020202020204" pitchFamily="34" charset="0"/>
              </a:rPr>
              <a:t>from</a:t>
            </a:r>
            <a:r>
              <a:rPr lang="fr-FR" sz="1100" b="1" dirty="0">
                <a:solidFill>
                  <a:prstClr val="black"/>
                </a:solidFill>
                <a:latin typeface="Trebuchet MS" panose="020B0603020202020204" pitchFamily="34" charset="0"/>
              </a:rPr>
              <a:t> </a:t>
            </a:r>
            <a:r>
              <a:rPr lang="fr-FR" sz="1100" b="1" dirty="0" err="1">
                <a:solidFill>
                  <a:prstClr val="black"/>
                </a:solidFill>
                <a:latin typeface="Trebuchet MS" panose="020B0603020202020204" pitchFamily="34" charset="0"/>
              </a:rPr>
              <a:t>securities</a:t>
            </a:r>
            <a:r>
              <a:rPr lang="fr-FR" sz="1100" b="1" dirty="0">
                <a:solidFill>
                  <a:prstClr val="black"/>
                </a:solidFill>
                <a:latin typeface="Trebuchet MS" panose="020B0603020202020204" pitchFamily="34" charset="0"/>
              </a:rPr>
              <a:t> </a:t>
            </a:r>
            <a:r>
              <a:rPr lang="fr-FR" sz="1100" b="1" dirty="0" err="1">
                <a:solidFill>
                  <a:prstClr val="black"/>
                </a:solidFill>
                <a:latin typeface="Trebuchet MS" panose="020B0603020202020204" pitchFamily="34" charset="0"/>
              </a:rPr>
              <a:t>investments</a:t>
            </a:r>
            <a:r>
              <a:rPr lang="fr-FR" sz="1100" b="1" dirty="0">
                <a:solidFill>
                  <a:prstClr val="black"/>
                </a:solidFill>
                <a:latin typeface="Trebuchet MS" panose="020B0603020202020204" pitchFamily="34" charset="0"/>
              </a:rPr>
              <a:t> (*).</a:t>
            </a:r>
          </a:p>
        </p:txBody>
      </p:sp>
      <p:sp>
        <p:nvSpPr>
          <p:cNvPr id="37" name="Rectangle 2"/>
          <p:cNvSpPr>
            <a:spLocks noChangeArrowheads="1"/>
          </p:cNvSpPr>
          <p:nvPr>
            <p:custDataLst>
              <p:tags r:id="rId11"/>
            </p:custDataLst>
          </p:nvPr>
        </p:nvSpPr>
        <p:spPr bwMode="gray">
          <a:xfrm>
            <a:off x="4463655" y="3158730"/>
            <a:ext cx="3564729" cy="378619"/>
          </a:xfrm>
          <a:prstGeom prst="rect">
            <a:avLst/>
          </a:prstGeom>
          <a:solidFill>
            <a:schemeClr val="tx1">
              <a:lumMod val="50000"/>
              <a:lumOff val="50000"/>
              <a:alpha val="7000"/>
            </a:schemeClr>
          </a:solidFill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34290" rIns="34290" anchor="ctr"/>
          <a:lstStyle/>
          <a:p>
            <a:pPr defTabSz="685800" eaLnBrk="0" hangingPunct="0">
              <a:spcBef>
                <a:spcPct val="50000"/>
              </a:spcBef>
              <a:defRPr/>
            </a:pPr>
            <a:r>
              <a:rPr lang="fr-FR" sz="1100" b="1" dirty="0" err="1">
                <a:solidFill>
                  <a:prstClr val="black"/>
                </a:solidFill>
                <a:latin typeface="Trebuchet MS" panose="020B0603020202020204" pitchFamily="34" charset="0"/>
              </a:rPr>
              <a:t>Mandatory</a:t>
            </a:r>
            <a:r>
              <a:rPr lang="fr-FR" sz="1100" b="1" dirty="0">
                <a:solidFill>
                  <a:prstClr val="black"/>
                </a:solidFill>
                <a:latin typeface="Trebuchet MS" panose="020B0603020202020204" pitchFamily="34" charset="0"/>
              </a:rPr>
              <a:t> </a:t>
            </a:r>
            <a:r>
              <a:rPr lang="fr-FR" sz="1100" b="1" dirty="0" err="1">
                <a:solidFill>
                  <a:prstClr val="black"/>
                </a:solidFill>
                <a:latin typeface="Trebuchet MS" panose="020B0603020202020204" pitchFamily="34" charset="0"/>
              </a:rPr>
              <a:t>threshold</a:t>
            </a:r>
            <a:r>
              <a:rPr lang="fr-FR" sz="1100" b="1" dirty="0">
                <a:solidFill>
                  <a:prstClr val="black"/>
                </a:solidFill>
                <a:latin typeface="Trebuchet MS" panose="020B0603020202020204" pitchFamily="34" charset="0"/>
              </a:rPr>
              <a:t> </a:t>
            </a:r>
            <a:r>
              <a:rPr lang="fr-FR" sz="1100" b="1" dirty="0" err="1">
                <a:solidFill>
                  <a:prstClr val="black"/>
                </a:solidFill>
                <a:latin typeface="Trebuchet MS" panose="020B0603020202020204" pitchFamily="34" charset="0"/>
              </a:rPr>
              <a:t>crossing</a:t>
            </a:r>
            <a:r>
              <a:rPr lang="fr-FR" sz="1100" b="1" dirty="0">
                <a:solidFill>
                  <a:prstClr val="black"/>
                </a:solidFill>
                <a:latin typeface="Trebuchet MS" panose="020B0603020202020204" pitchFamily="34" charset="0"/>
              </a:rPr>
              <a:t> </a:t>
            </a:r>
            <a:r>
              <a:rPr lang="fr-FR" sz="1100" b="1" dirty="0" err="1">
                <a:solidFill>
                  <a:prstClr val="black"/>
                </a:solidFill>
                <a:latin typeface="Trebuchet MS" panose="020B0603020202020204" pitchFamily="34" charset="0"/>
              </a:rPr>
              <a:t>declarations</a:t>
            </a:r>
            <a:r>
              <a:rPr lang="fr-FR" sz="1100" b="1" dirty="0">
                <a:solidFill>
                  <a:prstClr val="black"/>
                </a:solidFill>
                <a:latin typeface="Trebuchet MS" panose="020B0603020202020204" pitchFamily="34" charset="0"/>
              </a:rPr>
              <a:t> (10%; 20%; 33.33%; 50%  and 66.66%). </a:t>
            </a:r>
          </a:p>
        </p:txBody>
      </p:sp>
      <p:sp>
        <p:nvSpPr>
          <p:cNvPr id="38" name="Rectangle 2"/>
          <p:cNvSpPr>
            <a:spLocks noChangeArrowheads="1"/>
          </p:cNvSpPr>
          <p:nvPr>
            <p:custDataLst>
              <p:tags r:id="rId12"/>
            </p:custDataLst>
          </p:nvPr>
        </p:nvSpPr>
        <p:spPr bwMode="gray">
          <a:xfrm>
            <a:off x="157055" y="4299805"/>
            <a:ext cx="4101918" cy="32504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34290" rIns="34290" anchor="ctr"/>
          <a:lstStyle/>
          <a:p>
            <a:pPr algn="ctr" defTabSz="685800" eaLnBrk="0" hangingPunct="0">
              <a:spcBef>
                <a:spcPct val="50000"/>
              </a:spcBef>
              <a:defRPr/>
            </a:pPr>
            <a:r>
              <a:rPr lang="fr-FR" sz="1100" b="1" dirty="0">
                <a:solidFill>
                  <a:prstClr val="black"/>
                </a:solidFill>
                <a:latin typeface="Trebuchet MS" panose="020B0603020202020204" pitchFamily="34" charset="0"/>
              </a:rPr>
              <a:t>Single Central </a:t>
            </a:r>
            <a:r>
              <a:rPr lang="fr-FR" sz="1100" b="1" dirty="0" err="1">
                <a:solidFill>
                  <a:prstClr val="black"/>
                </a:solidFill>
                <a:latin typeface="Trebuchet MS" panose="020B0603020202020204" pitchFamily="34" charset="0"/>
              </a:rPr>
              <a:t>Depository</a:t>
            </a:r>
            <a:r>
              <a:rPr lang="fr-FR" sz="1100" b="1" dirty="0">
                <a:solidFill>
                  <a:prstClr val="black"/>
                </a:solidFill>
                <a:latin typeface="Trebuchet MS" panose="020B0603020202020204" pitchFamily="34" charset="0"/>
              </a:rPr>
              <a:t> (DC/BR) </a:t>
            </a:r>
          </a:p>
        </p:txBody>
      </p:sp>
      <p:sp>
        <p:nvSpPr>
          <p:cNvPr id="39" name="Rectangle 2"/>
          <p:cNvSpPr>
            <a:spLocks noChangeArrowheads="1"/>
          </p:cNvSpPr>
          <p:nvPr>
            <p:custDataLst>
              <p:tags r:id="rId13"/>
            </p:custDataLst>
          </p:nvPr>
        </p:nvSpPr>
        <p:spPr bwMode="gray">
          <a:xfrm>
            <a:off x="4463655" y="1484711"/>
            <a:ext cx="3564729" cy="37742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34290" rIns="34290" anchor="ctr"/>
          <a:lstStyle/>
          <a:p>
            <a:pPr algn="ctr" defTabSz="685800" eaLnBrk="0" hangingPunct="0">
              <a:spcBef>
                <a:spcPct val="50000"/>
              </a:spcBef>
              <a:defRPr/>
            </a:pPr>
            <a:r>
              <a:rPr lang="en-US" sz="1100" b="1" dirty="0">
                <a:solidFill>
                  <a:prstClr val="black"/>
                </a:solidFill>
                <a:latin typeface="Trebuchet MS" panose="020B0603020202020204" pitchFamily="34" charset="0"/>
              </a:rPr>
              <a:t>No restriction on opening securities account in the 8 countries.</a:t>
            </a:r>
            <a:endParaRPr lang="fr-FR" sz="1100" b="1" dirty="0">
              <a:solidFill>
                <a:prstClr val="black"/>
              </a:solidFill>
              <a:latin typeface="Trebuchet MS" panose="020B0603020202020204" pitchFamily="34" charset="0"/>
            </a:endParaRPr>
          </a:p>
        </p:txBody>
      </p:sp>
      <p:sp>
        <p:nvSpPr>
          <p:cNvPr id="40" name="Rectangle 2"/>
          <p:cNvSpPr>
            <a:spLocks noChangeArrowheads="1"/>
          </p:cNvSpPr>
          <p:nvPr>
            <p:custDataLst>
              <p:tags r:id="rId14"/>
            </p:custDataLst>
          </p:nvPr>
        </p:nvSpPr>
        <p:spPr bwMode="gray">
          <a:xfrm>
            <a:off x="157055" y="5020866"/>
            <a:ext cx="4101918" cy="214315"/>
          </a:xfrm>
          <a:prstGeom prst="rect">
            <a:avLst/>
          </a:prstGeom>
          <a:solidFill>
            <a:schemeClr val="tx1">
              <a:lumMod val="50000"/>
              <a:lumOff val="50000"/>
              <a:alpha val="7000"/>
            </a:schemeClr>
          </a:solidFill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34290" rIns="34290" anchor="ctr"/>
          <a:lstStyle/>
          <a:p>
            <a:pPr defTabSz="685800" eaLnBrk="0" hangingPunct="0">
              <a:spcBef>
                <a:spcPct val="50000"/>
              </a:spcBef>
              <a:defRPr/>
            </a:pPr>
            <a:r>
              <a:rPr lang="en-US" sz="1100" b="1" dirty="0">
                <a:solidFill>
                  <a:prstClr val="black"/>
                </a:solidFill>
                <a:latin typeface="Trebuchet MS" panose="020B0603020202020204" pitchFamily="34" charset="0"/>
              </a:rPr>
              <a:t>8 custodian banks (subsidiaries of international banks)</a:t>
            </a:r>
            <a:endParaRPr lang="fr-FR" sz="1100" b="1" dirty="0">
              <a:solidFill>
                <a:prstClr val="black"/>
              </a:solidFill>
              <a:latin typeface="Trebuchet MS" panose="020B0603020202020204" pitchFamily="34" charset="0"/>
            </a:endParaRPr>
          </a:p>
        </p:txBody>
      </p:sp>
      <p:sp>
        <p:nvSpPr>
          <p:cNvPr id="41" name="Rectangle 2"/>
          <p:cNvSpPr>
            <a:spLocks noChangeArrowheads="1"/>
          </p:cNvSpPr>
          <p:nvPr>
            <p:custDataLst>
              <p:tags r:id="rId15"/>
            </p:custDataLst>
          </p:nvPr>
        </p:nvSpPr>
        <p:spPr bwMode="gray">
          <a:xfrm>
            <a:off x="132430" y="929297"/>
            <a:ext cx="4100357" cy="28007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34290" rIns="34290" anchor="ctr"/>
          <a:lstStyle/>
          <a:p>
            <a:pPr algn="ctr" defTabSz="685800" eaLnBrk="0" hangingPunct="0">
              <a:spcBef>
                <a:spcPct val="50000"/>
              </a:spcBef>
              <a:defRPr/>
            </a:pPr>
            <a:r>
              <a:rPr lang="en-US" sz="1100" b="1" dirty="0">
                <a:solidFill>
                  <a:prstClr val="black"/>
                </a:solidFill>
                <a:latin typeface="Trebuchet MS" panose="020B0603020202020204" pitchFamily="34" charset="0"/>
              </a:rPr>
              <a:t>Single financial market</a:t>
            </a:r>
            <a:r>
              <a:rPr lang="fr-FR" sz="1100" b="1" dirty="0">
                <a:solidFill>
                  <a:prstClr val="black"/>
                </a:solidFill>
                <a:latin typeface="Trebuchet MS" panose="020B0603020202020204" pitchFamily="34" charset="0"/>
              </a:rPr>
              <a:t> </a:t>
            </a:r>
            <a:r>
              <a:rPr lang="en-US" sz="1100" b="1" dirty="0">
                <a:solidFill>
                  <a:prstClr val="black"/>
                </a:solidFill>
                <a:latin typeface="Trebuchet MS" panose="020B0603020202020204" pitchFamily="34" charset="0"/>
              </a:rPr>
              <a:t>regulator </a:t>
            </a:r>
            <a:r>
              <a:rPr lang="fr-FR" sz="1100" b="1" dirty="0">
                <a:solidFill>
                  <a:prstClr val="black"/>
                </a:solidFill>
                <a:latin typeface="Trebuchet MS" panose="020B0603020202020204" pitchFamily="34" charset="0"/>
              </a:rPr>
              <a:t>(CREPMF)</a:t>
            </a:r>
          </a:p>
        </p:txBody>
      </p:sp>
      <p:sp>
        <p:nvSpPr>
          <p:cNvPr id="43" name="Rectangle 2"/>
          <p:cNvSpPr>
            <a:spLocks noChangeArrowheads="1"/>
          </p:cNvSpPr>
          <p:nvPr>
            <p:custDataLst>
              <p:tags r:id="rId16"/>
            </p:custDataLst>
          </p:nvPr>
        </p:nvSpPr>
        <p:spPr bwMode="gray">
          <a:xfrm>
            <a:off x="4463655" y="4183856"/>
            <a:ext cx="3564729" cy="837010"/>
          </a:xfrm>
          <a:prstGeom prst="rect">
            <a:avLst/>
          </a:prstGeom>
          <a:solidFill>
            <a:schemeClr val="tx1">
              <a:lumMod val="50000"/>
              <a:lumOff val="50000"/>
              <a:alpha val="7000"/>
            </a:schemeClr>
          </a:solidFill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34290" rIns="34290" anchor="ctr"/>
          <a:lstStyle/>
          <a:p>
            <a:pPr defTabSz="685800" eaLnBrk="0" hangingPunct="0">
              <a:spcBef>
                <a:spcPct val="50000"/>
              </a:spcBef>
              <a:defRPr/>
            </a:pPr>
            <a:r>
              <a:rPr lang="en-US" sz="1100" b="1" dirty="0">
                <a:solidFill>
                  <a:prstClr val="black"/>
                </a:solidFill>
                <a:latin typeface="Trebuchet MS" panose="020B0603020202020204" pitchFamily="34" charset="0"/>
              </a:rPr>
              <a:t>A banking network with 118 commercial banks including subsidiaries of large international banks such as </a:t>
            </a:r>
            <a:r>
              <a:rPr lang="en-US" sz="1100" b="1" dirty="0" err="1">
                <a:solidFill>
                  <a:prstClr val="black"/>
                </a:solidFill>
                <a:latin typeface="Trebuchet MS" panose="020B0603020202020204" pitchFamily="34" charset="0"/>
              </a:rPr>
              <a:t>Societe</a:t>
            </a:r>
            <a:r>
              <a:rPr lang="en-US" sz="1100" b="1" dirty="0">
                <a:solidFill>
                  <a:prstClr val="black"/>
                </a:solidFill>
                <a:latin typeface="Trebuchet MS" panose="020B0603020202020204" pitchFamily="34" charset="0"/>
              </a:rPr>
              <a:t> </a:t>
            </a:r>
            <a:r>
              <a:rPr lang="en-US" sz="1100" b="1" dirty="0" err="1">
                <a:solidFill>
                  <a:prstClr val="black"/>
                </a:solidFill>
                <a:latin typeface="Trebuchet MS" panose="020B0603020202020204" pitchFamily="34" charset="0"/>
              </a:rPr>
              <a:t>Generale</a:t>
            </a:r>
            <a:r>
              <a:rPr lang="fr-FR" sz="1100" b="1" dirty="0">
                <a:solidFill>
                  <a:prstClr val="black"/>
                </a:solidFill>
                <a:latin typeface="Trebuchet MS" panose="020B0603020202020204" pitchFamily="34" charset="0"/>
              </a:rPr>
              <a:t>, BNP PARIBAS, Standard Chartered, </a:t>
            </a:r>
            <a:r>
              <a:rPr lang="fr-FR" sz="1100" b="1" dirty="0" err="1">
                <a:solidFill>
                  <a:prstClr val="black"/>
                </a:solidFill>
                <a:latin typeface="Trebuchet MS" panose="020B0603020202020204" pitchFamily="34" charset="0"/>
              </a:rPr>
              <a:t>Citi</a:t>
            </a:r>
            <a:r>
              <a:rPr lang="fr-FR" sz="1100" b="1" dirty="0">
                <a:solidFill>
                  <a:prstClr val="black"/>
                </a:solidFill>
                <a:latin typeface="Trebuchet MS" panose="020B0603020202020204" pitchFamily="34" charset="0"/>
              </a:rPr>
              <a:t>, UBA, etc.</a:t>
            </a:r>
          </a:p>
        </p:txBody>
      </p:sp>
      <p:sp>
        <p:nvSpPr>
          <p:cNvPr id="134167" name="Rectangle 43"/>
          <p:cNvSpPr>
            <a:spLocks noChangeArrowheads="1"/>
          </p:cNvSpPr>
          <p:nvPr/>
        </p:nvSpPr>
        <p:spPr bwMode="auto">
          <a:xfrm>
            <a:off x="4587609" y="5884967"/>
            <a:ext cx="3259931" cy="438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defTabSz="685800" eaLnBrk="1" hangingPunct="1">
              <a:spcBef>
                <a:spcPct val="0"/>
              </a:spcBef>
              <a:buNone/>
            </a:pPr>
            <a:r>
              <a:rPr lang="fr-FR" altLang="fr-FR" sz="750" b="1" i="1" dirty="0">
                <a:solidFill>
                  <a:srgbClr val="000000"/>
                </a:solidFill>
                <a:latin typeface="Trebuchet MS" pitchFamily="34" charset="0"/>
              </a:rPr>
              <a:t>(*) </a:t>
            </a:r>
            <a:r>
              <a:rPr lang="en-US" altLang="fr-FR" sz="750" b="1" i="1" dirty="0">
                <a:solidFill>
                  <a:srgbClr val="000000"/>
                </a:solidFill>
                <a:latin typeface="Trebuchet MS" pitchFamily="34" charset="0"/>
              </a:rPr>
              <a:t>Regulation N°. 09/2010 / CM / UEMOA / on the External Financial Relations of the Member States of the West African Economic and Monetary Union (WAEMU)</a:t>
            </a:r>
            <a:endParaRPr lang="fr-FR" altLang="fr-FR" sz="750" b="1" i="1" dirty="0">
              <a:solidFill>
                <a:srgbClr val="000000"/>
              </a:solidFill>
              <a:latin typeface="Trebuchet MS" pitchFamily="34" charset="0"/>
            </a:endParaRPr>
          </a:p>
        </p:txBody>
      </p:sp>
      <p:cxnSp>
        <p:nvCxnSpPr>
          <p:cNvPr id="45" name="Connecteur droit 44"/>
          <p:cNvCxnSpPr/>
          <p:nvPr/>
        </p:nvCxnSpPr>
        <p:spPr>
          <a:xfrm flipH="1">
            <a:off x="4356497" y="762446"/>
            <a:ext cx="0" cy="617668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re 1"/>
          <p:cNvSpPr>
            <a:spLocks/>
          </p:cNvSpPr>
          <p:nvPr/>
        </p:nvSpPr>
        <p:spPr bwMode="auto">
          <a:xfrm>
            <a:off x="157054" y="319011"/>
            <a:ext cx="5639081" cy="479995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extLst/>
        </p:spPr>
        <p:txBody>
          <a:bodyPr tIns="0" bIns="81000" anchor="ctr"/>
          <a:lstStyle>
            <a:lvl1pPr marL="285750" indent="-285750"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214313" indent="-214313" defTabSz="685800">
              <a:spcBef>
                <a:spcPct val="0"/>
              </a:spcBef>
              <a:buClrTx/>
              <a:buSzTx/>
              <a:buNone/>
              <a:defRPr/>
            </a:pPr>
            <a:r>
              <a:rPr lang="en-US" altLang="fr-FR" sz="1500" b="1" i="1" u="sng" dirty="0">
                <a:solidFill>
                  <a:prstClr val="white"/>
                </a:solidFill>
                <a:latin typeface="Trebuchet MS" pitchFamily="34" charset="0"/>
                <a:cs typeface="Arial" pitchFamily="34" charset="0"/>
              </a:rPr>
              <a:t>A favorable market to regional and foreign investors</a:t>
            </a:r>
            <a:r>
              <a:rPr lang="fr-FR" altLang="fr-FR" sz="1500" b="1" i="1" dirty="0">
                <a:solidFill>
                  <a:prstClr val="white"/>
                </a:solidFill>
                <a:latin typeface="Trebuchet MS" pitchFamily="34" charset="0"/>
                <a:cs typeface="Arial" pitchFamily="34" charset="0"/>
              </a:rPr>
              <a:t> …</a:t>
            </a:r>
          </a:p>
        </p:txBody>
      </p:sp>
      <p:sp>
        <p:nvSpPr>
          <p:cNvPr id="30" name="Rectangle 2"/>
          <p:cNvSpPr>
            <a:spLocks noChangeArrowheads="1"/>
          </p:cNvSpPr>
          <p:nvPr>
            <p:custDataLst>
              <p:tags r:id="rId17"/>
            </p:custDataLst>
          </p:nvPr>
        </p:nvSpPr>
        <p:spPr bwMode="gray">
          <a:xfrm>
            <a:off x="146231" y="2555677"/>
            <a:ext cx="4101919" cy="279203"/>
          </a:xfrm>
          <a:prstGeom prst="rect">
            <a:avLst/>
          </a:prstGeom>
          <a:solidFill>
            <a:schemeClr val="tx1">
              <a:lumMod val="50000"/>
              <a:lumOff val="50000"/>
              <a:alpha val="7000"/>
            </a:schemeClr>
          </a:solidFill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34290" rIns="34290" anchor="ctr"/>
          <a:lstStyle/>
          <a:p>
            <a:pPr defTabSz="685800" eaLnBrk="0" hangingPunct="0">
              <a:spcBef>
                <a:spcPct val="50000"/>
              </a:spcBef>
              <a:defRPr/>
            </a:pPr>
            <a:r>
              <a:rPr lang="en-US" sz="1100" b="1" dirty="0">
                <a:solidFill>
                  <a:prstClr val="black"/>
                </a:solidFill>
                <a:latin typeface="Trebuchet MS" panose="020B0603020202020204" pitchFamily="34" charset="0"/>
              </a:rPr>
              <a:t>Single commercial law for 8 countries (WAEMU region)</a:t>
            </a:r>
            <a:endParaRPr lang="fr-FR" sz="1100" b="1" dirty="0">
              <a:solidFill>
                <a:prstClr val="black"/>
              </a:solidFill>
              <a:latin typeface="Trebuchet MS" panose="020B0603020202020204" pitchFamily="34" charset="0"/>
            </a:endParaRPr>
          </a:p>
        </p:txBody>
      </p:sp>
      <p:sp>
        <p:nvSpPr>
          <p:cNvPr id="42" name="Rectangle 2"/>
          <p:cNvSpPr>
            <a:spLocks noChangeArrowheads="1"/>
          </p:cNvSpPr>
          <p:nvPr>
            <p:custDataLst>
              <p:tags r:id="rId18"/>
            </p:custDataLst>
          </p:nvPr>
        </p:nvSpPr>
        <p:spPr bwMode="gray">
          <a:xfrm>
            <a:off x="127288" y="1278837"/>
            <a:ext cx="4101919" cy="307259"/>
          </a:xfrm>
          <a:prstGeom prst="rect">
            <a:avLst/>
          </a:prstGeom>
          <a:solidFill>
            <a:schemeClr val="tx1">
              <a:lumMod val="50000"/>
              <a:lumOff val="50000"/>
              <a:alpha val="7000"/>
            </a:schemeClr>
          </a:solidFill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34290" rIns="34290" anchor="ctr"/>
          <a:lstStyle/>
          <a:p>
            <a:pPr defTabSz="685800" eaLnBrk="0" hangingPunct="0">
              <a:spcBef>
                <a:spcPct val="50000"/>
              </a:spcBef>
              <a:defRPr/>
            </a:pPr>
            <a:r>
              <a:rPr lang="fr-FR" sz="1100" b="1" dirty="0">
                <a:solidFill>
                  <a:prstClr val="black"/>
                </a:solidFill>
                <a:latin typeface="Trebuchet MS" panose="020B0603020202020204" pitchFamily="34" charset="0"/>
              </a:rPr>
              <a:t>IOSCO </a:t>
            </a:r>
            <a:r>
              <a:rPr lang="fr-FR" sz="1100" b="1" dirty="0" err="1">
                <a:solidFill>
                  <a:prstClr val="black"/>
                </a:solidFill>
                <a:latin typeface="Trebuchet MS" panose="020B0603020202020204" pitchFamily="34" charset="0"/>
              </a:rPr>
              <a:t>member</a:t>
            </a:r>
            <a:endParaRPr lang="fr-FR" sz="1100" b="1" dirty="0">
              <a:solidFill>
                <a:prstClr val="black"/>
              </a:solidFill>
              <a:latin typeface="Trebuchet MS" panose="020B0603020202020204" pitchFamily="34" charset="0"/>
            </a:endParaRPr>
          </a:p>
        </p:txBody>
      </p:sp>
      <p:sp>
        <p:nvSpPr>
          <p:cNvPr id="46" name="Rectangle 2"/>
          <p:cNvSpPr>
            <a:spLocks noChangeArrowheads="1"/>
          </p:cNvSpPr>
          <p:nvPr>
            <p:custDataLst>
              <p:tags r:id="rId19"/>
            </p:custDataLst>
          </p:nvPr>
        </p:nvSpPr>
        <p:spPr bwMode="gray">
          <a:xfrm>
            <a:off x="146231" y="3697987"/>
            <a:ext cx="4101919" cy="216692"/>
          </a:xfrm>
          <a:prstGeom prst="rect">
            <a:avLst/>
          </a:prstGeom>
          <a:solidFill>
            <a:schemeClr val="tx1">
              <a:lumMod val="50000"/>
              <a:lumOff val="50000"/>
              <a:alpha val="7000"/>
            </a:schemeClr>
          </a:solidFill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34290" rIns="34290" anchor="ctr"/>
          <a:lstStyle/>
          <a:p>
            <a:pPr defTabSz="685800" eaLnBrk="0" hangingPunct="0">
              <a:spcBef>
                <a:spcPct val="50000"/>
              </a:spcBef>
              <a:defRPr/>
            </a:pPr>
            <a:r>
              <a:rPr lang="en-US" sz="1100" b="1" dirty="0">
                <a:solidFill>
                  <a:prstClr val="black"/>
                </a:solidFill>
                <a:latin typeface="Trebuchet MS" panose="020B0603020202020204" pitchFamily="34" charset="0"/>
              </a:rPr>
              <a:t>Integration of BRVM in MSCI and S &amp; P indices</a:t>
            </a:r>
            <a:endParaRPr lang="fr-FR" sz="1100" b="1" dirty="0">
              <a:solidFill>
                <a:prstClr val="black"/>
              </a:solidFill>
              <a:latin typeface="Trebuchet MS" panose="020B0603020202020204" pitchFamily="34" charset="0"/>
            </a:endParaRPr>
          </a:p>
        </p:txBody>
      </p:sp>
      <p:sp>
        <p:nvSpPr>
          <p:cNvPr id="47" name="Rectangle 2"/>
          <p:cNvSpPr>
            <a:spLocks noChangeArrowheads="1"/>
          </p:cNvSpPr>
          <p:nvPr>
            <p:custDataLst>
              <p:tags r:id="rId20"/>
            </p:custDataLst>
          </p:nvPr>
        </p:nvSpPr>
        <p:spPr bwMode="gray">
          <a:xfrm>
            <a:off x="175723" y="4680822"/>
            <a:ext cx="4101918" cy="267891"/>
          </a:xfrm>
          <a:prstGeom prst="rect">
            <a:avLst/>
          </a:prstGeom>
          <a:solidFill>
            <a:schemeClr val="tx1">
              <a:lumMod val="50000"/>
              <a:lumOff val="50000"/>
              <a:alpha val="7000"/>
            </a:schemeClr>
          </a:solidFill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34290" rIns="34290" anchor="ctr"/>
          <a:lstStyle/>
          <a:p>
            <a:pPr defTabSz="685800" eaLnBrk="0" hangingPunct="0">
              <a:spcBef>
                <a:spcPct val="50000"/>
              </a:spcBef>
              <a:defRPr/>
            </a:pPr>
            <a:r>
              <a:rPr lang="fr-FR" sz="1100" b="1" dirty="0">
                <a:solidFill>
                  <a:prstClr val="black"/>
                </a:solidFill>
                <a:latin typeface="Trebuchet MS" panose="020B0603020202020204" pitchFamily="34" charset="0"/>
              </a:rPr>
              <a:t>ANNA and AMEDA </a:t>
            </a:r>
            <a:r>
              <a:rPr lang="fr-FR" sz="1100" b="1" dirty="0" err="1">
                <a:solidFill>
                  <a:prstClr val="black"/>
                </a:solidFill>
                <a:latin typeface="Trebuchet MS" panose="020B0603020202020204" pitchFamily="34" charset="0"/>
              </a:rPr>
              <a:t>member</a:t>
            </a:r>
            <a:endParaRPr lang="fr-FR" sz="1100" b="1" dirty="0">
              <a:solidFill>
                <a:prstClr val="black"/>
              </a:solidFill>
              <a:latin typeface="Trebuchet MS" panose="020B0603020202020204" pitchFamily="34" charset="0"/>
            </a:endParaRPr>
          </a:p>
        </p:txBody>
      </p:sp>
      <p:sp>
        <p:nvSpPr>
          <p:cNvPr id="134174" name="Espace réservé du numéro de diapositive 1"/>
          <p:cNvSpPr>
            <a:spLocks noGrp="1"/>
          </p:cNvSpPr>
          <p:nvPr>
            <p:ph type="sldNum" sz="quarter" idx="4294967295"/>
          </p:nvPr>
        </p:nvSpPr>
        <p:spPr bwMode="auto">
          <a:xfrm>
            <a:off x="7543800" y="5802313"/>
            <a:ext cx="1600200" cy="2730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1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557213" indent="-214313" eaLnBrk="0" hangingPunct="0">
              <a:spcBef>
                <a:spcPct val="20000"/>
              </a:spcBef>
              <a:buFont typeface="Arial" charset="0"/>
              <a:buChar char="–"/>
              <a:defRPr sz="15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857250" indent="-171450" eaLnBrk="0" hangingPunct="0">
              <a:spcBef>
                <a:spcPct val="20000"/>
              </a:spcBef>
              <a:buFont typeface="Arial" charset="0"/>
              <a:buChar char="•"/>
              <a:defRPr sz="18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200150" indent="-171450" eaLnBrk="0" hangingPunct="0">
              <a:spcBef>
                <a:spcPct val="20000"/>
              </a:spcBef>
              <a:buFont typeface="Arial" charset="0"/>
              <a:buChar char="–"/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1543050" indent="-171450" eaLnBrk="0" hangingPunct="0">
              <a:spcBef>
                <a:spcPct val="20000"/>
              </a:spcBef>
              <a:buFont typeface="Arial" charset="0"/>
              <a:buChar char="»"/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defTabSz="685800" eaLnBrk="1" fontAlgn="base" hangingPunct="1">
              <a:spcBef>
                <a:spcPct val="0"/>
              </a:spcBef>
              <a:spcAft>
                <a:spcPct val="0"/>
              </a:spcAft>
              <a:buNone/>
            </a:pPr>
            <a:fld id="{A2B550C8-A9BE-42A4-BB1A-3BE5B97C2070}" type="slidenum">
              <a:rPr lang="en-US" altLang="fr-FR" sz="600">
                <a:solidFill>
                  <a:prstClr val="black"/>
                </a:solidFill>
                <a:latin typeface="Trebuchet MS" pitchFamily="34" charset="0"/>
              </a:rPr>
              <a:pPr defTabSz="685800" eaLnBrk="1" fontAlgn="base" hangingPunct="1">
                <a:spcBef>
                  <a:spcPct val="0"/>
                </a:spcBef>
                <a:spcAft>
                  <a:spcPct val="0"/>
                </a:spcAft>
                <a:buNone/>
              </a:pPr>
              <a:t>5</a:t>
            </a:fld>
            <a:endParaRPr lang="en-US" altLang="fr-FR" sz="600">
              <a:solidFill>
                <a:prstClr val="black"/>
              </a:solidFill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1683769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Bebas Neue"/>
              </a:defRPr>
            </a:lvl1pPr>
            <a:lvl2pPr marL="557213" indent="-214313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  <a:latin typeface="Bebas Neue"/>
              </a:defRPr>
            </a:lvl2pPr>
            <a:lvl3pPr marL="857250" indent="-1714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200150" indent="-1714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543050" indent="-1714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1885950" indent="-17145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228850" indent="-17145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571750" indent="-17145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2914650" indent="-17145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685800">
              <a:lnSpc>
                <a:spcPct val="100000"/>
              </a:lnSpc>
              <a:spcBef>
                <a:spcPct val="0"/>
              </a:spcBef>
              <a:buNone/>
            </a:pPr>
            <a:fld id="{F435626D-201E-4EB3-8AC6-CD763BD1ED32}" type="slidenum">
              <a:rPr lang="en-US" altLang="fr-FR" sz="600" smtClean="0">
                <a:solidFill>
                  <a:prstClr val="black"/>
                </a:solidFill>
                <a:latin typeface="Trebuchet MS" panose="020B0603020202020204" pitchFamily="34" charset="0"/>
              </a:rPr>
              <a:pPr defTabSz="685800">
                <a:lnSpc>
                  <a:spcPct val="100000"/>
                </a:lnSpc>
                <a:spcBef>
                  <a:spcPct val="0"/>
                </a:spcBef>
                <a:buNone/>
              </a:pPr>
              <a:t>6</a:t>
            </a:fld>
            <a:endParaRPr lang="en-US" altLang="fr-FR" sz="600">
              <a:solidFill>
                <a:prstClr val="black"/>
              </a:solidFill>
              <a:latin typeface="Trebuchet MS" panose="020B0603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768329" y="1460046"/>
            <a:ext cx="372665" cy="1806179"/>
          </a:xfrm>
          <a:prstGeom prst="rect">
            <a:avLst/>
          </a:prstGeom>
          <a:noFill/>
          <a:ln w="3175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85800">
              <a:defRPr/>
            </a:pPr>
            <a:endParaRPr lang="en-US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" name="Zone de texte 2"/>
          <p:cNvSpPr txBox="1">
            <a:spLocks noChangeArrowheads="1"/>
          </p:cNvSpPr>
          <p:nvPr/>
        </p:nvSpPr>
        <p:spPr bwMode="auto">
          <a:xfrm>
            <a:off x="3768329" y="1294210"/>
            <a:ext cx="540544" cy="269081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extLst/>
        </p:spPr>
        <p:txBody>
          <a:bodyPr tIns="27000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685800" eaLnBrk="1" hangingPunct="1">
              <a:spcBef>
                <a:spcPct val="0"/>
              </a:spcBef>
              <a:buClrTx/>
              <a:buSzTx/>
              <a:buNone/>
              <a:defRPr/>
            </a:pPr>
            <a:r>
              <a:rPr lang="fr-FR" altLang="fr-FR" sz="675" b="1" dirty="0">
                <a:solidFill>
                  <a:prstClr val="white"/>
                </a:solidFill>
                <a:latin typeface="Trebuchet MS" pitchFamily="34" charset="0"/>
                <a:ea typeface="Calibri" pitchFamily="34" charset="0"/>
                <a:cs typeface="Times New Roman" pitchFamily="18" charset="0"/>
              </a:rPr>
              <a:t>BRVM C:</a:t>
            </a:r>
          </a:p>
          <a:p>
            <a:pPr algn="ctr" defTabSz="685800" eaLnBrk="1" hangingPunct="1">
              <a:spcBef>
                <a:spcPct val="0"/>
              </a:spcBef>
              <a:buClrTx/>
              <a:buSzTx/>
              <a:buNone/>
              <a:defRPr/>
            </a:pPr>
            <a:r>
              <a:rPr lang="fr-FR" altLang="fr-FR" sz="675" b="1" dirty="0">
                <a:solidFill>
                  <a:prstClr val="white"/>
                </a:solidFill>
                <a:latin typeface="Trebuchet MS" pitchFamily="34" charset="0"/>
                <a:ea typeface="Calibri" pitchFamily="34" charset="0"/>
                <a:cs typeface="Times New Roman" pitchFamily="18" charset="0"/>
              </a:rPr>
              <a:t>-16,81 % </a:t>
            </a:r>
            <a:endParaRPr lang="fr-FR" altLang="fr-FR" sz="675" b="1" dirty="0">
              <a:solidFill>
                <a:prstClr val="white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5" name="Zone de texte 2"/>
          <p:cNvSpPr txBox="1">
            <a:spLocks noChangeArrowheads="1"/>
          </p:cNvSpPr>
          <p:nvPr/>
        </p:nvSpPr>
        <p:spPr bwMode="auto">
          <a:xfrm>
            <a:off x="3714750" y="2732485"/>
            <a:ext cx="540544" cy="25836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extLst/>
        </p:spPr>
        <p:txBody>
          <a:bodyPr tIns="27000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685800" eaLnBrk="1" hangingPunct="1">
              <a:spcBef>
                <a:spcPct val="0"/>
              </a:spcBef>
              <a:buClrTx/>
              <a:buSzTx/>
              <a:buNone/>
              <a:defRPr/>
            </a:pPr>
            <a:r>
              <a:rPr lang="fr-FR" altLang="fr-FR" sz="675" b="1" dirty="0">
                <a:solidFill>
                  <a:prstClr val="black"/>
                </a:solidFill>
                <a:latin typeface="Trebuchet MS" pitchFamily="34" charset="0"/>
                <a:ea typeface="Calibri" pitchFamily="34" charset="0"/>
                <a:cs typeface="Times New Roman" pitchFamily="18" charset="0"/>
              </a:rPr>
              <a:t>BRVM 10</a:t>
            </a:r>
          </a:p>
          <a:p>
            <a:pPr algn="ctr" defTabSz="685800" eaLnBrk="1" hangingPunct="1">
              <a:spcBef>
                <a:spcPct val="0"/>
              </a:spcBef>
              <a:buClrTx/>
              <a:buSzTx/>
              <a:buNone/>
              <a:defRPr/>
            </a:pPr>
            <a:r>
              <a:rPr lang="fr-FR" altLang="fr-FR" sz="675" b="1" dirty="0">
                <a:solidFill>
                  <a:prstClr val="black"/>
                </a:solidFill>
                <a:latin typeface="Trebuchet MS" pitchFamily="34" charset="0"/>
                <a:ea typeface="Calibri" pitchFamily="34" charset="0"/>
                <a:cs typeface="Times New Roman" pitchFamily="18" charset="0"/>
              </a:rPr>
              <a:t>-16,15 % </a:t>
            </a:r>
            <a:endParaRPr lang="fr-FR" altLang="fr-FR" sz="675" b="1" dirty="0">
              <a:solidFill>
                <a:prstClr val="black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cxnSp>
        <p:nvCxnSpPr>
          <p:cNvPr id="7" name="Connecteur droit 6"/>
          <p:cNvCxnSpPr/>
          <p:nvPr/>
        </p:nvCxnSpPr>
        <p:spPr>
          <a:xfrm>
            <a:off x="2056210" y="1666875"/>
            <a:ext cx="137279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llipse 7" descr="+15%"/>
          <p:cNvSpPr/>
          <p:nvPr/>
        </p:nvSpPr>
        <p:spPr>
          <a:xfrm>
            <a:off x="2021682" y="1578769"/>
            <a:ext cx="354806" cy="195263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 defTabSz="685800">
              <a:defRPr/>
            </a:pPr>
            <a:r>
              <a:rPr lang="fr-FR" sz="563" b="1" dirty="0">
                <a:solidFill>
                  <a:prstClr val="white"/>
                </a:solidFill>
                <a:latin typeface="Trebuchet MS" panose="020B0603020202020204" pitchFamily="34" charset="0"/>
              </a:rPr>
              <a:t>+19,9%</a:t>
            </a:r>
          </a:p>
        </p:txBody>
      </p:sp>
      <p:sp>
        <p:nvSpPr>
          <p:cNvPr id="9" name="Ellipse 8" descr="+15%"/>
          <p:cNvSpPr/>
          <p:nvPr/>
        </p:nvSpPr>
        <p:spPr>
          <a:xfrm>
            <a:off x="2401492" y="1568054"/>
            <a:ext cx="354806" cy="196453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 defTabSz="685800">
              <a:defRPr/>
            </a:pPr>
            <a:r>
              <a:rPr lang="fr-FR" sz="563" b="1" dirty="0">
                <a:solidFill>
                  <a:prstClr val="white"/>
                </a:solidFill>
                <a:latin typeface="Trebuchet MS" panose="020B0603020202020204" pitchFamily="34" charset="0"/>
              </a:rPr>
              <a:t>+39,3%</a:t>
            </a:r>
          </a:p>
        </p:txBody>
      </p:sp>
      <p:sp>
        <p:nvSpPr>
          <p:cNvPr id="10" name="Ellipse 9" descr="+15%"/>
          <p:cNvSpPr/>
          <p:nvPr/>
        </p:nvSpPr>
        <p:spPr>
          <a:xfrm>
            <a:off x="2777729" y="1569244"/>
            <a:ext cx="354806" cy="195263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 defTabSz="685800">
              <a:defRPr/>
            </a:pPr>
            <a:r>
              <a:rPr lang="fr-FR" sz="563" b="1" dirty="0">
                <a:solidFill>
                  <a:prstClr val="white"/>
                </a:solidFill>
                <a:latin typeface="Trebuchet MS" panose="020B0603020202020204" pitchFamily="34" charset="0"/>
              </a:rPr>
              <a:t>+11,2%</a:t>
            </a:r>
          </a:p>
        </p:txBody>
      </p:sp>
      <p:sp>
        <p:nvSpPr>
          <p:cNvPr id="11" name="Ellipse 10" descr="+15%"/>
          <p:cNvSpPr/>
          <p:nvPr/>
        </p:nvSpPr>
        <p:spPr>
          <a:xfrm>
            <a:off x="3162300" y="1563291"/>
            <a:ext cx="353616" cy="196453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 defTabSz="685800">
              <a:defRPr/>
            </a:pPr>
            <a:r>
              <a:rPr lang="fr-FR" sz="563" b="1" dirty="0">
                <a:solidFill>
                  <a:prstClr val="white"/>
                </a:solidFill>
                <a:latin typeface="Trebuchet MS" panose="020B0603020202020204" pitchFamily="34" charset="0"/>
              </a:rPr>
              <a:t>+17,8%</a:t>
            </a:r>
          </a:p>
        </p:txBody>
      </p:sp>
      <p:graphicFrame>
        <p:nvGraphicFramePr>
          <p:cNvPr id="12" name="Graphique 11"/>
          <p:cNvGraphicFramePr>
            <a:graphicFrameLocks/>
          </p:cNvGraphicFramePr>
          <p:nvPr>
            <p:extLst/>
          </p:nvPr>
        </p:nvGraphicFramePr>
        <p:xfrm>
          <a:off x="115784" y="1654263"/>
          <a:ext cx="4486295" cy="20205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Flèche droite 12"/>
          <p:cNvSpPr/>
          <p:nvPr/>
        </p:nvSpPr>
        <p:spPr>
          <a:xfrm rot="704756">
            <a:off x="3430191" y="1893094"/>
            <a:ext cx="314325" cy="188119"/>
          </a:xfrm>
          <a:prstGeom prst="right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 defTabSz="685800">
              <a:defRPr/>
            </a:pPr>
            <a:r>
              <a:rPr lang="fr-FR" sz="600" b="1" dirty="0">
                <a:solidFill>
                  <a:prstClr val="white"/>
                </a:solidFill>
                <a:latin typeface="Trebuchet MS" panose="020B0603020202020204" pitchFamily="34" charset="0"/>
              </a:rPr>
              <a:t>-3,9%</a:t>
            </a:r>
          </a:p>
        </p:txBody>
      </p:sp>
      <p:sp>
        <p:nvSpPr>
          <p:cNvPr id="14" name="Flèche droite 13"/>
          <p:cNvSpPr/>
          <p:nvPr/>
        </p:nvSpPr>
        <p:spPr>
          <a:xfrm rot="704756">
            <a:off x="3396854" y="2550319"/>
            <a:ext cx="314325" cy="188119"/>
          </a:xfrm>
          <a:prstGeom prst="rightArrow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 defTabSz="685800">
              <a:defRPr/>
            </a:pPr>
            <a:r>
              <a:rPr lang="fr-FR" sz="600" b="1" dirty="0">
                <a:solidFill>
                  <a:prstClr val="white"/>
                </a:solidFill>
                <a:latin typeface="Trebuchet MS" panose="020B0603020202020204" pitchFamily="34" charset="0"/>
              </a:rPr>
              <a:t>-9,8%</a:t>
            </a:r>
          </a:p>
        </p:txBody>
      </p:sp>
      <p:cxnSp>
        <p:nvCxnSpPr>
          <p:cNvPr id="33" name="Connecteur droit 32"/>
          <p:cNvCxnSpPr/>
          <p:nvPr/>
        </p:nvCxnSpPr>
        <p:spPr>
          <a:xfrm flipH="1">
            <a:off x="2199085" y="1800565"/>
            <a:ext cx="5954" cy="592256"/>
          </a:xfrm>
          <a:prstGeom prst="line">
            <a:avLst/>
          </a:prstGeom>
          <a:ln w="127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6" name="Graphique 35"/>
          <p:cNvGraphicFramePr>
            <a:graphicFrameLocks/>
          </p:cNvGraphicFramePr>
          <p:nvPr>
            <p:extLst/>
          </p:nvPr>
        </p:nvGraphicFramePr>
        <p:xfrm>
          <a:off x="77184" y="3897197"/>
          <a:ext cx="4222295" cy="23033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7" name="Zone de texte 2"/>
          <p:cNvSpPr txBox="1">
            <a:spLocks noChangeArrowheads="1"/>
          </p:cNvSpPr>
          <p:nvPr/>
        </p:nvSpPr>
        <p:spPr bwMode="auto">
          <a:xfrm>
            <a:off x="579665" y="4101875"/>
            <a:ext cx="759619" cy="360760"/>
          </a:xfrm>
          <a:prstGeom prst="rect">
            <a:avLst/>
          </a:prstGeom>
          <a:solidFill>
            <a:srgbClr val="00539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7000" rIns="2700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Bebas Neue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Bebas Neue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685800">
              <a:lnSpc>
                <a:spcPct val="100000"/>
              </a:lnSpc>
              <a:spcBef>
                <a:spcPct val="0"/>
              </a:spcBef>
              <a:buNone/>
            </a:pPr>
            <a:r>
              <a:rPr lang="fr-FR" altLang="fr-FR" sz="525" b="1" dirty="0">
                <a:solidFill>
                  <a:prstClr val="white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Market cap &gt; 4,000 </a:t>
            </a:r>
            <a:r>
              <a:rPr lang="fr-FR" altLang="fr-FR" sz="525" b="1" dirty="0" err="1">
                <a:solidFill>
                  <a:prstClr val="white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bn</a:t>
            </a:r>
            <a:r>
              <a:rPr lang="fr-FR" altLang="fr-FR" sz="525" b="1" dirty="0">
                <a:solidFill>
                  <a:prstClr val="white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FCFA ($ 7,14 </a:t>
            </a:r>
            <a:r>
              <a:rPr lang="fr-FR" altLang="fr-FR" sz="525" b="1" dirty="0" err="1">
                <a:solidFill>
                  <a:prstClr val="white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bn</a:t>
            </a:r>
            <a:r>
              <a:rPr lang="fr-FR" altLang="fr-FR" sz="525" b="1" dirty="0">
                <a:solidFill>
                  <a:prstClr val="white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algn="ctr" defTabSz="685800">
              <a:lnSpc>
                <a:spcPct val="100000"/>
              </a:lnSpc>
              <a:spcBef>
                <a:spcPct val="0"/>
              </a:spcBef>
              <a:buNone/>
            </a:pPr>
            <a:r>
              <a:rPr lang="fr-FR" altLang="fr-FR" sz="525" b="1" dirty="0">
                <a:solidFill>
                  <a:prstClr val="white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31 </a:t>
            </a:r>
            <a:r>
              <a:rPr lang="fr-FR" altLang="fr-FR" sz="525" b="1" dirty="0" err="1">
                <a:solidFill>
                  <a:prstClr val="white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dec</a:t>
            </a:r>
            <a:r>
              <a:rPr lang="fr-FR" altLang="fr-FR" sz="525" b="1" dirty="0">
                <a:solidFill>
                  <a:prstClr val="white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2012</a:t>
            </a:r>
          </a:p>
        </p:txBody>
      </p:sp>
      <p:cxnSp>
        <p:nvCxnSpPr>
          <p:cNvPr id="38" name="Connecteur droit 37"/>
          <p:cNvCxnSpPr>
            <a:stCxn id="37" idx="2"/>
          </p:cNvCxnSpPr>
          <p:nvPr/>
        </p:nvCxnSpPr>
        <p:spPr>
          <a:xfrm>
            <a:off x="959474" y="4462634"/>
            <a:ext cx="787913" cy="440354"/>
          </a:xfrm>
          <a:prstGeom prst="line">
            <a:avLst/>
          </a:prstGeom>
          <a:ln>
            <a:solidFill>
              <a:srgbClr val="009999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38"/>
          <p:cNvCxnSpPr/>
          <p:nvPr/>
        </p:nvCxnSpPr>
        <p:spPr>
          <a:xfrm>
            <a:off x="2046514" y="4781722"/>
            <a:ext cx="214313" cy="389334"/>
          </a:xfrm>
          <a:prstGeom prst="line">
            <a:avLst/>
          </a:prstGeom>
          <a:ln>
            <a:solidFill>
              <a:srgbClr val="009999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Zone de texte 2"/>
          <p:cNvSpPr txBox="1">
            <a:spLocks noChangeArrowheads="1"/>
          </p:cNvSpPr>
          <p:nvPr/>
        </p:nvSpPr>
        <p:spPr bwMode="auto">
          <a:xfrm>
            <a:off x="1870643" y="4063775"/>
            <a:ext cx="763191" cy="359569"/>
          </a:xfrm>
          <a:prstGeom prst="rect">
            <a:avLst/>
          </a:prstGeom>
          <a:solidFill>
            <a:srgbClr val="00539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7000" rIns="2700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Bebas Neue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Bebas Neue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685800">
              <a:lnSpc>
                <a:spcPct val="100000"/>
              </a:lnSpc>
              <a:spcBef>
                <a:spcPct val="0"/>
              </a:spcBef>
              <a:buNone/>
            </a:pPr>
            <a:r>
              <a:rPr lang="fr-FR" altLang="fr-FR" sz="525" b="1" dirty="0">
                <a:solidFill>
                  <a:prstClr val="white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Market cap &gt; 6,000 </a:t>
            </a:r>
            <a:r>
              <a:rPr lang="fr-FR" altLang="fr-FR" sz="525" b="1" dirty="0" err="1">
                <a:solidFill>
                  <a:prstClr val="white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bn</a:t>
            </a:r>
            <a:r>
              <a:rPr lang="fr-FR" altLang="fr-FR" sz="525" b="1" dirty="0">
                <a:solidFill>
                  <a:prstClr val="white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FCFA ($ 10.71 </a:t>
            </a:r>
            <a:r>
              <a:rPr lang="fr-FR" altLang="fr-FR" sz="525" b="1" dirty="0" err="1">
                <a:solidFill>
                  <a:prstClr val="white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bn</a:t>
            </a:r>
            <a:r>
              <a:rPr lang="fr-FR" altLang="fr-FR" sz="525" b="1" dirty="0">
                <a:solidFill>
                  <a:prstClr val="white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algn="ctr" defTabSz="685800">
              <a:lnSpc>
                <a:spcPct val="100000"/>
              </a:lnSpc>
              <a:spcBef>
                <a:spcPct val="0"/>
              </a:spcBef>
              <a:buNone/>
            </a:pPr>
            <a:r>
              <a:rPr lang="fr-FR" altLang="fr-FR" sz="525" b="1" dirty="0">
                <a:solidFill>
                  <a:prstClr val="white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29 </a:t>
            </a:r>
            <a:r>
              <a:rPr lang="fr-FR" altLang="fr-FR" sz="525" b="1" dirty="0" err="1">
                <a:solidFill>
                  <a:prstClr val="white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janv</a:t>
            </a:r>
            <a:r>
              <a:rPr lang="fr-FR" altLang="fr-FR" sz="525" b="1" dirty="0">
                <a:solidFill>
                  <a:prstClr val="white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2014</a:t>
            </a:r>
          </a:p>
        </p:txBody>
      </p:sp>
      <p:cxnSp>
        <p:nvCxnSpPr>
          <p:cNvPr id="41" name="Connecteur droit 40"/>
          <p:cNvCxnSpPr>
            <a:stCxn id="40" idx="2"/>
          </p:cNvCxnSpPr>
          <p:nvPr/>
        </p:nvCxnSpPr>
        <p:spPr>
          <a:xfrm>
            <a:off x="2252238" y="4423343"/>
            <a:ext cx="321171" cy="81051"/>
          </a:xfrm>
          <a:prstGeom prst="line">
            <a:avLst/>
          </a:prstGeom>
          <a:ln>
            <a:solidFill>
              <a:srgbClr val="009999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Zone de texte 2"/>
          <p:cNvSpPr txBox="1">
            <a:spLocks noChangeArrowheads="1"/>
          </p:cNvSpPr>
          <p:nvPr/>
        </p:nvSpPr>
        <p:spPr bwMode="auto">
          <a:xfrm>
            <a:off x="2798990" y="4832919"/>
            <a:ext cx="791766" cy="351235"/>
          </a:xfrm>
          <a:prstGeom prst="rect">
            <a:avLst/>
          </a:prstGeom>
          <a:solidFill>
            <a:srgbClr val="00539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7000" rIns="2700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Bebas Neue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Bebas Neue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685800">
              <a:lnSpc>
                <a:spcPct val="100000"/>
              </a:lnSpc>
              <a:spcBef>
                <a:spcPct val="0"/>
              </a:spcBef>
              <a:buNone/>
            </a:pPr>
            <a:r>
              <a:rPr lang="fr-FR" altLang="fr-FR" sz="525" b="1" dirty="0">
                <a:solidFill>
                  <a:prstClr val="white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Market cap &gt; 7,000 </a:t>
            </a:r>
            <a:r>
              <a:rPr lang="fr-FR" altLang="fr-FR" sz="525" b="1" dirty="0" err="1">
                <a:solidFill>
                  <a:prstClr val="white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bn</a:t>
            </a:r>
            <a:r>
              <a:rPr lang="fr-FR" altLang="fr-FR" sz="525" b="1" dirty="0">
                <a:solidFill>
                  <a:prstClr val="white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FCFA ($12.5 </a:t>
            </a:r>
            <a:r>
              <a:rPr lang="fr-FR" altLang="fr-FR" sz="525" b="1" dirty="0" err="1">
                <a:solidFill>
                  <a:prstClr val="white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bn</a:t>
            </a:r>
            <a:r>
              <a:rPr lang="fr-FR" altLang="fr-FR" sz="525" b="1" dirty="0">
                <a:solidFill>
                  <a:prstClr val="white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algn="ctr" defTabSz="685800">
              <a:lnSpc>
                <a:spcPct val="100000"/>
              </a:lnSpc>
              <a:spcBef>
                <a:spcPct val="0"/>
              </a:spcBef>
              <a:buNone/>
            </a:pPr>
            <a:r>
              <a:rPr lang="fr-FR" altLang="fr-FR" sz="525" b="1" dirty="0">
                <a:solidFill>
                  <a:prstClr val="white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 juillet 2015</a:t>
            </a:r>
          </a:p>
        </p:txBody>
      </p:sp>
      <p:cxnSp>
        <p:nvCxnSpPr>
          <p:cNvPr id="43" name="Connecteur droit 42"/>
          <p:cNvCxnSpPr>
            <a:endCxn id="42" idx="0"/>
          </p:cNvCxnSpPr>
          <p:nvPr/>
        </p:nvCxnSpPr>
        <p:spPr>
          <a:xfrm>
            <a:off x="3195468" y="4423343"/>
            <a:ext cx="0" cy="409575"/>
          </a:xfrm>
          <a:prstGeom prst="line">
            <a:avLst/>
          </a:prstGeom>
          <a:ln>
            <a:solidFill>
              <a:srgbClr val="009999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43"/>
          <p:cNvSpPr/>
          <p:nvPr/>
        </p:nvSpPr>
        <p:spPr>
          <a:xfrm>
            <a:off x="3748087" y="3778025"/>
            <a:ext cx="318748" cy="1839516"/>
          </a:xfrm>
          <a:prstGeom prst="rect">
            <a:avLst/>
          </a:prstGeom>
          <a:noFill/>
          <a:ln w="3175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85800">
              <a:defRPr/>
            </a:pPr>
            <a:endParaRPr lang="en-US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5" name="Zone de texte 2"/>
          <p:cNvSpPr txBox="1">
            <a:spLocks noChangeArrowheads="1"/>
          </p:cNvSpPr>
          <p:nvPr/>
        </p:nvSpPr>
        <p:spPr bwMode="auto">
          <a:xfrm>
            <a:off x="3633618" y="3710159"/>
            <a:ext cx="567928" cy="142875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extLst/>
        </p:spPr>
        <p:txBody>
          <a:bodyPr tIns="27000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685800" eaLnBrk="1" hangingPunct="1">
              <a:spcBef>
                <a:spcPct val="0"/>
              </a:spcBef>
              <a:buClrTx/>
              <a:buSzTx/>
              <a:buNone/>
              <a:defRPr/>
            </a:pPr>
            <a:r>
              <a:rPr lang="fr-FR" altLang="fr-FR" sz="675" b="1" dirty="0">
                <a:solidFill>
                  <a:prstClr val="white"/>
                </a:solidFill>
                <a:latin typeface="Trebuchet MS" pitchFamily="34" charset="0"/>
                <a:ea typeface="Calibri" pitchFamily="34" charset="0"/>
                <a:cs typeface="Times New Roman" pitchFamily="18" charset="0"/>
              </a:rPr>
              <a:t>-11,29 % </a:t>
            </a:r>
          </a:p>
        </p:txBody>
      </p:sp>
      <p:sp>
        <p:nvSpPr>
          <p:cNvPr id="46" name="Flèche droite 45"/>
          <p:cNvSpPr/>
          <p:nvPr/>
        </p:nvSpPr>
        <p:spPr>
          <a:xfrm rot="21058527">
            <a:off x="3433593" y="4355478"/>
            <a:ext cx="313134" cy="188119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 defTabSz="685800">
              <a:defRPr/>
            </a:pPr>
            <a:r>
              <a:rPr lang="fr-FR" sz="600" b="1" dirty="0">
                <a:solidFill>
                  <a:prstClr val="white"/>
                </a:solidFill>
                <a:latin typeface="Trebuchet MS" panose="020B0603020202020204" pitchFamily="34" charset="0"/>
              </a:rPr>
              <a:t>+2,7%</a:t>
            </a:r>
          </a:p>
        </p:txBody>
      </p:sp>
      <p:sp>
        <p:nvSpPr>
          <p:cNvPr id="47" name="Zone de texte 2"/>
          <p:cNvSpPr txBox="1">
            <a:spLocks noChangeArrowheads="1"/>
          </p:cNvSpPr>
          <p:nvPr/>
        </p:nvSpPr>
        <p:spPr bwMode="auto">
          <a:xfrm>
            <a:off x="1912910" y="5171056"/>
            <a:ext cx="757238" cy="351235"/>
          </a:xfrm>
          <a:prstGeom prst="rect">
            <a:avLst/>
          </a:prstGeom>
          <a:solidFill>
            <a:srgbClr val="00539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7000" rIns="2700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Bebas Neue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Bebas Neue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685800">
              <a:lnSpc>
                <a:spcPct val="100000"/>
              </a:lnSpc>
              <a:spcBef>
                <a:spcPct val="0"/>
              </a:spcBef>
              <a:buNone/>
            </a:pPr>
            <a:r>
              <a:rPr lang="fr-FR" altLang="fr-FR" sz="525" b="1" dirty="0">
                <a:solidFill>
                  <a:prstClr val="white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Market cap &gt; 5,000 </a:t>
            </a:r>
            <a:r>
              <a:rPr lang="fr-FR" altLang="fr-FR" sz="525" b="1" dirty="0" err="1">
                <a:solidFill>
                  <a:prstClr val="white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bn</a:t>
            </a:r>
            <a:r>
              <a:rPr lang="fr-FR" altLang="fr-FR" sz="525" b="1" dirty="0">
                <a:solidFill>
                  <a:prstClr val="white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FCFA ($8.93 </a:t>
            </a:r>
            <a:r>
              <a:rPr lang="fr-FR" altLang="fr-FR" sz="525" b="1" dirty="0" err="1">
                <a:solidFill>
                  <a:prstClr val="white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bn</a:t>
            </a:r>
            <a:r>
              <a:rPr lang="fr-FR" altLang="fr-FR" sz="525" b="1" dirty="0">
                <a:solidFill>
                  <a:prstClr val="white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algn="ctr" defTabSz="685800">
              <a:lnSpc>
                <a:spcPct val="100000"/>
              </a:lnSpc>
              <a:spcBef>
                <a:spcPct val="0"/>
              </a:spcBef>
              <a:buNone/>
            </a:pPr>
            <a:r>
              <a:rPr lang="fr-FR" altLang="fr-FR" sz="525" b="1" dirty="0">
                <a:solidFill>
                  <a:prstClr val="white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27 mai 2013</a:t>
            </a:r>
          </a:p>
        </p:txBody>
      </p:sp>
      <p:cxnSp>
        <p:nvCxnSpPr>
          <p:cNvPr id="50" name="Connecteur droit 49"/>
          <p:cNvCxnSpPr/>
          <p:nvPr/>
        </p:nvCxnSpPr>
        <p:spPr>
          <a:xfrm>
            <a:off x="3363418" y="1792400"/>
            <a:ext cx="4203" cy="220352"/>
          </a:xfrm>
          <a:prstGeom prst="line">
            <a:avLst/>
          </a:prstGeom>
          <a:ln w="127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necteur droit 56"/>
          <p:cNvCxnSpPr/>
          <p:nvPr/>
        </p:nvCxnSpPr>
        <p:spPr>
          <a:xfrm>
            <a:off x="1747387" y="3966254"/>
            <a:ext cx="0" cy="872038"/>
          </a:xfrm>
          <a:prstGeom prst="line">
            <a:avLst/>
          </a:prstGeom>
          <a:ln w="1270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Ellipse 60" descr="+15%"/>
          <p:cNvSpPr/>
          <p:nvPr/>
        </p:nvSpPr>
        <p:spPr>
          <a:xfrm>
            <a:off x="2670148" y="3868028"/>
            <a:ext cx="401744" cy="185951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 defTabSz="685800">
              <a:defRPr/>
            </a:pPr>
            <a:r>
              <a:rPr lang="fr-FR" sz="563" b="1" dirty="0">
                <a:solidFill>
                  <a:prstClr val="white"/>
                </a:solidFill>
                <a:latin typeface="Trebuchet MS" panose="020B0603020202020204" pitchFamily="34" charset="0"/>
              </a:rPr>
              <a:t>+91,17%</a:t>
            </a:r>
          </a:p>
        </p:txBody>
      </p:sp>
      <p:cxnSp>
        <p:nvCxnSpPr>
          <p:cNvPr id="62" name="Connecteur droit 61"/>
          <p:cNvCxnSpPr>
            <a:stCxn id="61" idx="2"/>
          </p:cNvCxnSpPr>
          <p:nvPr/>
        </p:nvCxnSpPr>
        <p:spPr>
          <a:xfrm flipH="1">
            <a:off x="1747388" y="3961004"/>
            <a:ext cx="922761" cy="4769"/>
          </a:xfrm>
          <a:prstGeom prst="line">
            <a:avLst/>
          </a:prstGeom>
          <a:ln w="1270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necteur droit 66"/>
          <p:cNvCxnSpPr/>
          <p:nvPr/>
        </p:nvCxnSpPr>
        <p:spPr>
          <a:xfrm flipH="1" flipV="1">
            <a:off x="3095539" y="3962179"/>
            <a:ext cx="652548" cy="18670"/>
          </a:xfrm>
          <a:prstGeom prst="line">
            <a:avLst/>
          </a:prstGeom>
          <a:ln w="1270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2" name="Graphique 71"/>
          <p:cNvGraphicFramePr>
            <a:graphicFrameLocks/>
          </p:cNvGraphicFramePr>
          <p:nvPr>
            <p:extLst/>
          </p:nvPr>
        </p:nvGraphicFramePr>
        <p:xfrm>
          <a:off x="4593235" y="3943802"/>
          <a:ext cx="4479966" cy="18960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3" name="Zone de texte 2"/>
          <p:cNvSpPr txBox="1">
            <a:spLocks noChangeArrowheads="1"/>
          </p:cNvSpPr>
          <p:nvPr/>
        </p:nvSpPr>
        <p:spPr bwMode="auto">
          <a:xfrm>
            <a:off x="5476961" y="4246419"/>
            <a:ext cx="759619" cy="360759"/>
          </a:xfrm>
          <a:prstGeom prst="rect">
            <a:avLst/>
          </a:prstGeom>
          <a:solidFill>
            <a:srgbClr val="00539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7000" rIns="2700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Bebas Neue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Bebas Neue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685800">
              <a:lnSpc>
                <a:spcPct val="100000"/>
              </a:lnSpc>
              <a:spcBef>
                <a:spcPct val="0"/>
              </a:spcBef>
              <a:buNone/>
            </a:pPr>
            <a:r>
              <a:rPr lang="fr-FR" altLang="fr-FR" sz="525" b="1" dirty="0">
                <a:solidFill>
                  <a:prstClr val="white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Market Cap</a:t>
            </a:r>
          </a:p>
          <a:p>
            <a:pPr algn="ctr" defTabSz="685800">
              <a:lnSpc>
                <a:spcPct val="100000"/>
              </a:lnSpc>
              <a:spcBef>
                <a:spcPct val="0"/>
              </a:spcBef>
              <a:buNone/>
            </a:pPr>
            <a:r>
              <a:rPr lang="fr-FR" altLang="fr-FR" sz="525" b="1" dirty="0">
                <a:solidFill>
                  <a:prstClr val="white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&gt; 1,000 </a:t>
            </a:r>
            <a:r>
              <a:rPr lang="fr-FR" altLang="fr-FR" sz="525" b="1" dirty="0" err="1">
                <a:solidFill>
                  <a:prstClr val="white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bn</a:t>
            </a:r>
            <a:r>
              <a:rPr lang="fr-FR" altLang="fr-FR" sz="525" b="1" dirty="0">
                <a:solidFill>
                  <a:prstClr val="white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FCFA ($ 1.78 </a:t>
            </a:r>
            <a:r>
              <a:rPr lang="fr-FR" altLang="fr-FR" sz="525" b="1" dirty="0" err="1">
                <a:solidFill>
                  <a:prstClr val="white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bn</a:t>
            </a:r>
            <a:r>
              <a:rPr lang="fr-FR" altLang="fr-FR" sz="525" b="1" dirty="0">
                <a:solidFill>
                  <a:prstClr val="white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18 avril 2013</a:t>
            </a:r>
          </a:p>
        </p:txBody>
      </p:sp>
      <p:cxnSp>
        <p:nvCxnSpPr>
          <p:cNvPr id="74" name="Connecteur droit 73"/>
          <p:cNvCxnSpPr>
            <a:stCxn id="73" idx="2"/>
          </p:cNvCxnSpPr>
          <p:nvPr/>
        </p:nvCxnSpPr>
        <p:spPr>
          <a:xfrm>
            <a:off x="5856771" y="4607178"/>
            <a:ext cx="875469" cy="405998"/>
          </a:xfrm>
          <a:prstGeom prst="line">
            <a:avLst/>
          </a:prstGeom>
          <a:ln>
            <a:solidFill>
              <a:srgbClr val="009999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Rectangle 74"/>
          <p:cNvSpPr/>
          <p:nvPr/>
        </p:nvSpPr>
        <p:spPr>
          <a:xfrm>
            <a:off x="8452247" y="3878855"/>
            <a:ext cx="333375" cy="1472689"/>
          </a:xfrm>
          <a:prstGeom prst="rect">
            <a:avLst/>
          </a:prstGeom>
          <a:noFill/>
          <a:ln w="3175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85800">
              <a:defRPr/>
            </a:pPr>
            <a:endParaRPr lang="en-US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76" name="Zone de texte 2"/>
          <p:cNvSpPr txBox="1">
            <a:spLocks noChangeArrowheads="1"/>
          </p:cNvSpPr>
          <p:nvPr/>
        </p:nvSpPr>
        <p:spPr bwMode="auto">
          <a:xfrm>
            <a:off x="8335566" y="3835313"/>
            <a:ext cx="566738" cy="142875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extLst/>
        </p:spPr>
        <p:txBody>
          <a:bodyPr tIns="27000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685800" eaLnBrk="1" hangingPunct="1">
              <a:spcBef>
                <a:spcPct val="0"/>
              </a:spcBef>
              <a:buClrTx/>
              <a:buSzTx/>
              <a:buNone/>
              <a:defRPr/>
            </a:pPr>
            <a:r>
              <a:rPr lang="fr-FR" altLang="fr-FR" sz="675" b="1" dirty="0">
                <a:solidFill>
                  <a:prstClr val="white"/>
                </a:solidFill>
                <a:latin typeface="Trebuchet MS" pitchFamily="34" charset="0"/>
                <a:ea typeface="Calibri" pitchFamily="34" charset="0"/>
                <a:cs typeface="Times New Roman" pitchFamily="18" charset="0"/>
              </a:rPr>
              <a:t>+18,34 % </a:t>
            </a:r>
          </a:p>
        </p:txBody>
      </p:sp>
      <p:sp>
        <p:nvSpPr>
          <p:cNvPr id="77" name="Flèche droite 76"/>
          <p:cNvSpPr/>
          <p:nvPr/>
        </p:nvSpPr>
        <p:spPr>
          <a:xfrm rot="18794265">
            <a:off x="8001924" y="4534072"/>
            <a:ext cx="313135" cy="188119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 defTabSz="685800">
              <a:defRPr/>
            </a:pPr>
            <a:r>
              <a:rPr lang="fr-FR" sz="600" b="1" dirty="0">
                <a:solidFill>
                  <a:prstClr val="white"/>
                </a:solidFill>
                <a:latin typeface="Trebuchet MS" panose="020B0603020202020204" pitchFamily="34" charset="0"/>
              </a:rPr>
              <a:t>+58,9%</a:t>
            </a:r>
          </a:p>
        </p:txBody>
      </p:sp>
      <p:cxnSp>
        <p:nvCxnSpPr>
          <p:cNvPr id="80" name="Connecteur droit 79"/>
          <p:cNvCxnSpPr/>
          <p:nvPr/>
        </p:nvCxnSpPr>
        <p:spPr>
          <a:xfrm flipH="1">
            <a:off x="6662287" y="4139535"/>
            <a:ext cx="2" cy="873641"/>
          </a:xfrm>
          <a:prstGeom prst="line">
            <a:avLst/>
          </a:prstGeom>
          <a:ln w="1270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Connecteur droit 80"/>
          <p:cNvCxnSpPr/>
          <p:nvPr/>
        </p:nvCxnSpPr>
        <p:spPr>
          <a:xfrm flipH="1">
            <a:off x="6662288" y="4134766"/>
            <a:ext cx="922761" cy="4769"/>
          </a:xfrm>
          <a:prstGeom prst="line">
            <a:avLst/>
          </a:prstGeom>
          <a:ln w="1270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Ellipse 82" descr="+15%"/>
          <p:cNvSpPr/>
          <p:nvPr/>
        </p:nvSpPr>
        <p:spPr>
          <a:xfrm>
            <a:off x="7467804" y="4042788"/>
            <a:ext cx="518988" cy="194221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 defTabSz="685800">
              <a:defRPr/>
            </a:pPr>
            <a:r>
              <a:rPr lang="fr-FR" sz="563" b="1" dirty="0">
                <a:solidFill>
                  <a:prstClr val="white"/>
                </a:solidFill>
                <a:latin typeface="Trebuchet MS" panose="020B0603020202020204" pitchFamily="34" charset="0"/>
              </a:rPr>
              <a:t>+256,97%</a:t>
            </a:r>
          </a:p>
        </p:txBody>
      </p:sp>
      <p:cxnSp>
        <p:nvCxnSpPr>
          <p:cNvPr id="84" name="Connecteur droit 83"/>
          <p:cNvCxnSpPr/>
          <p:nvPr/>
        </p:nvCxnSpPr>
        <p:spPr>
          <a:xfrm flipH="1" flipV="1">
            <a:off x="7990868" y="4137150"/>
            <a:ext cx="794755" cy="2386"/>
          </a:xfrm>
          <a:prstGeom prst="line">
            <a:avLst/>
          </a:prstGeom>
          <a:ln w="1270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Connecteur droit 96"/>
          <p:cNvCxnSpPr/>
          <p:nvPr/>
        </p:nvCxnSpPr>
        <p:spPr>
          <a:xfrm flipV="1">
            <a:off x="4593235" y="1340817"/>
            <a:ext cx="11021" cy="5112519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itre 1"/>
          <p:cNvSpPr>
            <a:spLocks/>
          </p:cNvSpPr>
          <p:nvPr/>
        </p:nvSpPr>
        <p:spPr bwMode="auto">
          <a:xfrm>
            <a:off x="336054" y="3464877"/>
            <a:ext cx="2946797" cy="362304"/>
          </a:xfrm>
          <a:prstGeom prst="rect">
            <a:avLst/>
          </a:prstGeom>
          <a:solidFill>
            <a:schemeClr val="tx2">
              <a:lumMod val="60000"/>
              <a:lumOff val="40000"/>
              <a:alpha val="34000"/>
            </a:schemeClr>
          </a:solidFill>
          <a:extLst/>
        </p:spPr>
        <p:txBody>
          <a:bodyPr tIns="27000" bIns="27000">
            <a:spAutoFit/>
          </a:bodyPr>
          <a:lstStyle/>
          <a:p>
            <a:pPr marL="214313" indent="-214313" algn="ctr" defTabSz="685800">
              <a:defRPr/>
            </a:pPr>
            <a:r>
              <a:rPr lang="en-US" altLang="fr-FR" sz="1000" b="1" dirty="0">
                <a:solidFill>
                  <a:prstClr val="black"/>
                </a:solidFill>
                <a:latin typeface="Trebuchet MS" panose="020B0603020202020204" pitchFamily="34" charset="0"/>
                <a:cs typeface="Arial" charset="0"/>
              </a:rPr>
              <a:t>Market Cap: Equity market</a:t>
            </a:r>
          </a:p>
          <a:p>
            <a:pPr marL="214313" indent="-214313" algn="ctr" defTabSz="685800">
              <a:defRPr/>
            </a:pPr>
            <a:r>
              <a:rPr lang="en-US" altLang="fr-FR" sz="1000" b="1" dirty="0">
                <a:solidFill>
                  <a:prstClr val="black"/>
                </a:solidFill>
                <a:latin typeface="Trebuchet MS" panose="020B0603020202020204" pitchFamily="34" charset="0"/>
                <a:cs typeface="Arial" charset="0"/>
              </a:rPr>
              <a:t>(2008–2017) </a:t>
            </a:r>
          </a:p>
        </p:txBody>
      </p:sp>
      <p:sp>
        <p:nvSpPr>
          <p:cNvPr id="51" name="Titre 1"/>
          <p:cNvSpPr>
            <a:spLocks/>
          </p:cNvSpPr>
          <p:nvPr/>
        </p:nvSpPr>
        <p:spPr bwMode="auto">
          <a:xfrm>
            <a:off x="115784" y="1016210"/>
            <a:ext cx="2946797" cy="362304"/>
          </a:xfrm>
          <a:prstGeom prst="rect">
            <a:avLst/>
          </a:prstGeom>
          <a:solidFill>
            <a:schemeClr val="tx2">
              <a:lumMod val="60000"/>
              <a:lumOff val="40000"/>
              <a:alpha val="34000"/>
            </a:schemeClr>
          </a:solidFill>
          <a:extLst/>
        </p:spPr>
        <p:txBody>
          <a:bodyPr tIns="27000" bIns="27000">
            <a:spAutoFit/>
          </a:bodyPr>
          <a:lstStyle/>
          <a:p>
            <a:pPr marL="285750" indent="-285750" algn="ctr">
              <a:defRPr/>
            </a:pPr>
            <a:r>
              <a:rPr lang="en-US" altLang="fr-FR" sz="1000" b="1" dirty="0">
                <a:solidFill>
                  <a:prstClr val="black"/>
                </a:solidFill>
                <a:latin typeface="Trebuchet MS" pitchFamily="34" charset="0"/>
                <a:cs typeface="Arial" panose="020B0604020202020204" pitchFamily="34" charset="0"/>
              </a:rPr>
              <a:t>BRVM 10 &amp; BRVM Composite Indexes </a:t>
            </a:r>
          </a:p>
          <a:p>
            <a:pPr marL="285750" indent="-285750" algn="ctr">
              <a:defRPr/>
            </a:pPr>
            <a:r>
              <a:rPr lang="en-US" altLang="fr-FR" sz="1000" b="1" dirty="0">
                <a:solidFill>
                  <a:prstClr val="black"/>
                </a:solidFill>
                <a:latin typeface="Trebuchet MS" pitchFamily="34" charset="0"/>
                <a:cs typeface="Arial" panose="020B0604020202020204" pitchFamily="34" charset="0"/>
              </a:rPr>
              <a:t>(2008-2017) </a:t>
            </a:r>
          </a:p>
        </p:txBody>
      </p:sp>
      <p:sp>
        <p:nvSpPr>
          <p:cNvPr id="48" name="Titre 1"/>
          <p:cNvSpPr>
            <a:spLocks/>
          </p:cNvSpPr>
          <p:nvPr/>
        </p:nvSpPr>
        <p:spPr bwMode="auto">
          <a:xfrm>
            <a:off x="4908217" y="1016210"/>
            <a:ext cx="2946797" cy="362304"/>
          </a:xfrm>
          <a:prstGeom prst="rect">
            <a:avLst/>
          </a:prstGeom>
          <a:solidFill>
            <a:schemeClr val="tx2">
              <a:lumMod val="60000"/>
              <a:lumOff val="40000"/>
              <a:alpha val="34000"/>
            </a:schemeClr>
          </a:solidFill>
          <a:extLst/>
        </p:spPr>
        <p:txBody>
          <a:bodyPr tIns="27000" bIns="27000">
            <a:spAutoFit/>
          </a:bodyPr>
          <a:lstStyle/>
          <a:p>
            <a:pPr marL="214313" indent="-214313" algn="ctr" defTabSz="685800">
              <a:defRPr/>
            </a:pPr>
            <a:r>
              <a:rPr lang="fr-FR" altLang="fr-FR" sz="1000" b="1" dirty="0" err="1">
                <a:solidFill>
                  <a:prstClr val="black"/>
                </a:solidFill>
                <a:latin typeface="Trebuchet MS" panose="020B0603020202020204" pitchFamily="34" charset="0"/>
                <a:cs typeface="Arial" charset="0"/>
              </a:rPr>
              <a:t>Sectors</a:t>
            </a:r>
            <a:r>
              <a:rPr lang="fr-FR" altLang="fr-FR" sz="1000" b="1" dirty="0">
                <a:solidFill>
                  <a:prstClr val="black"/>
                </a:solidFill>
                <a:latin typeface="Trebuchet MS" panose="020B0603020202020204" pitchFamily="34" charset="0"/>
                <a:cs typeface="Arial" charset="0"/>
              </a:rPr>
              <a:t> Indices</a:t>
            </a:r>
          </a:p>
          <a:p>
            <a:pPr marL="214313" indent="-214313" algn="ctr" defTabSz="685800">
              <a:defRPr/>
            </a:pPr>
            <a:r>
              <a:rPr lang="fr-FR" altLang="fr-FR" sz="1000" b="1" dirty="0">
                <a:solidFill>
                  <a:prstClr val="black"/>
                </a:solidFill>
                <a:latin typeface="Trebuchet MS" panose="020B0603020202020204" pitchFamily="34" charset="0"/>
                <a:cs typeface="Arial" charset="0"/>
              </a:rPr>
              <a:t>(2017)</a:t>
            </a:r>
          </a:p>
        </p:txBody>
      </p:sp>
      <p:graphicFrame>
        <p:nvGraphicFramePr>
          <p:cNvPr id="52" name="Graphique 51"/>
          <p:cNvGraphicFramePr>
            <a:graphicFrameLocks/>
          </p:cNvGraphicFramePr>
          <p:nvPr>
            <p:extLst/>
          </p:nvPr>
        </p:nvGraphicFramePr>
        <p:xfrm>
          <a:off x="4768354" y="1763481"/>
          <a:ext cx="4236853" cy="19685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53" name="Titre 1"/>
          <p:cNvSpPr>
            <a:spLocks/>
          </p:cNvSpPr>
          <p:nvPr/>
        </p:nvSpPr>
        <p:spPr bwMode="auto">
          <a:xfrm>
            <a:off x="4900443" y="1666190"/>
            <a:ext cx="565547" cy="16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 anchor="ctr"/>
          <a:lstStyle>
            <a:lvl1pPr marL="285750" indent="-28575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Bebas Neue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Bebas Neue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14313" indent="-214313" algn="ctr" defTabSz="685800">
              <a:lnSpc>
                <a:spcPct val="100000"/>
              </a:lnSpc>
              <a:spcBef>
                <a:spcPct val="0"/>
              </a:spcBef>
              <a:buNone/>
            </a:pPr>
            <a:r>
              <a:rPr lang="fr-FR" altLang="fr-FR" sz="750" b="1" dirty="0">
                <a:solidFill>
                  <a:prstClr val="black"/>
                </a:solidFill>
                <a:latin typeface="Calibri Light" panose="020F0302020204030204"/>
              </a:rPr>
              <a:t>Finance</a:t>
            </a:r>
          </a:p>
        </p:txBody>
      </p:sp>
      <p:sp>
        <p:nvSpPr>
          <p:cNvPr id="54" name="Titre 1"/>
          <p:cNvSpPr>
            <a:spLocks/>
          </p:cNvSpPr>
          <p:nvPr/>
        </p:nvSpPr>
        <p:spPr bwMode="auto">
          <a:xfrm>
            <a:off x="6598706" y="1660322"/>
            <a:ext cx="532209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 anchor="ctr"/>
          <a:lstStyle>
            <a:lvl1pPr marL="285750" indent="-28575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Bebas Neue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Bebas Neue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14313" indent="-214313" algn="ctr" defTabSz="685800">
              <a:lnSpc>
                <a:spcPct val="100000"/>
              </a:lnSpc>
              <a:spcBef>
                <a:spcPct val="0"/>
              </a:spcBef>
              <a:buNone/>
            </a:pPr>
            <a:r>
              <a:rPr lang="fr-FR" altLang="fr-FR" sz="750" b="1" dirty="0">
                <a:solidFill>
                  <a:prstClr val="black"/>
                </a:solidFill>
                <a:latin typeface="Calibri Light" panose="020F0302020204030204"/>
              </a:rPr>
              <a:t>Transport</a:t>
            </a:r>
          </a:p>
        </p:txBody>
      </p:sp>
      <p:sp>
        <p:nvSpPr>
          <p:cNvPr id="55" name="Titre 1"/>
          <p:cNvSpPr>
            <a:spLocks/>
          </p:cNvSpPr>
          <p:nvPr/>
        </p:nvSpPr>
        <p:spPr bwMode="auto">
          <a:xfrm>
            <a:off x="7164931" y="1647564"/>
            <a:ext cx="596504" cy="1690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 anchor="ctr"/>
          <a:lstStyle>
            <a:lvl1pPr marL="285750" indent="-28575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Bebas Neue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Bebas Neue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14313" indent="-214313" algn="ctr" defTabSz="685800">
              <a:lnSpc>
                <a:spcPct val="100000"/>
              </a:lnSpc>
              <a:spcBef>
                <a:spcPct val="0"/>
              </a:spcBef>
              <a:buNone/>
            </a:pPr>
            <a:r>
              <a:rPr lang="fr-FR" altLang="fr-FR" sz="750" b="1" dirty="0" err="1">
                <a:solidFill>
                  <a:prstClr val="black"/>
                </a:solidFill>
                <a:latin typeface="Calibri Light" panose="020F0302020204030204"/>
              </a:rPr>
              <a:t>Industry</a:t>
            </a:r>
            <a:endParaRPr lang="fr-FR" altLang="fr-FR" sz="750" b="1" dirty="0">
              <a:solidFill>
                <a:prstClr val="black"/>
              </a:solidFill>
              <a:latin typeface="Calibri Light" panose="020F0302020204030204"/>
            </a:endParaRPr>
          </a:p>
        </p:txBody>
      </p:sp>
      <p:sp>
        <p:nvSpPr>
          <p:cNvPr id="56" name="Titre 1"/>
          <p:cNvSpPr>
            <a:spLocks/>
          </p:cNvSpPr>
          <p:nvPr/>
        </p:nvSpPr>
        <p:spPr bwMode="auto">
          <a:xfrm>
            <a:off x="5389935" y="1636036"/>
            <a:ext cx="698897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 anchor="ctr"/>
          <a:lstStyle>
            <a:lvl1pPr marL="285750" indent="-28575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Bebas Neue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Bebas Neue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14313" indent="-214313" algn="ctr" defTabSz="685800">
              <a:lnSpc>
                <a:spcPct val="100000"/>
              </a:lnSpc>
              <a:spcBef>
                <a:spcPct val="0"/>
              </a:spcBef>
              <a:buNone/>
            </a:pPr>
            <a:r>
              <a:rPr lang="fr-FR" altLang="fr-FR" sz="750" b="1" dirty="0">
                <a:solidFill>
                  <a:prstClr val="black"/>
                </a:solidFill>
                <a:latin typeface="Calibri Light" panose="020F0302020204030204"/>
              </a:rPr>
              <a:t>Public </a:t>
            </a:r>
            <a:r>
              <a:rPr lang="fr-FR" altLang="fr-FR" sz="750" b="1" dirty="0" err="1">
                <a:solidFill>
                  <a:prstClr val="black"/>
                </a:solidFill>
                <a:latin typeface="Calibri Light" panose="020F0302020204030204"/>
              </a:rPr>
              <a:t>Sector</a:t>
            </a:r>
            <a:endParaRPr lang="fr-FR" altLang="fr-FR" sz="750" b="1" dirty="0">
              <a:solidFill>
                <a:prstClr val="black"/>
              </a:solidFill>
              <a:latin typeface="Calibri Light" panose="020F0302020204030204"/>
            </a:endParaRPr>
          </a:p>
        </p:txBody>
      </p:sp>
      <p:sp>
        <p:nvSpPr>
          <p:cNvPr id="58" name="Titre 1"/>
          <p:cNvSpPr>
            <a:spLocks/>
          </p:cNvSpPr>
          <p:nvPr/>
        </p:nvSpPr>
        <p:spPr bwMode="auto">
          <a:xfrm>
            <a:off x="8310488" y="1627327"/>
            <a:ext cx="517922" cy="19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 anchor="ctr"/>
          <a:lstStyle>
            <a:lvl1pPr marL="285750" indent="-28575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Bebas Neue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Bebas Neue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14313" indent="-214313" algn="ctr" defTabSz="685800">
              <a:lnSpc>
                <a:spcPct val="100000"/>
              </a:lnSpc>
              <a:spcBef>
                <a:spcPct val="0"/>
              </a:spcBef>
              <a:buNone/>
            </a:pPr>
            <a:r>
              <a:rPr lang="fr-FR" altLang="fr-FR" sz="750" b="1" dirty="0" err="1">
                <a:solidFill>
                  <a:prstClr val="black"/>
                </a:solidFill>
                <a:latin typeface="Calibri Light" panose="020F0302020204030204"/>
              </a:rPr>
              <a:t>others</a:t>
            </a:r>
            <a:r>
              <a:rPr lang="fr-FR" altLang="fr-FR" sz="750" b="1" dirty="0">
                <a:solidFill>
                  <a:prstClr val="black"/>
                </a:solidFill>
                <a:latin typeface="Calibri Light" panose="020F0302020204030204"/>
              </a:rPr>
              <a:t> </a:t>
            </a:r>
          </a:p>
          <a:p>
            <a:pPr marL="214313" indent="-214313" algn="ctr" defTabSz="685800">
              <a:lnSpc>
                <a:spcPct val="100000"/>
              </a:lnSpc>
              <a:spcBef>
                <a:spcPct val="0"/>
              </a:spcBef>
              <a:buNone/>
            </a:pPr>
            <a:r>
              <a:rPr lang="fr-FR" altLang="fr-FR" sz="750" b="1" dirty="0" err="1">
                <a:solidFill>
                  <a:prstClr val="black"/>
                </a:solidFill>
                <a:latin typeface="Calibri Light" panose="020F0302020204030204"/>
              </a:rPr>
              <a:t>Sectors</a:t>
            </a:r>
            <a:endParaRPr lang="fr-FR" altLang="fr-FR" sz="750" b="1" dirty="0">
              <a:solidFill>
                <a:prstClr val="black"/>
              </a:solidFill>
              <a:latin typeface="Calibri Light" panose="020F0302020204030204"/>
            </a:endParaRPr>
          </a:p>
        </p:txBody>
      </p:sp>
      <p:sp>
        <p:nvSpPr>
          <p:cNvPr id="59" name="Titre 1"/>
          <p:cNvSpPr>
            <a:spLocks/>
          </p:cNvSpPr>
          <p:nvPr/>
        </p:nvSpPr>
        <p:spPr bwMode="auto">
          <a:xfrm>
            <a:off x="6052372" y="1672910"/>
            <a:ext cx="532209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 anchor="ctr"/>
          <a:lstStyle>
            <a:lvl1pPr marL="285750" indent="-28575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Bebas Neue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Bebas Neue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14313" indent="-214313" algn="ctr" defTabSz="685800">
              <a:lnSpc>
                <a:spcPct val="100000"/>
              </a:lnSpc>
              <a:spcBef>
                <a:spcPct val="0"/>
              </a:spcBef>
              <a:buNone/>
            </a:pPr>
            <a:r>
              <a:rPr lang="fr-FR" altLang="fr-FR" sz="750" b="1" dirty="0">
                <a:solidFill>
                  <a:prstClr val="black"/>
                </a:solidFill>
                <a:latin typeface="Calibri Light" panose="020F0302020204030204"/>
              </a:rPr>
              <a:t>Agriculture</a:t>
            </a:r>
          </a:p>
        </p:txBody>
      </p:sp>
      <p:sp>
        <p:nvSpPr>
          <p:cNvPr id="60" name="Titre 1"/>
          <p:cNvSpPr>
            <a:spLocks/>
          </p:cNvSpPr>
          <p:nvPr/>
        </p:nvSpPr>
        <p:spPr bwMode="auto">
          <a:xfrm>
            <a:off x="7754292" y="1666787"/>
            <a:ext cx="532209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 anchor="ctr"/>
          <a:lstStyle>
            <a:lvl1pPr marL="285750" indent="-28575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Bebas Neue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Bebas Neue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14313" indent="-214313" algn="ctr" defTabSz="685800">
              <a:lnSpc>
                <a:spcPct val="100000"/>
              </a:lnSpc>
              <a:spcBef>
                <a:spcPct val="0"/>
              </a:spcBef>
              <a:buNone/>
            </a:pPr>
            <a:r>
              <a:rPr lang="fr-FR" altLang="fr-FR" sz="750" b="1" dirty="0">
                <a:solidFill>
                  <a:prstClr val="black"/>
                </a:solidFill>
                <a:latin typeface="Calibri Light" panose="020F0302020204030204"/>
              </a:rPr>
              <a:t>Distribution</a:t>
            </a:r>
          </a:p>
        </p:txBody>
      </p:sp>
      <p:sp>
        <p:nvSpPr>
          <p:cNvPr id="63" name="Titre 1"/>
          <p:cNvSpPr>
            <a:spLocks/>
          </p:cNvSpPr>
          <p:nvPr/>
        </p:nvSpPr>
        <p:spPr bwMode="auto">
          <a:xfrm>
            <a:off x="4911415" y="2282429"/>
            <a:ext cx="493343" cy="21178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lIns="0" rIns="0" anchor="ctr"/>
          <a:lstStyle>
            <a:lvl1pPr marL="285750" indent="-28575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Bebas Neue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Bebas Neue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14313" indent="-214313" algn="ctr" defTabSz="685800">
              <a:lnSpc>
                <a:spcPct val="100000"/>
              </a:lnSpc>
              <a:spcBef>
                <a:spcPct val="0"/>
              </a:spcBef>
              <a:buNone/>
            </a:pPr>
            <a:r>
              <a:rPr lang="fr-FR" altLang="fr-FR" sz="600" b="1" dirty="0">
                <a:solidFill>
                  <a:prstClr val="white"/>
                </a:solidFill>
                <a:latin typeface="Calibri Light" panose="020F0302020204030204"/>
              </a:rPr>
              <a:t>+52,68 %</a:t>
            </a:r>
          </a:p>
          <a:p>
            <a:pPr marL="214313" indent="-214313" algn="ctr" defTabSz="685800">
              <a:lnSpc>
                <a:spcPct val="100000"/>
              </a:lnSpc>
              <a:spcBef>
                <a:spcPct val="0"/>
              </a:spcBef>
              <a:buNone/>
            </a:pPr>
            <a:r>
              <a:rPr lang="fr-FR" altLang="fr-FR" sz="600" b="1" dirty="0">
                <a:solidFill>
                  <a:prstClr val="white"/>
                </a:solidFill>
                <a:latin typeface="Calibri Light" panose="020F0302020204030204"/>
              </a:rPr>
              <a:t>(2012-2017)</a:t>
            </a:r>
          </a:p>
        </p:txBody>
      </p:sp>
      <p:sp>
        <p:nvSpPr>
          <p:cNvPr id="64" name="Titre 1"/>
          <p:cNvSpPr>
            <a:spLocks/>
          </p:cNvSpPr>
          <p:nvPr/>
        </p:nvSpPr>
        <p:spPr bwMode="auto">
          <a:xfrm>
            <a:off x="5485609" y="2275065"/>
            <a:ext cx="493343" cy="21178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lIns="0" rIns="0" anchor="ctr"/>
          <a:lstStyle>
            <a:lvl1pPr marL="285750" indent="-28575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Bebas Neue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Bebas Neue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14313" indent="-214313" algn="ctr" defTabSz="685800">
              <a:lnSpc>
                <a:spcPct val="100000"/>
              </a:lnSpc>
              <a:spcBef>
                <a:spcPct val="0"/>
              </a:spcBef>
              <a:buNone/>
            </a:pPr>
            <a:r>
              <a:rPr lang="fr-FR" altLang="fr-FR" sz="600" b="1" dirty="0">
                <a:solidFill>
                  <a:prstClr val="white"/>
                </a:solidFill>
                <a:latin typeface="Calibri Light" panose="020F0302020204030204"/>
              </a:rPr>
              <a:t>+61,84 %</a:t>
            </a:r>
          </a:p>
          <a:p>
            <a:pPr marL="214313" indent="-214313" algn="ctr" defTabSz="685800">
              <a:lnSpc>
                <a:spcPct val="100000"/>
              </a:lnSpc>
              <a:spcBef>
                <a:spcPct val="0"/>
              </a:spcBef>
              <a:buNone/>
            </a:pPr>
            <a:r>
              <a:rPr lang="fr-FR" altLang="fr-FR" sz="600" b="1" dirty="0">
                <a:solidFill>
                  <a:prstClr val="white"/>
                </a:solidFill>
                <a:latin typeface="Calibri Light" panose="020F0302020204030204"/>
              </a:rPr>
              <a:t>(2012-2017)</a:t>
            </a:r>
          </a:p>
        </p:txBody>
      </p:sp>
      <p:sp>
        <p:nvSpPr>
          <p:cNvPr id="65" name="Titre 1"/>
          <p:cNvSpPr>
            <a:spLocks/>
          </p:cNvSpPr>
          <p:nvPr/>
        </p:nvSpPr>
        <p:spPr bwMode="auto">
          <a:xfrm>
            <a:off x="6088832" y="2378489"/>
            <a:ext cx="493343" cy="211789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txBody>
          <a:bodyPr lIns="0" rIns="0" anchor="ctr"/>
          <a:lstStyle>
            <a:lvl1pPr marL="285750" indent="-28575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Bebas Neue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Bebas Neue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14313" indent="-214313" algn="ctr" defTabSz="685800">
              <a:lnSpc>
                <a:spcPct val="100000"/>
              </a:lnSpc>
              <a:spcBef>
                <a:spcPct val="0"/>
              </a:spcBef>
              <a:buNone/>
            </a:pPr>
            <a:r>
              <a:rPr lang="fr-FR" altLang="fr-FR" sz="600" b="1" dirty="0">
                <a:solidFill>
                  <a:prstClr val="white"/>
                </a:solidFill>
                <a:latin typeface="Calibri Light" panose="020F0302020204030204"/>
              </a:rPr>
              <a:t>-54,01 %</a:t>
            </a:r>
          </a:p>
          <a:p>
            <a:pPr marL="214313" indent="-214313" algn="ctr" defTabSz="685800">
              <a:lnSpc>
                <a:spcPct val="100000"/>
              </a:lnSpc>
              <a:spcBef>
                <a:spcPct val="0"/>
              </a:spcBef>
              <a:buNone/>
            </a:pPr>
            <a:r>
              <a:rPr lang="fr-FR" altLang="fr-FR" sz="600" b="1" dirty="0">
                <a:solidFill>
                  <a:prstClr val="white"/>
                </a:solidFill>
                <a:latin typeface="Calibri Light" panose="020F0302020204030204"/>
              </a:rPr>
              <a:t>(2012-2017)</a:t>
            </a:r>
          </a:p>
        </p:txBody>
      </p:sp>
      <p:sp>
        <p:nvSpPr>
          <p:cNvPr id="66" name="Titre 1"/>
          <p:cNvSpPr>
            <a:spLocks/>
          </p:cNvSpPr>
          <p:nvPr/>
        </p:nvSpPr>
        <p:spPr bwMode="auto">
          <a:xfrm>
            <a:off x="6662287" y="2381459"/>
            <a:ext cx="493343" cy="21178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lIns="0" rIns="0" anchor="ctr"/>
          <a:lstStyle>
            <a:lvl1pPr marL="285750" indent="-28575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Bebas Neue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Bebas Neue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14313" indent="-214313" algn="ctr" defTabSz="685800">
              <a:lnSpc>
                <a:spcPct val="100000"/>
              </a:lnSpc>
              <a:spcBef>
                <a:spcPct val="0"/>
              </a:spcBef>
              <a:buNone/>
            </a:pPr>
            <a:r>
              <a:rPr lang="fr-FR" altLang="fr-FR" sz="600" b="1" dirty="0">
                <a:solidFill>
                  <a:prstClr val="white"/>
                </a:solidFill>
                <a:latin typeface="Calibri Light" panose="020F0302020204030204"/>
              </a:rPr>
              <a:t>+244,82 %</a:t>
            </a:r>
          </a:p>
          <a:p>
            <a:pPr marL="214313" indent="-214313" algn="ctr" defTabSz="685800">
              <a:lnSpc>
                <a:spcPct val="100000"/>
              </a:lnSpc>
              <a:spcBef>
                <a:spcPct val="0"/>
              </a:spcBef>
              <a:buNone/>
            </a:pPr>
            <a:r>
              <a:rPr lang="fr-FR" altLang="fr-FR" sz="600" b="1" dirty="0">
                <a:solidFill>
                  <a:prstClr val="white"/>
                </a:solidFill>
                <a:latin typeface="Calibri Light" panose="020F0302020204030204"/>
              </a:rPr>
              <a:t>(2012-2017)</a:t>
            </a:r>
          </a:p>
        </p:txBody>
      </p:sp>
      <p:sp>
        <p:nvSpPr>
          <p:cNvPr id="68" name="Titre 1"/>
          <p:cNvSpPr>
            <a:spLocks/>
          </p:cNvSpPr>
          <p:nvPr/>
        </p:nvSpPr>
        <p:spPr bwMode="auto">
          <a:xfrm>
            <a:off x="7228291" y="2765112"/>
            <a:ext cx="493343" cy="21178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lIns="0" rIns="0" anchor="ctr"/>
          <a:lstStyle>
            <a:lvl1pPr marL="285750" indent="-28575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Bebas Neue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Bebas Neue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14313" indent="-214313" algn="ctr" defTabSz="685800">
              <a:lnSpc>
                <a:spcPct val="100000"/>
              </a:lnSpc>
              <a:spcBef>
                <a:spcPct val="0"/>
              </a:spcBef>
              <a:buNone/>
            </a:pPr>
            <a:r>
              <a:rPr lang="fr-FR" altLang="fr-FR" sz="600" b="1" dirty="0">
                <a:solidFill>
                  <a:prstClr val="white"/>
                </a:solidFill>
                <a:latin typeface="Calibri Light" panose="020F0302020204030204"/>
              </a:rPr>
              <a:t>+8,83 %</a:t>
            </a:r>
          </a:p>
          <a:p>
            <a:pPr marL="214313" indent="-214313" algn="ctr" defTabSz="685800">
              <a:lnSpc>
                <a:spcPct val="100000"/>
              </a:lnSpc>
              <a:spcBef>
                <a:spcPct val="0"/>
              </a:spcBef>
              <a:buNone/>
            </a:pPr>
            <a:r>
              <a:rPr lang="fr-FR" altLang="fr-FR" sz="600" b="1" dirty="0">
                <a:solidFill>
                  <a:prstClr val="white"/>
                </a:solidFill>
                <a:latin typeface="Calibri Light" panose="020F0302020204030204"/>
              </a:rPr>
              <a:t>(2012-2017)</a:t>
            </a:r>
          </a:p>
        </p:txBody>
      </p:sp>
      <p:sp>
        <p:nvSpPr>
          <p:cNvPr id="69" name="Titre 1"/>
          <p:cNvSpPr>
            <a:spLocks/>
          </p:cNvSpPr>
          <p:nvPr/>
        </p:nvSpPr>
        <p:spPr bwMode="auto">
          <a:xfrm>
            <a:off x="7794491" y="2943400"/>
            <a:ext cx="493343" cy="21178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lIns="0" rIns="0" anchor="ctr"/>
          <a:lstStyle>
            <a:lvl1pPr marL="285750" indent="-28575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Bebas Neue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Bebas Neue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14313" indent="-214313" algn="ctr" defTabSz="685800">
              <a:lnSpc>
                <a:spcPct val="100000"/>
              </a:lnSpc>
              <a:spcBef>
                <a:spcPct val="0"/>
              </a:spcBef>
              <a:buNone/>
            </a:pPr>
            <a:r>
              <a:rPr lang="fr-FR" altLang="fr-FR" sz="600" b="1" dirty="0">
                <a:solidFill>
                  <a:prstClr val="white"/>
                </a:solidFill>
                <a:latin typeface="Calibri Light" panose="020F0302020204030204"/>
              </a:rPr>
              <a:t>+93,24 %</a:t>
            </a:r>
          </a:p>
          <a:p>
            <a:pPr marL="214313" indent="-214313" algn="ctr" defTabSz="685800">
              <a:lnSpc>
                <a:spcPct val="100000"/>
              </a:lnSpc>
              <a:spcBef>
                <a:spcPct val="0"/>
              </a:spcBef>
              <a:buNone/>
            </a:pPr>
            <a:r>
              <a:rPr lang="fr-FR" altLang="fr-FR" sz="600" b="1" dirty="0">
                <a:solidFill>
                  <a:prstClr val="white"/>
                </a:solidFill>
                <a:latin typeface="Calibri Light" panose="020F0302020204030204"/>
              </a:rPr>
              <a:t>(2012-2017)</a:t>
            </a:r>
          </a:p>
        </p:txBody>
      </p:sp>
      <p:sp>
        <p:nvSpPr>
          <p:cNvPr id="70" name="Titre 1"/>
          <p:cNvSpPr>
            <a:spLocks/>
          </p:cNvSpPr>
          <p:nvPr/>
        </p:nvSpPr>
        <p:spPr bwMode="auto">
          <a:xfrm>
            <a:off x="8372263" y="3043891"/>
            <a:ext cx="493343" cy="21178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lIns="0" rIns="0" anchor="ctr"/>
          <a:lstStyle>
            <a:lvl1pPr marL="285750" indent="-28575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Bebas Neue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Bebas Neue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14313" indent="-214313" algn="ctr" defTabSz="685800">
              <a:lnSpc>
                <a:spcPct val="100000"/>
              </a:lnSpc>
              <a:spcBef>
                <a:spcPct val="0"/>
              </a:spcBef>
              <a:buNone/>
            </a:pPr>
            <a:r>
              <a:rPr lang="fr-FR" altLang="fr-FR" sz="600" b="1" dirty="0">
                <a:solidFill>
                  <a:prstClr val="white"/>
                </a:solidFill>
                <a:latin typeface="Calibri Light" panose="020F0302020204030204"/>
              </a:rPr>
              <a:t>+114,18 %</a:t>
            </a:r>
          </a:p>
          <a:p>
            <a:pPr marL="214313" indent="-214313" algn="ctr" defTabSz="685800">
              <a:lnSpc>
                <a:spcPct val="100000"/>
              </a:lnSpc>
              <a:spcBef>
                <a:spcPct val="0"/>
              </a:spcBef>
              <a:buNone/>
            </a:pPr>
            <a:r>
              <a:rPr lang="fr-FR" altLang="fr-FR" sz="600" b="1" dirty="0">
                <a:solidFill>
                  <a:prstClr val="white"/>
                </a:solidFill>
                <a:latin typeface="Calibri Light" panose="020F0302020204030204"/>
              </a:rPr>
              <a:t>(2012-2017)</a:t>
            </a:r>
          </a:p>
        </p:txBody>
      </p:sp>
      <p:sp>
        <p:nvSpPr>
          <p:cNvPr id="78" name="Titre 1"/>
          <p:cNvSpPr>
            <a:spLocks/>
          </p:cNvSpPr>
          <p:nvPr/>
        </p:nvSpPr>
        <p:spPr bwMode="auto">
          <a:xfrm>
            <a:off x="5035917" y="3490730"/>
            <a:ext cx="2946797" cy="362304"/>
          </a:xfrm>
          <a:prstGeom prst="rect">
            <a:avLst/>
          </a:prstGeom>
          <a:solidFill>
            <a:schemeClr val="tx2">
              <a:lumMod val="60000"/>
              <a:lumOff val="40000"/>
              <a:alpha val="34000"/>
            </a:schemeClr>
          </a:solidFill>
          <a:extLst/>
        </p:spPr>
        <p:txBody>
          <a:bodyPr tIns="27000" bIns="27000">
            <a:spAutoFit/>
          </a:bodyPr>
          <a:lstStyle/>
          <a:p>
            <a:pPr marL="285750" indent="-285750" algn="ctr">
              <a:defRPr/>
            </a:pPr>
            <a:r>
              <a:rPr lang="en-US" altLang="fr-FR" sz="1000" b="1" dirty="0">
                <a:solidFill>
                  <a:prstClr val="black"/>
                </a:solidFill>
                <a:latin typeface="Trebuchet MS" pitchFamily="34" charset="0"/>
                <a:cs typeface="Arial" panose="020B0604020202020204" pitchFamily="34" charset="0"/>
              </a:rPr>
              <a:t>Market Cap: Bond market</a:t>
            </a:r>
          </a:p>
          <a:p>
            <a:pPr marL="285750" indent="-285750" algn="ctr">
              <a:defRPr/>
            </a:pPr>
            <a:r>
              <a:rPr lang="en-US" altLang="fr-FR" sz="1000" b="1" dirty="0">
                <a:solidFill>
                  <a:prstClr val="black"/>
                </a:solidFill>
                <a:latin typeface="Trebuchet MS" pitchFamily="34" charset="0"/>
                <a:cs typeface="Arial" panose="020B0604020202020204" pitchFamily="34" charset="0"/>
              </a:rPr>
              <a:t>(2008-2017) </a:t>
            </a:r>
          </a:p>
        </p:txBody>
      </p:sp>
      <p:sp>
        <p:nvSpPr>
          <p:cNvPr id="79" name="Titre 1"/>
          <p:cNvSpPr>
            <a:spLocks/>
          </p:cNvSpPr>
          <p:nvPr/>
        </p:nvSpPr>
        <p:spPr bwMode="auto">
          <a:xfrm>
            <a:off x="115784" y="322517"/>
            <a:ext cx="4283075" cy="360362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extLst/>
        </p:spPr>
        <p:txBody>
          <a:bodyPr tIns="0" bIns="108000" anchor="ctr"/>
          <a:lstStyle>
            <a:lvl1pPr marL="285750" indent="-285750"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fr-FR" sz="1500" b="1" i="1" u="sng" dirty="0">
                <a:solidFill>
                  <a:prstClr val="white"/>
                </a:solidFill>
                <a:latin typeface="Trebuchet MS" pitchFamily="34" charset="0"/>
                <a:cs typeface="Arial" pitchFamily="34" charset="0"/>
              </a:rPr>
              <a:t>BRVM key figures</a:t>
            </a:r>
            <a:r>
              <a:rPr lang="fr-FR" altLang="fr-FR" sz="1500" b="1" i="1" dirty="0">
                <a:solidFill>
                  <a:prstClr val="white"/>
                </a:solidFill>
                <a:latin typeface="Trebuchet MS" pitchFamily="34" charset="0"/>
                <a:cs typeface="Arial" pitchFamily="34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9840353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Title 5"/>
          <p:cNvSpPr txBox="1">
            <a:spLocks/>
          </p:cNvSpPr>
          <p:nvPr/>
        </p:nvSpPr>
        <p:spPr bwMode="auto">
          <a:xfrm>
            <a:off x="487363" y="44450"/>
            <a:ext cx="8332787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altLang="fr-FR" b="1" dirty="0">
                <a:solidFill>
                  <a:schemeClr val="bg1"/>
                </a:solidFill>
                <a:latin typeface="Trebuchet MS" pitchFamily="34" charset="0"/>
              </a:rPr>
              <a:t>FOCUS | </a:t>
            </a:r>
            <a:r>
              <a:rPr lang="en-US" altLang="fr-FR" dirty="0">
                <a:solidFill>
                  <a:schemeClr val="bg1"/>
                </a:solidFill>
                <a:latin typeface="Trebuchet MS" pitchFamily="34" charset="0"/>
              </a:rPr>
              <a:t>BRVM’s IPO since 1998</a:t>
            </a:r>
            <a:endParaRPr lang="fr-FR" altLang="fr-FR" dirty="0">
              <a:solidFill>
                <a:schemeClr val="bg1"/>
              </a:solidFill>
              <a:latin typeface="Trebuchet MS" pitchFamily="34" charset="0"/>
            </a:endParaRPr>
          </a:p>
        </p:txBody>
      </p:sp>
      <p:sp>
        <p:nvSpPr>
          <p:cNvPr id="33" name="Titre 1"/>
          <p:cNvSpPr>
            <a:spLocks/>
          </p:cNvSpPr>
          <p:nvPr/>
        </p:nvSpPr>
        <p:spPr bwMode="auto">
          <a:xfrm>
            <a:off x="573088" y="6164263"/>
            <a:ext cx="3135312" cy="504825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extLst/>
        </p:spPr>
        <p:txBody>
          <a:bodyPr anchor="ctr"/>
          <a:lstStyle>
            <a:lvl1pPr marL="285750" indent="-285750"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spcBef>
                <a:spcPct val="0"/>
              </a:spcBef>
              <a:buClrTx/>
              <a:buSzTx/>
              <a:buFont typeface="Wingdings" pitchFamily="2" charset="2"/>
              <a:buNone/>
              <a:defRPr/>
            </a:pPr>
            <a:endParaRPr lang="fr-FR" altLang="fr-FR" sz="800" b="1" dirty="0">
              <a:solidFill>
                <a:prstClr val="black"/>
              </a:solidFill>
              <a:latin typeface="Trebuchet MS" pitchFamily="34" charset="0"/>
            </a:endParaRPr>
          </a:p>
        </p:txBody>
      </p:sp>
      <p:sp>
        <p:nvSpPr>
          <p:cNvPr id="20" name="Espace réservé du numéro de diapositive 1"/>
          <p:cNvSpPr>
            <a:spLocks noGrp="1"/>
          </p:cNvSpPr>
          <p:nvPr>
            <p:ph type="sldNum" sz="quarter" idx="4294967295"/>
          </p:nvPr>
        </p:nvSpPr>
        <p:spPr bwMode="auto">
          <a:xfrm>
            <a:off x="7010400" y="6592888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9E42C5DD-12FC-4291-9280-E882B7DA3FF6}" type="slidenum">
              <a:rPr lang="en-US" altLang="fr-FR" sz="800" smtClean="0">
                <a:latin typeface="Trebuchet MS" pitchFamily="34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7</a:t>
            </a:fld>
            <a:endParaRPr lang="en-US" altLang="fr-FR" sz="800">
              <a:latin typeface="Trebuchet MS" pitchFamily="34" charset="0"/>
            </a:endParaRPr>
          </a:p>
        </p:txBody>
      </p:sp>
      <p:graphicFrame>
        <p:nvGraphicFramePr>
          <p:cNvPr id="22" name="Tableau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7363370"/>
              </p:ext>
            </p:extLst>
          </p:nvPr>
        </p:nvGraphicFramePr>
        <p:xfrm>
          <a:off x="437682" y="882651"/>
          <a:ext cx="8064895" cy="4922612"/>
        </p:xfrm>
        <a:graphic>
          <a:graphicData uri="http://schemas.openxmlformats.org/drawingml/2006/table">
            <a:tbl>
              <a:tblPr/>
              <a:tblGrid>
                <a:gridCol w="6003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713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65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322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4751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7277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4408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16616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 dirty="0">
                          <a:solidFill>
                            <a:srgbClr val="FFFFFF"/>
                          </a:solidFill>
                          <a:latin typeface="Trebuchet MS" panose="020B0603020202020204" pitchFamily="34" charset="0"/>
                        </a:rPr>
                        <a:t>IPO </a:t>
                      </a:r>
                      <a:r>
                        <a:rPr lang="fr-FR" sz="1100" b="1" i="0" u="none" strike="noStrike" dirty="0" err="1">
                          <a:solidFill>
                            <a:srgbClr val="FFFFFF"/>
                          </a:solidFill>
                          <a:latin typeface="Trebuchet MS" panose="020B0603020202020204" pitchFamily="34" charset="0"/>
                        </a:rPr>
                        <a:t>year</a:t>
                      </a:r>
                      <a:endParaRPr lang="fr-FR" sz="1100" b="1" i="0" u="none" strike="noStrike" dirty="0">
                        <a:solidFill>
                          <a:srgbClr val="FFFFFF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 marL="27000" marR="2700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7B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 dirty="0">
                          <a:solidFill>
                            <a:srgbClr val="FFFFFF"/>
                          </a:solidFill>
                          <a:latin typeface="Trebuchet MS" panose="020B0603020202020204" pitchFamily="34" charset="0"/>
                        </a:rPr>
                        <a:t>Company Name</a:t>
                      </a:r>
                    </a:p>
                  </a:txBody>
                  <a:tcPr marL="27000" marR="2700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7B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 dirty="0">
                          <a:solidFill>
                            <a:srgbClr val="FFFFFF"/>
                          </a:solidFill>
                          <a:latin typeface="Trebuchet MS" panose="020B0603020202020204" pitchFamily="34" charset="0"/>
                        </a:rPr>
                        <a:t>IPO </a:t>
                      </a:r>
                      <a:r>
                        <a:rPr lang="fr-FR" sz="1100" b="1" i="0" u="none" strike="noStrike" dirty="0" err="1">
                          <a:solidFill>
                            <a:srgbClr val="FFFFFF"/>
                          </a:solidFill>
                          <a:latin typeface="Trebuchet MS" panose="020B0603020202020204" pitchFamily="34" charset="0"/>
                        </a:rPr>
                        <a:t>Amount</a:t>
                      </a:r>
                      <a:r>
                        <a:rPr lang="fr-FR" sz="1100" b="1" i="0" u="none" strike="noStrike" dirty="0">
                          <a:solidFill>
                            <a:srgbClr val="FFFFFF"/>
                          </a:solidFill>
                          <a:latin typeface="Trebuchet MS" panose="020B0603020202020204" pitchFamily="34" charset="0"/>
                        </a:rPr>
                        <a:t> ( FCFA)</a:t>
                      </a:r>
                    </a:p>
                  </a:txBody>
                  <a:tcPr marL="27000" marR="2700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7B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 dirty="0">
                          <a:solidFill>
                            <a:srgbClr val="FFFFFF"/>
                          </a:solidFill>
                          <a:latin typeface="Trebuchet MS" panose="020B0603020202020204" pitchFamily="34" charset="0"/>
                        </a:rPr>
                        <a:t>IPO Date</a:t>
                      </a:r>
                    </a:p>
                  </a:txBody>
                  <a:tcPr marL="27000" marR="2700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7B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 dirty="0">
                          <a:solidFill>
                            <a:srgbClr val="FFFFFF"/>
                          </a:solidFill>
                          <a:latin typeface="Trebuchet MS" panose="020B0603020202020204" pitchFamily="34" charset="0"/>
                        </a:rPr>
                        <a:t>Market Cap as</a:t>
                      </a:r>
                      <a:r>
                        <a:rPr lang="fr-FR" sz="1100" b="1" i="0" u="none" strike="noStrike" baseline="0" dirty="0">
                          <a:solidFill>
                            <a:srgbClr val="FFFFFF"/>
                          </a:solidFill>
                          <a:latin typeface="Trebuchet MS" panose="020B0603020202020204" pitchFamily="34" charset="0"/>
                        </a:rPr>
                        <a:t> of first trading </a:t>
                      </a:r>
                      <a:r>
                        <a:rPr lang="fr-FR" sz="1100" b="1" i="0" u="none" strike="noStrike" baseline="0" dirty="0" err="1">
                          <a:solidFill>
                            <a:srgbClr val="FFFFFF"/>
                          </a:solidFill>
                          <a:latin typeface="Trebuchet MS" panose="020B0603020202020204" pitchFamily="34" charset="0"/>
                        </a:rPr>
                        <a:t>day</a:t>
                      </a:r>
                      <a:r>
                        <a:rPr lang="fr-FR" sz="1100" b="1" i="0" u="none" strike="noStrike" dirty="0">
                          <a:solidFill>
                            <a:srgbClr val="FFFFFF"/>
                          </a:solidFill>
                          <a:latin typeface="Trebuchet MS" panose="020B0603020202020204" pitchFamily="34" charset="0"/>
                        </a:rPr>
                        <a:t>(FCFA)</a:t>
                      </a:r>
                    </a:p>
                  </a:txBody>
                  <a:tcPr marL="27000" marR="2700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7B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 dirty="0">
                          <a:solidFill>
                            <a:srgbClr val="FFFFFF"/>
                          </a:solidFill>
                          <a:latin typeface="Trebuchet MS" panose="020B0603020202020204" pitchFamily="34" charset="0"/>
                        </a:rPr>
                        <a:t>Market Cap</a:t>
                      </a:r>
                      <a:r>
                        <a:rPr lang="fr-FR" sz="1100" b="1" i="0" u="none" strike="noStrike" baseline="0" dirty="0">
                          <a:solidFill>
                            <a:srgbClr val="FFFFFF"/>
                          </a:solidFill>
                          <a:latin typeface="Trebuchet MS" panose="020B0603020202020204" pitchFamily="34" charset="0"/>
                        </a:rPr>
                        <a:t> as of  </a:t>
                      </a:r>
                      <a:r>
                        <a:rPr lang="fr-FR" sz="1100" b="1" i="0" u="none" strike="noStrike" dirty="0">
                          <a:solidFill>
                            <a:srgbClr val="FFFFFF"/>
                          </a:solidFill>
                          <a:latin typeface="Trebuchet MS" panose="020B0603020202020204" pitchFamily="34" charset="0"/>
                        </a:rPr>
                        <a:t>31 </a:t>
                      </a:r>
                      <a:r>
                        <a:rPr lang="fr-FR" sz="1100" b="1" i="0" u="none" strike="noStrike" dirty="0" err="1">
                          <a:solidFill>
                            <a:srgbClr val="FFFFFF"/>
                          </a:solidFill>
                          <a:latin typeface="Trebuchet MS" panose="020B0603020202020204" pitchFamily="34" charset="0"/>
                        </a:rPr>
                        <a:t>December</a:t>
                      </a:r>
                      <a:r>
                        <a:rPr lang="fr-FR" sz="1100" b="1" i="0" u="none" strike="noStrike" baseline="0" dirty="0">
                          <a:solidFill>
                            <a:srgbClr val="FFFFFF"/>
                          </a:solidFill>
                          <a:latin typeface="Trebuchet MS" panose="020B0603020202020204" pitchFamily="34" charset="0"/>
                        </a:rPr>
                        <a:t> 31st </a:t>
                      </a:r>
                      <a:r>
                        <a:rPr lang="fr-FR" sz="1100" b="1" i="0" u="none" strike="noStrike" dirty="0">
                          <a:solidFill>
                            <a:srgbClr val="FFFFFF"/>
                          </a:solidFill>
                          <a:latin typeface="Trebuchet MS" panose="020B0603020202020204" pitchFamily="34" charset="0"/>
                        </a:rPr>
                        <a:t> 2017</a:t>
                      </a:r>
                    </a:p>
                  </a:txBody>
                  <a:tcPr marL="27000" marR="2700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7B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 dirty="0">
                          <a:solidFill>
                            <a:srgbClr val="FFFFFF"/>
                          </a:solidFill>
                          <a:latin typeface="Trebuchet MS" panose="020B0603020202020204" pitchFamily="34" charset="0"/>
                        </a:rPr>
                        <a:t>Variation</a:t>
                      </a:r>
                    </a:p>
                  </a:txBody>
                  <a:tcPr marL="27000" marR="2700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7B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073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1998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SONATEL</a:t>
                      </a:r>
                    </a:p>
                  </a:txBody>
                  <a:tcPr marL="54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34 436 500 000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02/10/1998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220 000 000 000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2 350 000 000 000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968,18%</a:t>
                      </a:r>
                    </a:p>
                  </a:txBody>
                  <a:tcPr marL="0" marR="5400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073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1999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SIVOA (AIR LIQUIDE)</a:t>
                      </a:r>
                    </a:p>
                  </a:txBody>
                  <a:tcPr marL="54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1 109 400 000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19/04/1999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8 729 633 000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3 493 600 000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-59,98%</a:t>
                      </a:r>
                    </a:p>
                  </a:txBody>
                  <a:tcPr marL="0" marR="5400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073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1999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NEI</a:t>
                      </a:r>
                    </a:p>
                  </a:txBody>
                  <a:tcPr marL="54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435 500 000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14/04/2000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2 010 000 000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472 335 525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-76,50%</a:t>
                      </a:r>
                    </a:p>
                  </a:txBody>
                  <a:tcPr marL="0" marR="5400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8087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1999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kern="120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PALMCI</a:t>
                      </a:r>
                    </a:p>
                  </a:txBody>
                  <a:tcPr marL="54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6 240 000 000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18/10/1999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32 000 000 000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85 026 238 000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165,71%</a:t>
                      </a:r>
                    </a:p>
                  </a:txBody>
                  <a:tcPr marL="0" marR="5400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8087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kern="120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1999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SERVAIR</a:t>
                      </a:r>
                    </a:p>
                  </a:txBody>
                  <a:tcPr marL="54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kern="120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822 528 000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31/03/2000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2 764 800 000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21 824 000 000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689,35%</a:t>
                      </a:r>
                    </a:p>
                  </a:txBody>
                  <a:tcPr marL="0" marR="5400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8087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2000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BOA BENIN</a:t>
                      </a:r>
                    </a:p>
                  </a:txBody>
                  <a:tcPr marL="54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1 680 000 000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17/11/2000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12 610 500 000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150 082 932 000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0" kern="120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1090,14%</a:t>
                      </a:r>
                    </a:p>
                  </a:txBody>
                  <a:tcPr marL="0" marR="5400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8087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0" kern="120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2003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BOA NIGER</a:t>
                      </a:r>
                    </a:p>
                  </a:txBody>
                  <a:tcPr marL="54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346 005 000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30/12/2003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3 000 750 000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64 350 000 000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2044,46%</a:t>
                      </a:r>
                    </a:p>
                  </a:txBody>
                  <a:tcPr marL="0" marR="5400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8087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2009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ONATEL BF</a:t>
                      </a:r>
                    </a:p>
                  </a:txBody>
                  <a:tcPr marL="54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30 600 000 000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30/04/2009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162 860 000 000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325 040 000 000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99,58%</a:t>
                      </a:r>
                    </a:p>
                  </a:txBody>
                  <a:tcPr marL="0" marR="5400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8087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2010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BOA Côte d'Ivoire</a:t>
                      </a:r>
                    </a:p>
                  </a:txBody>
                  <a:tcPr marL="54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2 760 000 000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07/04/2010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17 139 000 000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98 000 000 000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471,80%</a:t>
                      </a:r>
                    </a:p>
                  </a:txBody>
                  <a:tcPr marL="0" marR="5400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8087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2010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BOA Burkina F.</a:t>
                      </a:r>
                    </a:p>
                  </a:txBody>
                  <a:tcPr marL="54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2 300 000 000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30/12/2010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19 995 500 000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157 300 000 000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686,68%</a:t>
                      </a:r>
                    </a:p>
                  </a:txBody>
                  <a:tcPr marL="0" marR="5400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8087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2014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Total Sénégal</a:t>
                      </a:r>
                    </a:p>
                  </a:txBody>
                  <a:tcPr marL="54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3 480 000 000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20/02/2015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42 025 233 000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61 897 630 000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47,29%</a:t>
                      </a:r>
                    </a:p>
                  </a:txBody>
                  <a:tcPr marL="0" marR="5400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98657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2014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BOA Sénégal</a:t>
                      </a:r>
                    </a:p>
                  </a:txBody>
                  <a:tcPr marL="54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5 850 000 000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10/12/2014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38 700 000 000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60 000 000 000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55,04%</a:t>
                      </a:r>
                    </a:p>
                  </a:txBody>
                  <a:tcPr marL="0" marR="5400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98657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2016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BOA MALI</a:t>
                      </a:r>
                    </a:p>
                  </a:txBody>
                  <a:tcPr marL="54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8 790 000 000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31/05/2016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 kern="120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49 821 100 000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80 340 000 000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61,26%</a:t>
                      </a:r>
                    </a:p>
                  </a:txBody>
                  <a:tcPr marL="0" marR="5400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98657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2016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SIB</a:t>
                      </a:r>
                    </a:p>
                  </a:txBody>
                  <a:tcPr marL="54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26 146 000 000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27/10/2016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 kern="120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150 500 000 000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170 000 000 000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12,96%</a:t>
                      </a:r>
                    </a:p>
                  </a:txBody>
                  <a:tcPr marL="0" marR="5400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06016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2016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CORIS</a:t>
                      </a:r>
                    </a:p>
                  </a:txBody>
                  <a:tcPr marL="54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36 750 000 000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 23/12/2016</a:t>
                      </a:r>
                    </a:p>
                  </a:txBody>
                  <a:tcPr marL="0" marR="5400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201 562 500 000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320 000 000 000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58,76%</a:t>
                      </a:r>
                    </a:p>
                  </a:txBody>
                  <a:tcPr marL="0" marR="5400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35445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2016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SUCRIVOIRE</a:t>
                      </a:r>
                    </a:p>
                  </a:txBody>
                  <a:tcPr marL="54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14 651 000 000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 28/12/2016</a:t>
                      </a:r>
                    </a:p>
                  </a:txBody>
                  <a:tcPr marL="0" marR="5400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68 477 500 000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22 344 000 000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-67,37%</a:t>
                      </a:r>
                    </a:p>
                  </a:txBody>
                  <a:tcPr marL="0" marR="5400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35445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2017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NSIA BANQUE</a:t>
                      </a:r>
                    </a:p>
                  </a:txBody>
                  <a:tcPr marL="54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34 539 525 000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24/10/2017</a:t>
                      </a:r>
                    </a:p>
                  </a:txBody>
                  <a:tcPr marL="0" marR="5400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224 169 750 000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223 822 200 000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-0,16%</a:t>
                      </a:r>
                    </a:p>
                  </a:txBody>
                  <a:tcPr marL="0" marR="5400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1996287"/>
                  </a:ext>
                </a:extLst>
              </a:tr>
              <a:tr h="235445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2017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ECOBANK CI</a:t>
                      </a:r>
                    </a:p>
                  </a:txBody>
                  <a:tcPr marL="54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45 000 000 000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12/12/2017</a:t>
                      </a:r>
                    </a:p>
                  </a:txBody>
                  <a:tcPr marL="0" marR="5400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236 717 580 000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326 780 361 600</a:t>
                      </a:r>
                    </a:p>
                  </a:txBody>
                  <a:tcPr marL="0" marR="54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Arial"/>
                        </a:rPr>
                        <a:t>38,05%</a:t>
                      </a:r>
                    </a:p>
                  </a:txBody>
                  <a:tcPr marL="0" marR="5400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7233935"/>
                  </a:ext>
                </a:extLst>
              </a:tr>
              <a:tr h="235445"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 dirty="0">
                          <a:solidFill>
                            <a:schemeClr val="bg1"/>
                          </a:solidFill>
                          <a:latin typeface="Trebuchet MS" panose="020B0603020202020204" pitchFamily="34" charset="0"/>
                        </a:rPr>
                        <a:t>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7B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rtl="0" fontAlgn="ctr"/>
                      <a:endParaRPr lang="fr-FR" sz="1100" b="1" i="0" u="none" strike="noStrike" dirty="0">
                        <a:solidFill>
                          <a:srgbClr val="000000"/>
                        </a:solidFill>
                        <a:latin typeface="Trebuchet MS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fr-FR" sz="1100" b="1" i="0" u="none" strike="noStrike" kern="1200" dirty="0">
                          <a:solidFill>
                            <a:schemeClr val="bg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255 936 458 000</a:t>
                      </a:r>
                    </a:p>
                  </a:txBody>
                  <a:tcPr marL="7145" marR="54010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7B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endParaRPr lang="fr-FR" sz="1100" b="1" i="0" u="none" strike="noStrike" kern="1200" dirty="0">
                        <a:solidFill>
                          <a:srgbClr val="000000"/>
                        </a:solidFill>
                        <a:latin typeface="Trebuchet MS" panose="020B0603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5401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1" i="0" u="none" strike="noStrike">
                        <a:solidFill>
                          <a:srgbClr val="000000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 marL="0" marR="5401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1" i="0" u="none" strike="noStrike" dirty="0">
                        <a:solidFill>
                          <a:srgbClr val="000000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 marL="0" marR="5401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1" i="0" u="none" strike="noStrike" dirty="0">
                        <a:solidFill>
                          <a:srgbClr val="000000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 marL="0" marR="5401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  <p:sp>
        <p:nvSpPr>
          <p:cNvPr id="23" name="Rectangle 33"/>
          <p:cNvSpPr>
            <a:spLocks noChangeArrowheads="1"/>
          </p:cNvSpPr>
          <p:nvPr/>
        </p:nvSpPr>
        <p:spPr bwMode="gray">
          <a:xfrm>
            <a:off x="437682" y="5721763"/>
            <a:ext cx="8064896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4000" tIns="27428" rIns="54000" bIns="27428" anchor="ctr"/>
          <a:lstStyle>
            <a:lvl1pPr eaLnBrk="0" hangingPunc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Bebas Neue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Bebas Neue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endParaRPr lang="fr-FR" altLang="fr-FR" sz="1800" b="1" dirty="0">
              <a:solidFill>
                <a:srgbClr val="FF0000"/>
              </a:solidFill>
              <a:latin typeface="+mj-lt"/>
            </a:endParaRPr>
          </a:p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fr-FR" altLang="fr-FR" sz="1800" b="1" dirty="0">
                <a:solidFill>
                  <a:srgbClr val="0070C0"/>
                </a:solidFill>
                <a:latin typeface="Trebuchet MS" panose="020B0603020202020204" pitchFamily="34" charset="0"/>
              </a:rPr>
              <a:t>175,21 billions FCFA ($312.87 millions)</a:t>
            </a:r>
            <a:r>
              <a:rPr lang="fr-FR" altLang="fr-FR" sz="18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fr-FR" altLang="fr-FR" sz="1300" b="1" dirty="0" err="1">
                <a:latin typeface="Trebuchet MS" panose="020B0603020202020204" pitchFamily="34" charset="0"/>
              </a:rPr>
              <a:t>raised</a:t>
            </a:r>
            <a:r>
              <a:rPr lang="fr-FR" altLang="fr-FR" sz="1300" b="1" dirty="0">
                <a:latin typeface="Trebuchet MS" panose="020B0603020202020204" pitchFamily="34" charset="0"/>
              </a:rPr>
              <a:t> via IPO in the WAMU </a:t>
            </a:r>
            <a:r>
              <a:rPr lang="fr-FR" altLang="fr-FR" sz="1300" b="1" dirty="0" err="1">
                <a:latin typeface="Trebuchet MS" panose="020B0603020202020204" pitchFamily="34" charset="0"/>
              </a:rPr>
              <a:t>region</a:t>
            </a:r>
            <a:r>
              <a:rPr lang="fr-FR" altLang="fr-FR" sz="1300" b="1" dirty="0">
                <a:latin typeface="Trebuchet MS" panose="020B0603020202020204" pitchFamily="34" charset="0"/>
              </a:rPr>
              <a:t> </a:t>
            </a:r>
            <a:r>
              <a:rPr lang="fr-FR" altLang="fr-FR" sz="1300" b="1" dirty="0" err="1">
                <a:latin typeface="Trebuchet MS" panose="020B0603020202020204" pitchFamily="34" charset="0"/>
              </a:rPr>
              <a:t>since</a:t>
            </a:r>
            <a:r>
              <a:rPr lang="fr-FR" altLang="fr-FR" sz="1300" b="1" dirty="0">
                <a:latin typeface="Trebuchet MS" panose="020B0603020202020204" pitchFamily="34" charset="0"/>
              </a:rPr>
              <a:t> 2014, </a:t>
            </a:r>
            <a:r>
              <a:rPr lang="fr-FR" altLang="fr-FR" sz="1300" b="1" dirty="0" err="1">
                <a:latin typeface="Trebuchet MS" panose="020B0603020202020204" pitchFamily="34" charset="0"/>
              </a:rPr>
              <a:t>with</a:t>
            </a:r>
            <a:r>
              <a:rPr lang="fr-FR" altLang="fr-FR" sz="1300" b="1" dirty="0">
                <a:latin typeface="Trebuchet MS" panose="020B0603020202020204" pitchFamily="34" charset="0"/>
              </a:rPr>
              <a:t> an </a:t>
            </a:r>
            <a:r>
              <a:rPr lang="fr-FR" altLang="fr-FR" sz="1300" b="1" dirty="0" err="1">
                <a:latin typeface="Trebuchet MS" panose="020B0603020202020204" pitchFamily="34" charset="0"/>
              </a:rPr>
              <a:t>average</a:t>
            </a:r>
            <a:r>
              <a:rPr lang="fr-FR" altLang="fr-FR" sz="1300" b="1" dirty="0">
                <a:latin typeface="Trebuchet MS" panose="020B0603020202020204" pitchFamily="34" charset="0"/>
              </a:rPr>
              <a:t> of 2 </a:t>
            </a:r>
            <a:r>
              <a:rPr lang="fr-FR" altLang="fr-FR" sz="1300" b="1" dirty="0" err="1">
                <a:latin typeface="Trebuchet MS" panose="020B0603020202020204" pitchFamily="34" charset="0"/>
              </a:rPr>
              <a:t>IPOs</a:t>
            </a:r>
            <a:r>
              <a:rPr lang="fr-FR" altLang="fr-FR" sz="1300" b="1" dirty="0">
                <a:latin typeface="Trebuchet MS" panose="020B0603020202020204" pitchFamily="34" charset="0"/>
              </a:rPr>
              <a:t> per </a:t>
            </a:r>
            <a:r>
              <a:rPr lang="fr-FR" altLang="fr-FR" sz="1300" b="1" dirty="0" err="1">
                <a:latin typeface="Trebuchet MS" panose="020B0603020202020204" pitchFamily="34" charset="0"/>
              </a:rPr>
              <a:t>year</a:t>
            </a:r>
            <a:r>
              <a:rPr lang="fr-FR" altLang="fr-FR" sz="1300" b="1" dirty="0">
                <a:latin typeface="Trebuchet MS" panose="020B0603020202020204" pitchFamily="34" charset="0"/>
              </a:rPr>
              <a:t>.</a:t>
            </a:r>
          </a:p>
        </p:txBody>
      </p:sp>
      <p:sp>
        <p:nvSpPr>
          <p:cNvPr id="7" name="Titre 1"/>
          <p:cNvSpPr>
            <a:spLocks/>
          </p:cNvSpPr>
          <p:nvPr/>
        </p:nvSpPr>
        <p:spPr bwMode="auto">
          <a:xfrm>
            <a:off x="115784" y="322517"/>
            <a:ext cx="4283075" cy="360362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extLst/>
        </p:spPr>
        <p:txBody>
          <a:bodyPr tIns="0" bIns="108000" anchor="ctr"/>
          <a:lstStyle>
            <a:lvl1pPr marL="285750" indent="-285750"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fr-FR" sz="1500" b="1" i="1" u="sng" dirty="0">
                <a:solidFill>
                  <a:prstClr val="white"/>
                </a:solidFill>
                <a:latin typeface="Trebuchet MS" pitchFamily="34" charset="0"/>
                <a:cs typeface="Arial" pitchFamily="34" charset="0"/>
              </a:rPr>
              <a:t> FOCUS: BRVM IPOs since 1998</a:t>
            </a:r>
            <a:r>
              <a:rPr lang="fr-FR" altLang="fr-FR" sz="1500" b="1" i="1" dirty="0">
                <a:solidFill>
                  <a:prstClr val="white"/>
                </a:solidFill>
                <a:latin typeface="Trebuchet MS" pitchFamily="34" charset="0"/>
                <a:cs typeface="Arial" pitchFamily="34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64025164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itre 1"/>
          <p:cNvSpPr>
            <a:spLocks/>
          </p:cNvSpPr>
          <p:nvPr/>
        </p:nvSpPr>
        <p:spPr bwMode="auto">
          <a:xfrm>
            <a:off x="573088" y="6164263"/>
            <a:ext cx="3135312" cy="504825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extLst/>
        </p:spPr>
        <p:txBody>
          <a:bodyPr anchor="ctr"/>
          <a:lstStyle>
            <a:lvl1pPr marL="285750" indent="-285750"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spcBef>
                <a:spcPct val="0"/>
              </a:spcBef>
              <a:buClrTx/>
              <a:buSzTx/>
              <a:buFont typeface="Wingdings" pitchFamily="2" charset="2"/>
              <a:buNone/>
              <a:defRPr/>
            </a:pPr>
            <a:endParaRPr lang="fr-FR" altLang="fr-FR" sz="800" b="1" dirty="0">
              <a:solidFill>
                <a:prstClr val="black"/>
              </a:solidFill>
              <a:latin typeface="Trebuchet MS" pitchFamily="34" charset="0"/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idx="4294967295"/>
          </p:nvPr>
        </p:nvSpPr>
        <p:spPr>
          <a:xfrm>
            <a:off x="0" y="1219200"/>
            <a:ext cx="8964488" cy="5378450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v"/>
            </a:pPr>
            <a:endParaRPr lang="fr-FR" dirty="0"/>
          </a:p>
          <a:p>
            <a:pPr>
              <a:buFont typeface="Wingdings" panose="05000000000000000000" pitchFamily="2" charset="2"/>
              <a:buChar char="v"/>
            </a:pPr>
            <a:endParaRPr lang="fr-FR" dirty="0"/>
          </a:p>
          <a:p>
            <a:pPr>
              <a:buFont typeface="Wingdings" panose="05000000000000000000" pitchFamily="2" charset="2"/>
              <a:buChar char="v"/>
            </a:pPr>
            <a:endParaRPr lang="fr-FR" dirty="0"/>
          </a:p>
          <a:p>
            <a:pPr>
              <a:buFont typeface="Wingdings" panose="05000000000000000000" pitchFamily="2" charset="2"/>
              <a:buChar char="v"/>
            </a:pPr>
            <a:endParaRPr lang="fr-FR" dirty="0"/>
          </a:p>
          <a:p>
            <a:pPr>
              <a:buFont typeface="Wingdings" panose="05000000000000000000" pitchFamily="2" charset="2"/>
              <a:buChar char="ü"/>
            </a:pPr>
            <a:r>
              <a:rPr lang="fr-FR" sz="1400" dirty="0">
                <a:latin typeface="Trebuchet MS" panose="020B0603020202020204" pitchFamily="34" charset="0"/>
              </a:rPr>
              <a:t>NSIA BANQUE CI introduced to market </a:t>
            </a:r>
            <a:r>
              <a:rPr lang="fr-FR" sz="1400" dirty="0" err="1">
                <a:latin typeface="Trebuchet MS" panose="020B0603020202020204" pitchFamily="34" charset="0"/>
              </a:rPr>
              <a:t>from</a:t>
            </a:r>
            <a:r>
              <a:rPr lang="fr-FR" sz="1400" dirty="0">
                <a:latin typeface="Trebuchet MS" panose="020B0603020202020204" pitchFamily="34" charset="0"/>
              </a:rPr>
              <a:t> privatisation</a:t>
            </a:r>
          </a:p>
          <a:p>
            <a:pPr marL="0" indent="0">
              <a:buNone/>
            </a:pPr>
            <a:endParaRPr lang="fr-FR" sz="1400" dirty="0">
              <a:latin typeface="Trebuchet MS" panose="020B060302020202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fr-FR" sz="1400" dirty="0">
                <a:latin typeface="Trebuchet MS" panose="020B0603020202020204" pitchFamily="34" charset="0"/>
              </a:rPr>
              <a:t>ECOBANK CI best </a:t>
            </a:r>
            <a:r>
              <a:rPr lang="fr-FR" sz="1400" dirty="0" err="1">
                <a:latin typeface="Trebuchet MS" panose="020B0603020202020204" pitchFamily="34" charset="0"/>
              </a:rPr>
              <a:t>share</a:t>
            </a:r>
            <a:r>
              <a:rPr lang="fr-FR" sz="1400" dirty="0">
                <a:latin typeface="Trebuchet MS" panose="020B0603020202020204" pitchFamily="34" charset="0"/>
              </a:rPr>
              <a:t> </a:t>
            </a:r>
            <a:r>
              <a:rPr lang="fr-FR" sz="1400" dirty="0" err="1">
                <a:latin typeface="Trebuchet MS" panose="020B0603020202020204" pitchFamily="34" charset="0"/>
              </a:rPr>
              <a:t>price</a:t>
            </a:r>
            <a:r>
              <a:rPr lang="fr-FR" sz="1400" dirty="0">
                <a:latin typeface="Trebuchet MS" panose="020B0603020202020204" pitchFamily="34" charset="0"/>
              </a:rPr>
              <a:t> performance in </a:t>
            </a:r>
            <a:r>
              <a:rPr lang="fr-FR" sz="1400" dirty="0" err="1">
                <a:latin typeface="Trebuchet MS" panose="020B0603020202020204" pitchFamily="34" charset="0"/>
              </a:rPr>
              <a:t>Africa</a:t>
            </a:r>
            <a:r>
              <a:rPr lang="fr-FR" sz="1400" dirty="0">
                <a:latin typeface="Trebuchet MS" panose="020B0603020202020204" pitchFamily="34" charset="0"/>
              </a:rPr>
              <a:t> in 2017. </a:t>
            </a:r>
            <a:r>
              <a:rPr lang="fr-FR" sz="1400" dirty="0" err="1">
                <a:latin typeface="Trebuchet MS" panose="020B0603020202020204" pitchFamily="34" charset="0"/>
              </a:rPr>
              <a:t>It's</a:t>
            </a:r>
            <a:r>
              <a:rPr lang="fr-FR" sz="1400" dirty="0">
                <a:latin typeface="Trebuchet MS" panose="020B0603020202020204" pitchFamily="34" charset="0"/>
              </a:rPr>
              <a:t> </a:t>
            </a:r>
            <a:r>
              <a:rPr lang="fr-FR" sz="1400" dirty="0" err="1">
                <a:latin typeface="Trebuchet MS" panose="020B0603020202020204" pitchFamily="34" charset="0"/>
              </a:rPr>
              <a:t>share</a:t>
            </a:r>
            <a:r>
              <a:rPr lang="fr-FR" sz="1400" dirty="0">
                <a:latin typeface="Trebuchet MS" panose="020B0603020202020204" pitchFamily="34" charset="0"/>
              </a:rPr>
              <a:t> </a:t>
            </a:r>
            <a:r>
              <a:rPr lang="fr-FR" sz="1400" dirty="0" err="1">
                <a:latin typeface="Trebuchet MS" panose="020B0603020202020204" pitchFamily="34" charset="0"/>
              </a:rPr>
              <a:t>price</a:t>
            </a:r>
            <a:r>
              <a:rPr lang="fr-FR" sz="1400" dirty="0">
                <a:latin typeface="Trebuchet MS" panose="020B0603020202020204" pitchFamily="34" charset="0"/>
              </a:rPr>
              <a:t> </a:t>
            </a:r>
            <a:r>
              <a:rPr lang="fr-FR" sz="1400" dirty="0" err="1">
                <a:latin typeface="Trebuchet MS" panose="020B0603020202020204" pitchFamily="34" charset="0"/>
              </a:rPr>
              <a:t>appreciated</a:t>
            </a:r>
            <a:r>
              <a:rPr lang="fr-FR" sz="1400" dirty="0">
                <a:latin typeface="Trebuchet MS" panose="020B0603020202020204" pitchFamily="34" charset="0"/>
              </a:rPr>
              <a:t> by 51% in USD </a:t>
            </a:r>
            <a:r>
              <a:rPr lang="fr-FR" sz="1400" dirty="0" err="1">
                <a:latin typeface="Trebuchet MS" panose="020B0603020202020204" pitchFamily="34" charset="0"/>
              </a:rPr>
              <a:t>terms</a:t>
            </a:r>
            <a:r>
              <a:rPr lang="fr-FR" sz="1400" dirty="0">
                <a:latin typeface="Trebuchet MS" panose="020B0603020202020204" pitchFamily="34" charset="0"/>
              </a:rPr>
              <a:t> as at 29th </a:t>
            </a:r>
            <a:r>
              <a:rPr lang="fr-FR" sz="1400" dirty="0" err="1">
                <a:latin typeface="Trebuchet MS" panose="020B0603020202020204" pitchFamily="34" charset="0"/>
              </a:rPr>
              <a:t>Dec</a:t>
            </a:r>
            <a:r>
              <a:rPr lang="fr-FR" sz="1400" dirty="0">
                <a:latin typeface="Trebuchet MS" panose="020B0603020202020204" pitchFamily="34" charset="0"/>
              </a:rPr>
              <a:t>. 2017 </a:t>
            </a:r>
            <a:r>
              <a:rPr lang="fr-FR" sz="1400" dirty="0" err="1">
                <a:latin typeface="Trebuchet MS" panose="020B0603020202020204" pitchFamily="34" charset="0"/>
              </a:rPr>
              <a:t>when</a:t>
            </a:r>
            <a:r>
              <a:rPr lang="fr-FR" sz="1400" dirty="0">
                <a:latin typeface="Trebuchet MS" panose="020B0603020202020204" pitchFamily="34" charset="0"/>
              </a:rPr>
              <a:t> </a:t>
            </a:r>
            <a:r>
              <a:rPr lang="fr-FR" sz="1400" dirty="0" err="1">
                <a:latin typeface="Trebuchet MS" panose="020B0603020202020204" pitchFamily="34" charset="0"/>
              </a:rPr>
              <a:t>compared</a:t>
            </a:r>
            <a:r>
              <a:rPr lang="fr-FR" sz="1400" dirty="0">
                <a:latin typeface="Trebuchet MS" panose="020B0603020202020204" pitchFamily="34" charset="0"/>
              </a:rPr>
              <a:t> to </a:t>
            </a:r>
            <a:r>
              <a:rPr lang="fr-FR" sz="1400" dirty="0" err="1">
                <a:latin typeface="Trebuchet MS" panose="020B0603020202020204" pitchFamily="34" charset="0"/>
              </a:rPr>
              <a:t>its</a:t>
            </a:r>
            <a:r>
              <a:rPr lang="fr-FR" sz="1400" dirty="0">
                <a:latin typeface="Trebuchet MS" panose="020B0603020202020204" pitchFamily="34" charset="0"/>
              </a:rPr>
              <a:t> IPO </a:t>
            </a:r>
            <a:r>
              <a:rPr lang="fr-FR" sz="1400" dirty="0" err="1">
                <a:latin typeface="Trebuchet MS" panose="020B0603020202020204" pitchFamily="34" charset="0"/>
              </a:rPr>
              <a:t>price</a:t>
            </a:r>
            <a:r>
              <a:rPr lang="fr-FR" sz="1400" dirty="0">
                <a:latin typeface="Trebuchet MS" panose="020B0603020202020204" pitchFamily="34" charset="0"/>
              </a:rPr>
              <a:t>  </a:t>
            </a:r>
            <a:r>
              <a:rPr lang="fr-FR" sz="1400" i="1" dirty="0">
                <a:latin typeface="Trebuchet MS" panose="020B0603020202020204" pitchFamily="34" charset="0"/>
              </a:rPr>
              <a:t>(PWC)</a:t>
            </a:r>
          </a:p>
          <a:p>
            <a:pPr marL="0" indent="0">
              <a:buNone/>
            </a:pPr>
            <a:endParaRPr lang="fr-FR" sz="1400" dirty="0">
              <a:latin typeface="Trebuchet MS" panose="020B060302020202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fr-FR" sz="1400" dirty="0">
                <a:latin typeface="Trebuchet MS" panose="020B0603020202020204" pitchFamily="34" charset="0"/>
              </a:rPr>
              <a:t>BRVM </a:t>
            </a:r>
            <a:r>
              <a:rPr lang="fr-FR" sz="1400" dirty="0" err="1">
                <a:latin typeface="Trebuchet MS" panose="020B0603020202020204" pitchFamily="34" charset="0"/>
              </a:rPr>
              <a:t>is</a:t>
            </a:r>
            <a:r>
              <a:rPr lang="fr-FR" sz="1400" dirty="0">
                <a:latin typeface="Trebuchet MS" panose="020B0603020202020204" pitchFamily="34" charset="0"/>
              </a:rPr>
              <a:t> the </a:t>
            </a:r>
            <a:r>
              <a:rPr lang="fr-FR" sz="1400" dirty="0" err="1">
                <a:latin typeface="Trebuchet MS" panose="020B0603020202020204" pitchFamily="34" charset="0"/>
              </a:rPr>
              <a:t>fourth</a:t>
            </a:r>
            <a:r>
              <a:rPr lang="fr-FR" sz="1400" dirty="0">
                <a:latin typeface="Trebuchet MS" panose="020B0603020202020204" pitchFamily="34" charset="0"/>
              </a:rPr>
              <a:t> Exchange in Africa in </a:t>
            </a:r>
            <a:r>
              <a:rPr lang="fr-FR" sz="1400" dirty="0" err="1">
                <a:latin typeface="Trebuchet MS" panose="020B0603020202020204" pitchFamily="34" charset="0"/>
              </a:rPr>
              <a:t>term</a:t>
            </a:r>
            <a:r>
              <a:rPr lang="fr-FR" sz="1400" dirty="0">
                <a:latin typeface="Trebuchet MS" panose="020B0603020202020204" pitchFamily="34" charset="0"/>
              </a:rPr>
              <a:t> of </a:t>
            </a:r>
            <a:r>
              <a:rPr lang="fr-FR" sz="1400" dirty="0" err="1">
                <a:latin typeface="Trebuchet MS" panose="020B0603020202020204" pitchFamily="34" charset="0"/>
              </a:rPr>
              <a:t>numbers</a:t>
            </a:r>
            <a:r>
              <a:rPr lang="fr-FR" sz="1400" dirty="0">
                <a:latin typeface="Trebuchet MS" panose="020B0603020202020204" pitchFamily="34" charset="0"/>
              </a:rPr>
              <a:t> of IPO in 2017 </a:t>
            </a:r>
            <a:r>
              <a:rPr lang="fr-FR" sz="1400" i="1" dirty="0">
                <a:latin typeface="Trebuchet MS" panose="020B0603020202020204" pitchFamily="34" charset="0"/>
              </a:rPr>
              <a:t>(PWC)</a:t>
            </a:r>
          </a:p>
          <a:p>
            <a:pPr marL="0" indent="0">
              <a:buNone/>
            </a:pPr>
            <a:endParaRPr lang="fr-FR" sz="1400" dirty="0">
              <a:latin typeface="Trebuchet MS" panose="020B060302020202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fr-FR" sz="1400" dirty="0" err="1">
                <a:latin typeface="Trebuchet MS" panose="020B0603020202020204" pitchFamily="34" charset="0"/>
              </a:rPr>
              <a:t>With</a:t>
            </a:r>
            <a:r>
              <a:rPr lang="fr-FR" sz="1400" dirty="0">
                <a:latin typeface="Trebuchet MS" panose="020B0603020202020204" pitchFamily="34" charset="0"/>
              </a:rPr>
              <a:t> $143.06 millions </a:t>
            </a:r>
            <a:r>
              <a:rPr lang="fr-FR" sz="1400" dirty="0" err="1">
                <a:latin typeface="Trebuchet MS" panose="020B0603020202020204" pitchFamily="34" charset="0"/>
              </a:rPr>
              <a:t>raised</a:t>
            </a:r>
            <a:r>
              <a:rPr lang="fr-FR" sz="1400" dirty="0">
                <a:latin typeface="Trebuchet MS" panose="020B0603020202020204" pitchFamily="34" charset="0"/>
              </a:rPr>
              <a:t> in 2017, BRVM </a:t>
            </a:r>
            <a:r>
              <a:rPr lang="fr-FR" sz="1400" dirty="0" err="1">
                <a:latin typeface="Trebuchet MS" panose="020B0603020202020204" pitchFamily="34" charset="0"/>
              </a:rPr>
              <a:t>is</a:t>
            </a:r>
            <a:r>
              <a:rPr lang="fr-FR" sz="1400" dirty="0">
                <a:latin typeface="Trebuchet MS" panose="020B0603020202020204" pitchFamily="34" charset="0"/>
              </a:rPr>
              <a:t> the </a:t>
            </a:r>
            <a:r>
              <a:rPr lang="fr-FR" sz="1400" dirty="0" err="1">
                <a:latin typeface="Trebuchet MS" panose="020B0603020202020204" pitchFamily="34" charset="0"/>
              </a:rPr>
              <a:t>tenth</a:t>
            </a:r>
            <a:r>
              <a:rPr lang="fr-FR" sz="1400" dirty="0">
                <a:latin typeface="Trebuchet MS" panose="020B0603020202020204" pitchFamily="34" charset="0"/>
              </a:rPr>
              <a:t> Exchange in </a:t>
            </a:r>
            <a:r>
              <a:rPr lang="fr-FR" sz="1400" dirty="0" err="1">
                <a:latin typeface="Trebuchet MS" panose="020B0603020202020204" pitchFamily="34" charset="0"/>
              </a:rPr>
              <a:t>Africa</a:t>
            </a:r>
            <a:r>
              <a:rPr lang="fr-FR" sz="1400" dirty="0">
                <a:latin typeface="Trebuchet MS" panose="020B0603020202020204" pitchFamily="34" charset="0"/>
              </a:rPr>
              <a:t> in </a:t>
            </a:r>
            <a:r>
              <a:rPr lang="fr-FR" sz="1400" dirty="0" err="1">
                <a:latin typeface="Trebuchet MS" panose="020B0603020202020204" pitchFamily="34" charset="0"/>
              </a:rPr>
              <a:t>terms</a:t>
            </a:r>
            <a:r>
              <a:rPr lang="fr-FR" sz="1400" dirty="0">
                <a:latin typeface="Trebuchet MS" panose="020B0603020202020204" pitchFamily="34" charset="0"/>
              </a:rPr>
              <a:t> of </a:t>
            </a:r>
            <a:r>
              <a:rPr lang="fr-FR" sz="1400" dirty="0" err="1">
                <a:latin typeface="Trebuchet MS" panose="020B0603020202020204" pitchFamily="34" charset="0"/>
              </a:rPr>
              <a:t>amounts</a:t>
            </a:r>
            <a:r>
              <a:rPr lang="fr-FR" sz="1400" dirty="0">
                <a:latin typeface="Trebuchet MS" panose="020B0603020202020204" pitchFamily="34" charset="0"/>
              </a:rPr>
              <a:t> </a:t>
            </a:r>
            <a:r>
              <a:rPr lang="fr-FR" sz="1400" dirty="0" err="1">
                <a:latin typeface="Trebuchet MS" panose="020B0603020202020204" pitchFamily="34" charset="0"/>
              </a:rPr>
              <a:t>raised</a:t>
            </a:r>
            <a:r>
              <a:rPr lang="fr-FR" sz="1400" dirty="0">
                <a:latin typeface="Trebuchet MS" panose="020B0603020202020204" pitchFamily="34" charset="0"/>
              </a:rPr>
              <a:t> </a:t>
            </a:r>
            <a:r>
              <a:rPr lang="fr-FR" sz="1400" i="1" dirty="0">
                <a:latin typeface="Trebuchet MS" panose="020B0603020202020204" pitchFamily="34" charset="0"/>
              </a:rPr>
              <a:t>(PWC)</a:t>
            </a:r>
          </a:p>
          <a:p>
            <a:pPr>
              <a:buFont typeface="Wingdings" panose="05000000000000000000" pitchFamily="2" charset="2"/>
              <a:buChar char="ü"/>
            </a:pPr>
            <a:endParaRPr lang="fr-FR" sz="1400" dirty="0"/>
          </a:p>
          <a:p>
            <a:pPr marL="0" indent="0">
              <a:buNone/>
            </a:pPr>
            <a:endParaRPr lang="fr-FR" sz="1400" dirty="0"/>
          </a:p>
          <a:p>
            <a:pPr>
              <a:buFont typeface="Wingdings" panose="05000000000000000000" pitchFamily="2" charset="2"/>
              <a:buChar char="v"/>
            </a:pPr>
            <a:r>
              <a:rPr lang="fr-FR" dirty="0">
                <a:solidFill>
                  <a:srgbClr val="0070C0"/>
                </a:solidFill>
              </a:rPr>
              <a:t>BRVM </a:t>
            </a:r>
            <a:r>
              <a:rPr lang="fr-FR" dirty="0" err="1">
                <a:solidFill>
                  <a:srgbClr val="0070C0"/>
                </a:solidFill>
              </a:rPr>
              <a:t>expects</a:t>
            </a:r>
            <a:r>
              <a:rPr lang="fr-FR" dirty="0">
                <a:solidFill>
                  <a:srgbClr val="0070C0"/>
                </a:solidFill>
              </a:rPr>
              <a:t> 3 </a:t>
            </a:r>
            <a:r>
              <a:rPr lang="fr-FR" dirty="0" err="1">
                <a:solidFill>
                  <a:srgbClr val="0070C0"/>
                </a:solidFill>
              </a:rPr>
              <a:t>IPOs</a:t>
            </a:r>
            <a:r>
              <a:rPr lang="fr-FR" dirty="0">
                <a:solidFill>
                  <a:srgbClr val="0070C0"/>
                </a:solidFill>
              </a:rPr>
              <a:t> in 2018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fr-FR" dirty="0"/>
              <a:t>1 Bank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fr-FR" dirty="0"/>
              <a:t>2 </a:t>
            </a:r>
            <a:r>
              <a:rPr lang="fr-FR" dirty="0" err="1"/>
              <a:t>SMEs</a:t>
            </a:r>
            <a:endParaRPr lang="fr-FR" dirty="0"/>
          </a:p>
        </p:txBody>
      </p:sp>
      <p:sp>
        <p:nvSpPr>
          <p:cNvPr id="20" name="Espace réservé du numéro de diapositive 1"/>
          <p:cNvSpPr>
            <a:spLocks noGrp="1"/>
          </p:cNvSpPr>
          <p:nvPr>
            <p:ph type="sldNum" sz="quarter" idx="4294967295"/>
          </p:nvPr>
        </p:nvSpPr>
        <p:spPr bwMode="auto">
          <a:xfrm>
            <a:off x="7010400" y="6308725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9E42C5DD-12FC-4291-9280-E882B7DA3FF6}" type="slidenum">
              <a:rPr lang="en-US" altLang="fr-FR" sz="800" smtClean="0">
                <a:latin typeface="Trebuchet MS" pitchFamily="34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8</a:t>
            </a:fld>
            <a:endParaRPr lang="en-US" altLang="fr-FR" sz="800">
              <a:latin typeface="Trebuchet MS" pitchFamily="34" charset="0"/>
            </a:endParaRP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1086975"/>
              </p:ext>
            </p:extLst>
          </p:nvPr>
        </p:nvGraphicFramePr>
        <p:xfrm>
          <a:off x="228329" y="847637"/>
          <a:ext cx="7848871" cy="1944217"/>
        </p:xfrm>
        <a:graphic>
          <a:graphicData uri="http://schemas.openxmlformats.org/drawingml/2006/table">
            <a:tbl>
              <a:tblPr/>
              <a:tblGrid>
                <a:gridCol w="1801140">
                  <a:extLst>
                    <a:ext uri="{9D8B030D-6E8A-4147-A177-3AD203B41FA5}">
                      <a16:colId xmlns:a16="http://schemas.microsoft.com/office/drawing/2014/main" val="2347220971"/>
                    </a:ext>
                  </a:extLst>
                </a:gridCol>
                <a:gridCol w="2445451">
                  <a:extLst>
                    <a:ext uri="{9D8B030D-6E8A-4147-A177-3AD203B41FA5}">
                      <a16:colId xmlns:a16="http://schemas.microsoft.com/office/drawing/2014/main" val="4233768733"/>
                    </a:ext>
                  </a:extLst>
                </a:gridCol>
                <a:gridCol w="1801140">
                  <a:extLst>
                    <a:ext uri="{9D8B030D-6E8A-4147-A177-3AD203B41FA5}">
                      <a16:colId xmlns:a16="http://schemas.microsoft.com/office/drawing/2014/main" val="1673783346"/>
                    </a:ext>
                  </a:extLst>
                </a:gridCol>
                <a:gridCol w="1801140">
                  <a:extLst>
                    <a:ext uri="{9D8B030D-6E8A-4147-A177-3AD203B41FA5}">
                      <a16:colId xmlns:a16="http://schemas.microsoft.com/office/drawing/2014/main" val="757610357"/>
                    </a:ext>
                  </a:extLst>
                </a:gridCol>
              </a:tblGrid>
              <a:tr h="180868">
                <a:tc gridSpan="4">
                  <a:txBody>
                    <a:bodyPr/>
                    <a:lstStyle/>
                    <a:p>
                      <a:pPr algn="ctr" rtl="0" fontAlgn="b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2017 </a:t>
                      </a:r>
                      <a:r>
                        <a:rPr lang="fr-FR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IPOs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1330387"/>
                  </a:ext>
                </a:extLst>
              </a:tr>
              <a:tr h="643482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</a:rPr>
                        <a:t>Company</a:t>
                      </a:r>
                      <a:r>
                        <a:rPr lang="fr-FR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</a:rPr>
                        <a:t>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</a:rPr>
                        <a:t>IPO </a:t>
                      </a:r>
                      <a:r>
                        <a:rPr lang="fr-FR" sz="12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</a:rPr>
                        <a:t>Amount</a:t>
                      </a:r>
                      <a:r>
                        <a:rPr lang="fr-FR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</a:rPr>
                        <a:t> (FCFA)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</a:rPr>
                        <a:t>Listing date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</a:rPr>
                        <a:t>Market</a:t>
                      </a:r>
                      <a:r>
                        <a:rPr lang="fr-FR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</a:rPr>
                        <a:t> </a:t>
                      </a:r>
                      <a:r>
                        <a:rPr lang="fr-FR" sz="12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</a:rPr>
                        <a:t>capitalization</a:t>
                      </a:r>
                      <a:r>
                        <a:rPr lang="fr-FR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</a:rPr>
                        <a:t> (FCFA)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7284934"/>
                  </a:ext>
                </a:extLst>
              </a:tr>
              <a:tr h="350340"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NSIA BANQUE CI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34 539 525 000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24-oct-17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224 169 750 000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15724266"/>
                  </a:ext>
                </a:extLst>
              </a:tr>
              <a:tr h="350340"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ECOBANK CI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45 000 000 000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12-déc-17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236 717 580 000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1598178"/>
                  </a:ext>
                </a:extLst>
              </a:tr>
              <a:tr h="419187"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79 539 525 000                            ($ 143.06 millions)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460 887 330 000 </a:t>
                      </a:r>
                    </a:p>
                    <a:p>
                      <a:pPr algn="r" rtl="0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($ 828.93 millions)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872157"/>
                  </a:ext>
                </a:extLst>
              </a:tr>
            </a:tbl>
          </a:graphicData>
        </a:graphic>
      </p:graphicFrame>
      <p:sp>
        <p:nvSpPr>
          <p:cNvPr id="7" name="Titre 1"/>
          <p:cNvSpPr>
            <a:spLocks/>
          </p:cNvSpPr>
          <p:nvPr/>
        </p:nvSpPr>
        <p:spPr bwMode="auto">
          <a:xfrm>
            <a:off x="115784" y="322517"/>
            <a:ext cx="4283075" cy="360362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extLst/>
        </p:spPr>
        <p:txBody>
          <a:bodyPr tIns="0" bIns="108000" anchor="ctr"/>
          <a:lstStyle/>
          <a:p>
            <a:pPr marL="285750" indent="-285750" eaLnBrk="0" hangingPunct="0">
              <a:spcBef>
                <a:spcPct val="0"/>
              </a:spcBef>
            </a:pPr>
            <a:r>
              <a:rPr lang="en-US" altLang="fr-FR" sz="1500" b="1" i="1" u="sng" dirty="0">
                <a:solidFill>
                  <a:prstClr val="white"/>
                </a:solidFill>
                <a:latin typeface="Trebuchet MS" pitchFamily="34" charset="0"/>
                <a:cs typeface="Arial" pitchFamily="34" charset="0"/>
              </a:rPr>
              <a:t>IPOs in 2017</a:t>
            </a:r>
            <a:r>
              <a:rPr lang="fr-FR" altLang="fr-FR" sz="1500" b="1" i="1" u="sng" dirty="0">
                <a:solidFill>
                  <a:prstClr val="white"/>
                </a:solidFill>
                <a:latin typeface="Trebuchet MS" pitchFamily="34" charset="0"/>
                <a:cs typeface="Arial" pitchFamily="34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426852934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/>
          <p:cNvSpPr>
            <a:spLocks noChangeArrowheads="1"/>
          </p:cNvSpPr>
          <p:nvPr/>
        </p:nvSpPr>
        <p:spPr bwMode="gray">
          <a:xfrm>
            <a:off x="1187624" y="2803922"/>
            <a:ext cx="6552728" cy="895350"/>
          </a:xfrm>
          <a:prstGeom prst="rect">
            <a:avLst/>
          </a:prstGeom>
          <a:solidFill>
            <a:srgbClr val="0087B1"/>
          </a:soli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1000" tIns="27428" rIns="81000" bIns="27428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Bebas Neue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Bebas Neue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fr-FR" altLang="fr-FR" sz="1800" b="1" dirty="0">
                <a:solidFill>
                  <a:schemeClr val="bg1"/>
                </a:solidFill>
                <a:latin typeface="Trebuchet MS" panose="020B0603020202020204" pitchFamily="34" charset="0"/>
              </a:rPr>
              <a:t>BRVM &amp; DC/BR STRATEGIC PLANS 2018 - 2020 </a:t>
            </a:r>
          </a:p>
        </p:txBody>
      </p:sp>
    </p:spTree>
    <p:extLst>
      <p:ext uri="{BB962C8B-B14F-4D97-AF65-F5344CB8AC3E}">
        <p14:creationId xmlns:p14="http://schemas.microsoft.com/office/powerpoint/2010/main" val="3391296515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TEXT_SIZE" val="11"/>
  <p:tag name="JPM_PLACEHOLDER" val="JPM_PLACEHOLDER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TEXT_SIZE" val="11"/>
  <p:tag name="JPM_PLACEHOLDER" val="JPM_PLACEHOLDER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TEXT_SIZE" val="11"/>
  <p:tag name="JPM_PLACEHOLDER" val="JPM_PLACEHOLDER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TEXT_SIZE" val="11"/>
  <p:tag name="JPM_PLACEHOLDER" val="JPM_PLACEHOLDER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TEXT_SIZE" val="11"/>
  <p:tag name="JPM_PLACEHOLDER" val="JPM_PLACEHOLDER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TEXT_SIZE" val="11"/>
  <p:tag name="JPM_PLACEHOLDER" val="JPM_PLACEHOLDER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TEXT_SIZE" val="11"/>
  <p:tag name="JPM_PLACEHOLDER" val="JPM_PLACEHOLDER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TEXT_SIZE" val="11"/>
  <p:tag name="JPM_PLACEHOLDER" val="JPM_PLACEHOLDER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TEXT_SIZE" val="11"/>
  <p:tag name="JPM_PLACEHOLDER" val="JPM_PLACEHOLDER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TEXT_SIZE" val="11"/>
  <p:tag name="JPM_PLACEHOLDER" val="JPM_PLACEHOLDER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TEXT_SIZE" val="11"/>
  <p:tag name="JPM_PLACEHOLDER" val="JPM_PLACEHOLDER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TEXT_SIZE" val="11"/>
  <p:tag name="JPM_PLACEHOLDER" val="JPM_PLACEHOLDER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TEXT_SIZE" val="11"/>
  <p:tag name="JPM_PLACEHOLDER" val="JPM_PLACEHOLDER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TEXT_SIZE" val="11"/>
  <p:tag name="JPM_PLACEHOLDER" val="JPM_PLACEHOLDER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TEXT_SIZE" val="11"/>
  <p:tag name="JPM_PLACEHOLDER" val="JPM_PLACEHOLDER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TEXT_SIZE" val="11"/>
  <p:tag name="JPM_PLACEHOLDER" val="JPM_PLACEHOLDER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TEXT_SIZE" val="11"/>
  <p:tag name="JPM_PLACEHOLDER" val="JPM_PLACEHOLDER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TEXT_SIZE" val="11"/>
  <p:tag name="JPM_PLACEHOLDER" val="JPM_PLACEHOLDER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TEXT_SIZE" val="11"/>
  <p:tag name="JPM_PLACEHOLDER" val="JPM_PLACEHOLDER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TEXT_SIZE" val="11"/>
  <p:tag name="JPM_PLACEHOLDER" val="JPM_PLACEHOLDER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TEXT_SIZE" val="11"/>
  <p:tag name="JPM_PLACEHOLDER" val="JPM_PLACEHOLDER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TEXT_SIZE" val="11"/>
  <p:tag name="JPM_PLACEHOLDER" val="JPM_PLACEHOLDER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TEXT_SIZE" val="11"/>
  <p:tag name="JPM_PLACEHOLDER" val="JPM_PLACEHOLDER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TEXT_SIZE" val="11"/>
  <p:tag name="JPM_PLACEHOLDER" val="JPM_PLACEHOLDER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TEXT_SIZE" val="11"/>
  <p:tag name="JPM_PLACEHOLDER" val="JPM_PLACEHOLDER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TEXT_SIZE" val="11"/>
  <p:tag name="JPM_PLACEHOLDER" val="JPM_PLACEHOLDER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TEXT_SIZE" val="11"/>
  <p:tag name="JPM_PLACEHOLDER" val="JPM_PLACEHOLDER"/>
</p:tagLst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Z Colors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6556A"/>
    </a:accent1>
    <a:accent2>
      <a:srgbClr val="0087B1"/>
    </a:accent2>
    <a:accent3>
      <a:srgbClr val="45BE9B"/>
    </a:accent3>
    <a:accent4>
      <a:srgbClr val="A0BC34"/>
    </a:accent4>
    <a:accent5>
      <a:srgbClr val="FB8734"/>
    </a:accent5>
    <a:accent6>
      <a:srgbClr val="D44024"/>
    </a:accent6>
    <a:hlink>
      <a:srgbClr val="0563C1"/>
    </a:hlink>
    <a:folHlink>
      <a:srgbClr val="954F72"/>
    </a:folHlink>
  </a:clrScheme>
  <a:fontScheme name="Office">
    <a:majorFont>
      <a:latin typeface="Calibri Light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Z Colors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6556A"/>
    </a:accent1>
    <a:accent2>
      <a:srgbClr val="0087B1"/>
    </a:accent2>
    <a:accent3>
      <a:srgbClr val="45BE9B"/>
    </a:accent3>
    <a:accent4>
      <a:srgbClr val="A0BC34"/>
    </a:accent4>
    <a:accent5>
      <a:srgbClr val="FB8734"/>
    </a:accent5>
    <a:accent6>
      <a:srgbClr val="D44024"/>
    </a:accent6>
    <a:hlink>
      <a:srgbClr val="0563C1"/>
    </a:hlink>
    <a:folHlink>
      <a:srgbClr val="954F72"/>
    </a:folHlink>
  </a:clrScheme>
  <a:fontScheme name="Office">
    <a:majorFont>
      <a:latin typeface="Calibri Light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Z Colors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6556A"/>
    </a:accent1>
    <a:accent2>
      <a:srgbClr val="0087B1"/>
    </a:accent2>
    <a:accent3>
      <a:srgbClr val="45BE9B"/>
    </a:accent3>
    <a:accent4>
      <a:srgbClr val="A0BC34"/>
    </a:accent4>
    <a:accent5>
      <a:srgbClr val="FB8734"/>
    </a:accent5>
    <a:accent6>
      <a:srgbClr val="D44024"/>
    </a:accent6>
    <a:hlink>
      <a:srgbClr val="0563C1"/>
    </a:hlink>
    <a:folHlink>
      <a:srgbClr val="954F72"/>
    </a:folHlink>
  </a:clrScheme>
  <a:fontScheme name="Office">
    <a:majorFont>
      <a:latin typeface="Calibri Light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Z Colors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6556A"/>
    </a:accent1>
    <a:accent2>
      <a:srgbClr val="0087B1"/>
    </a:accent2>
    <a:accent3>
      <a:srgbClr val="45BE9B"/>
    </a:accent3>
    <a:accent4>
      <a:srgbClr val="A0BC34"/>
    </a:accent4>
    <a:accent5>
      <a:srgbClr val="FB8734"/>
    </a:accent5>
    <a:accent6>
      <a:srgbClr val="D44024"/>
    </a:accent6>
    <a:hlink>
      <a:srgbClr val="0563C1"/>
    </a:hlink>
    <a:folHlink>
      <a:srgbClr val="954F72"/>
    </a:folHlink>
  </a:clrScheme>
  <a:fontScheme name="Office">
    <a:majorFont>
      <a:latin typeface="Calibri Light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2187</Words>
  <Application>Microsoft Office PowerPoint</Application>
  <PresentationFormat>On-screen Show (4:3)</PresentationFormat>
  <Paragraphs>488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6" baseType="lpstr">
      <vt:lpstr>Arial</vt:lpstr>
      <vt:lpstr>Calibri</vt:lpstr>
      <vt:lpstr>Calibri Light</vt:lpstr>
      <vt:lpstr>Copperplate Gothic Light</vt:lpstr>
      <vt:lpstr>Gill Sans MT</vt:lpstr>
      <vt:lpstr>Times New Roman</vt:lpstr>
      <vt:lpstr>Trebuchet MS</vt:lpstr>
      <vt:lpstr>Wingdings</vt:lpstr>
      <vt:lpstr>Thème Office</vt:lpstr>
      <vt:lpstr>1_Thème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DESDM</dc:creator>
  <cp:lastModifiedBy>Herbie Skeete</cp:lastModifiedBy>
  <cp:revision>509</cp:revision>
  <cp:lastPrinted>2018-04-27T17:17:10Z</cp:lastPrinted>
  <dcterms:created xsi:type="dcterms:W3CDTF">2016-01-12T09:08:04Z</dcterms:created>
  <dcterms:modified xsi:type="dcterms:W3CDTF">2018-05-04T13:18:58Z</dcterms:modified>
</cp:coreProperties>
</file>