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notesMasterIdLst>
    <p:notesMasterId r:id="rId18"/>
  </p:notesMasterIdLst>
  <p:sldIdLst>
    <p:sldId id="263" r:id="rId5"/>
    <p:sldId id="264" r:id="rId6"/>
    <p:sldId id="266" r:id="rId7"/>
    <p:sldId id="265" r:id="rId8"/>
    <p:sldId id="278" r:id="rId9"/>
    <p:sldId id="271" r:id="rId10"/>
    <p:sldId id="267" r:id="rId11"/>
    <p:sldId id="269" r:id="rId12"/>
    <p:sldId id="270" r:id="rId13"/>
    <p:sldId id="277" r:id="rId14"/>
    <p:sldId id="273" r:id="rId15"/>
    <p:sldId id="279" r:id="rId16"/>
    <p:sldId id="275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08" y="-79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17B69-8CD1-48FE-8A76-27C334E950F5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969FC-4B89-4259-95BD-B17E9503DF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10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9BAB10-2ADB-4BA1-98DF-1FCF86CEEAC1}" type="datetime1">
              <a:rPr lang="en-US" smtClean="0"/>
              <a:pPr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A8CF-8A46-4F46-8618-EAF82A8353F2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EC2EDA-F62F-4D64-AE5C-A05955FE8B3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14403" indent="-27477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099082" indent="-219816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38714" indent="-219816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978346" indent="-219816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17979" indent="-2198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857611" indent="-2198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297244" indent="-2198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736876" indent="-2198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C45F8A-BF9B-4179-9D5F-35CF709AF2D1}" type="slidenum">
              <a:rPr lang="en-GB" altLang="en-US" sz="1200">
                <a:latin typeface="Arial Unicode MS" pitchFamily="34" charset="-128"/>
              </a:rPr>
              <a:pPr eaLnBrk="1" hangingPunct="1"/>
              <a:t>4</a:t>
            </a:fld>
            <a:endParaRPr lang="en-GB" altLang="en-US" sz="1200" dirty="0">
              <a:latin typeface="Arial Unicode MS" pitchFamily="34" charset="-128"/>
            </a:endParaRPr>
          </a:p>
        </p:txBody>
      </p:sp>
      <p:sp>
        <p:nvSpPr>
          <p:cNvPr id="41987" name="Rectangle 1031"/>
          <p:cNvSpPr txBox="1">
            <a:spLocks noGrp="1" noChangeArrowheads="1"/>
          </p:cNvSpPr>
          <p:nvPr/>
        </p:nvSpPr>
        <p:spPr bwMode="auto">
          <a:xfrm>
            <a:off x="3919988" y="8709810"/>
            <a:ext cx="2925340" cy="41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24" tIns="44512" rIns="89024" bIns="44512" anchor="b"/>
          <a:lstStyle>
            <a:lvl1pPr defTabSz="92392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7E3B2B5-0C78-43F9-A933-15243B29A21D}" type="slidenum">
              <a:rPr lang="en-GB" altLang="en-US" sz="1200"/>
              <a:pPr algn="r" eaLnBrk="1" hangingPunct="1"/>
              <a:t>4</a:t>
            </a:fld>
            <a:endParaRPr lang="en-GB" altLang="en-US" sz="1200" dirty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690563"/>
            <a:ext cx="6142038" cy="3455987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793" y="4353463"/>
            <a:ext cx="4996996" cy="40765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24" tIns="44512" rIns="89024" bIns="44512"/>
          <a:lstStyle/>
          <a:p>
            <a:pPr eaLnBrk="1" hangingPunct="1"/>
            <a:endParaRPr lang="en-US" altLang="en-US" sz="1000" i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25/11/2016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8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25/11/2016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5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25/11/2016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75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21651"/>
            <a:ext cx="8640960" cy="750099"/>
          </a:xfrm>
          <a:noFill/>
        </p:spPr>
        <p:txBody>
          <a:bodyPr/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fld id="{A933B4CF-31FC-4D2E-B33F-0F239AF036B9}" type="datetime3">
              <a:rPr lang="en-US" smtClean="0"/>
              <a:pPr algn="l">
                <a:defRPr/>
              </a:pPr>
              <a:t>25 November 2016</a:t>
            </a:fld>
            <a:endParaRPr lang="en-US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721EE-40F6-43FB-A924-F8352C9B1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25/11/2016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2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25/11/2016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25/11/2016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25/11/2016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1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25/11/2016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4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25/11/2016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4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25/11/2016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25/11/2016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9B13-DA42-B54E-A49D-8C258709B433}" type="datetimeFigureOut">
              <a:rPr lang="en-US" smtClean="0"/>
              <a:pPr/>
              <a:t>25/11/2016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61" y="4181037"/>
            <a:ext cx="1457668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49" y="4594225"/>
            <a:ext cx="216284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3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07504" y="1551621"/>
            <a:ext cx="8928992" cy="750099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charset="0"/>
                <a:cs typeface="Arial" charset="0"/>
              </a:rPr>
              <a:t>Towards A New Economic Union</a:t>
            </a:r>
          </a:p>
          <a:p>
            <a:r>
              <a:rPr lang="en-GB" sz="2800" dirty="0" smtClean="0">
                <a:latin typeface="Arial" charset="0"/>
                <a:cs typeface="Arial" charset="0"/>
              </a:rPr>
              <a:t>A Twenty First Century Hanseatic League?</a:t>
            </a:r>
          </a:p>
          <a:p>
            <a:endParaRPr lang="en-GB" sz="2800" b="1" dirty="0" smtClean="0">
              <a:latin typeface="Arial" charset="0"/>
              <a:cs typeface="Arial" charset="0"/>
            </a:endParaRPr>
          </a:p>
          <a:p>
            <a:endParaRPr lang="en-GB" sz="1800" b="1" dirty="0" smtClean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Arial" charset="0"/>
                <a:cs typeface="Arial" charset="0"/>
              </a:rPr>
              <a:t>Professor Michael Mainelli</a:t>
            </a:r>
          </a:p>
          <a:p>
            <a:pPr>
              <a:spcBef>
                <a:spcPts val="0"/>
              </a:spcBef>
            </a:pPr>
            <a:endParaRPr lang="en-GB" sz="1800" i="1" dirty="0" smtClean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GB" sz="1600" i="1" dirty="0" smtClean="0">
                <a:latin typeface="Arial" charset="0"/>
                <a:cs typeface="Arial" charset="0"/>
              </a:rPr>
              <a:t>@</a:t>
            </a:r>
            <a:r>
              <a:rPr lang="en-GB" sz="1600" i="1" dirty="0" err="1" smtClean="0">
                <a:latin typeface="Arial" charset="0"/>
                <a:cs typeface="Arial" charset="0"/>
              </a:rPr>
              <a:t>mrmainelli</a:t>
            </a:r>
            <a:endParaRPr lang="en-GB" sz="1600" i="1" dirty="0" smtClean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GB" sz="1600" i="1" dirty="0" smtClean="0">
                <a:latin typeface="Arial" charset="0"/>
                <a:cs typeface="Arial" charset="0"/>
              </a:rPr>
              <a:t>michael_mainelli@zyen.com</a:t>
            </a:r>
          </a:p>
          <a:p>
            <a:pPr eaLnBrk="1" hangingPunct="1"/>
            <a:endParaRPr lang="en-GB" sz="1600" i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sz="1600" i="1" dirty="0" smtClean="0">
                <a:latin typeface="Arial" charset="0"/>
                <a:cs typeface="Arial" charset="0"/>
              </a:rPr>
              <a:t> 10 November 2016, London</a:t>
            </a:r>
          </a:p>
          <a:p>
            <a:pPr eaLnBrk="1" hangingPunct="1"/>
            <a:endParaRPr lang="en-GB" sz="1800" b="1" dirty="0" smtClean="0">
              <a:latin typeface="Arial" charset="0"/>
              <a:cs typeface="Arial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80738"/>
            <a:ext cx="288032" cy="21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 descr="Mondo Visione - Exchange For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2800" y="195486"/>
            <a:ext cx="4007610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Lessons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You can’t be an international business centre without international people</a:t>
            </a:r>
          </a:p>
          <a:p>
            <a:r>
              <a:rPr lang="en-US" altLang="en-US" sz="2800" dirty="0" smtClean="0"/>
              <a:t>International people want to live in successful, cosmopolitan cities</a:t>
            </a:r>
          </a:p>
          <a:p>
            <a:r>
              <a:rPr lang="en-US" altLang="en-US" sz="2800" dirty="0" smtClean="0"/>
              <a:t>Successful cosmopolitan cities live on their reputation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843558"/>
            <a:ext cx="7560840" cy="3857652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Essentials</a:t>
            </a:r>
          </a:p>
          <a:p>
            <a:pPr lvl="1"/>
            <a:r>
              <a:rPr lang="en-GB" sz="2400" dirty="0" smtClean="0"/>
              <a:t>EU nationals</a:t>
            </a:r>
          </a:p>
          <a:p>
            <a:pPr lvl="1"/>
            <a:r>
              <a:rPr lang="en-GB" sz="2400" dirty="0" err="1" smtClean="0"/>
              <a:t>Passporting</a:t>
            </a:r>
            <a:endParaRPr lang="en-GB" sz="2400" dirty="0"/>
          </a:p>
          <a:p>
            <a:pPr lvl="1"/>
            <a:r>
              <a:rPr lang="en-GB" sz="2400" dirty="0" smtClean="0"/>
              <a:t>GDPR </a:t>
            </a:r>
            <a:r>
              <a:rPr lang="en-GB" sz="2400" dirty="0"/>
              <a:t>– General Data Protection Regulation</a:t>
            </a:r>
          </a:p>
          <a:p>
            <a:r>
              <a:rPr lang="en-GB" sz="2800" dirty="0" smtClean="0"/>
              <a:t>New London of the ‘Radical Centre’?</a:t>
            </a:r>
          </a:p>
          <a:p>
            <a:pPr lvl="1"/>
            <a:r>
              <a:rPr lang="en-GB" sz="2400" dirty="0"/>
              <a:t>‘Open for business’ </a:t>
            </a:r>
            <a:r>
              <a:rPr lang="en-GB" sz="2400" dirty="0" smtClean="0"/>
              <a:t>- rethink </a:t>
            </a:r>
            <a:r>
              <a:rPr lang="en-GB" sz="2400" dirty="0"/>
              <a:t>AML/KYC/UBO and </a:t>
            </a:r>
            <a:r>
              <a:rPr lang="en-GB" sz="2400" dirty="0" smtClean="0"/>
              <a:t>tax</a:t>
            </a:r>
            <a:endParaRPr lang="en-GB" sz="2400" dirty="0"/>
          </a:p>
          <a:p>
            <a:pPr lvl="1"/>
            <a:r>
              <a:rPr lang="en-GB" sz="2400" dirty="0" smtClean="0"/>
              <a:t>‘Placing </a:t>
            </a:r>
            <a:r>
              <a:rPr lang="en-GB" sz="2400" dirty="0"/>
              <a:t>business’ – working with others - regulation as a competitive service</a:t>
            </a:r>
          </a:p>
          <a:p>
            <a:pPr lvl="1"/>
            <a:r>
              <a:rPr lang="en-GB" sz="2400" dirty="0" smtClean="0"/>
              <a:t>‘Safe for business’ - Cyber insurance and reinsurance</a:t>
            </a: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98250"/>
            <a:ext cx="7920880" cy="438581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London As A BREXIT Financial Centre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7571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A New League?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60" y="962636"/>
            <a:ext cx="7332974" cy="3394075"/>
          </a:xfrm>
        </p:spPr>
        <p:txBody>
          <a:bodyPr/>
          <a:lstStyle/>
          <a:p>
            <a:r>
              <a:rPr lang="en-GB" dirty="0" smtClean="0"/>
              <a:t>City visas?</a:t>
            </a:r>
          </a:p>
          <a:p>
            <a:r>
              <a:rPr lang="en-GB" dirty="0" smtClean="0"/>
              <a:t>City financial service business passports’ – “keys to the cities”?</a:t>
            </a:r>
          </a:p>
          <a:p>
            <a:r>
              <a:rPr lang="en-GB" dirty="0" smtClean="0"/>
              <a:t>Reciprocal </a:t>
            </a:r>
            <a:r>
              <a:rPr lang="en-GB" dirty="0" err="1" smtClean="0"/>
              <a:t>KYC</a:t>
            </a:r>
            <a:r>
              <a:rPr lang="en-GB" dirty="0" smtClean="0"/>
              <a:t>/AML/</a:t>
            </a:r>
            <a:r>
              <a:rPr lang="en-GB" dirty="0" err="1" smtClean="0"/>
              <a:t>UBO</a:t>
            </a:r>
            <a:r>
              <a:rPr lang="en-GB" dirty="0" smtClean="0"/>
              <a:t> arrangements?</a:t>
            </a:r>
          </a:p>
          <a:p>
            <a:r>
              <a:rPr lang="en-GB" dirty="0" smtClean="0"/>
              <a:t>Reciprocal and umbrella regulatory arrangements?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7934" y="0"/>
            <a:ext cx="153035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07121"/>
            <a:ext cx="7920880" cy="438581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One True Strategy For Success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6424" y="4497169"/>
            <a:ext cx="4374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“Treat All Comers Fairly”</a:t>
            </a:r>
            <a:endParaRPr lang="en-GB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938" y="695325"/>
            <a:ext cx="68405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45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910817"/>
            <a:ext cx="4680520" cy="3857652"/>
          </a:xfrm>
        </p:spPr>
        <p:txBody>
          <a:bodyPr/>
          <a:lstStyle/>
          <a:p>
            <a:r>
              <a:rPr lang="en-GB" dirty="0" smtClean="0"/>
              <a:t>Surveying the global financial centre landscape</a:t>
            </a:r>
          </a:p>
          <a:p>
            <a:r>
              <a:rPr lang="en-GB" dirty="0" smtClean="0"/>
              <a:t>Hanseatic inspirations</a:t>
            </a:r>
          </a:p>
          <a:p>
            <a:r>
              <a:rPr lang="en-GB" dirty="0" smtClean="0"/>
              <a:t>BREXIT challenges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Outline</a:t>
            </a:r>
            <a:endParaRPr lang="en-GB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993775"/>
            <a:ext cx="396875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59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" y="619125"/>
            <a:ext cx="890746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6630"/>
            <a:ext cx="8229600" cy="33940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356101" y="782559"/>
            <a:ext cx="144463" cy="107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 flipV="1">
            <a:off x="6516216" y="1862176"/>
            <a:ext cx="151216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7096" y="218570"/>
            <a:ext cx="7920880" cy="438581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GFCI World</a:t>
            </a:r>
            <a:endParaRPr lang="en-GB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675" y="1573213"/>
            <a:ext cx="13906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45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b="1" dirty="0" smtClean="0"/>
              <a:t>    Why Study Financial Centres?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5" y="945158"/>
            <a:ext cx="6192639" cy="3857625"/>
          </a:xfrm>
        </p:spPr>
        <p:txBody>
          <a:bodyPr>
            <a:normAutofit/>
          </a:bodyPr>
          <a:lstStyle/>
          <a:p>
            <a:r>
              <a:rPr lang="en-GB" altLang="en-US" sz="2400" dirty="0" smtClean="0"/>
              <a:t>Vibrant, competitive financial centres give cities economic advantages in information, knowledge and access to capital</a:t>
            </a:r>
          </a:p>
          <a:p>
            <a:r>
              <a:rPr lang="en-GB" altLang="en-US" sz="2400" dirty="0" smtClean="0"/>
              <a:t>Being part of the global financial network ensures cities gain from global trade and growth</a:t>
            </a:r>
          </a:p>
          <a:p>
            <a:r>
              <a:rPr lang="en-GB" altLang="en-US" sz="2400" dirty="0" smtClean="0"/>
              <a:t>Policy decisions can create successful financial centres</a:t>
            </a:r>
          </a:p>
          <a:p>
            <a:endParaRPr lang="en-GB" altLang="en-US" sz="2400" dirty="0" smtClean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142682" y="3381840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[1375 Catalan Atlas of the known world (</a:t>
            </a:r>
            <a:r>
              <a:rPr lang="en-GB" sz="1200" dirty="0" err="1"/>
              <a:t>mapamundi</a:t>
            </a:r>
            <a:r>
              <a:rPr lang="en-GB" sz="1200" dirty="0"/>
              <a:t>), drawn by Abraham </a:t>
            </a:r>
            <a:r>
              <a:rPr lang="en-GB" sz="1200" dirty="0" err="1"/>
              <a:t>Cresques</a:t>
            </a:r>
            <a:r>
              <a:rPr lang="en-GB" sz="1200" dirty="0"/>
              <a:t> of Mallorca]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4618" y="1528604"/>
            <a:ext cx="3167301" cy="181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31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335"/>
            <a:ext cx="8229600" cy="85725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Read My Lips… Trade</a:t>
            </a:r>
            <a:endParaRPr lang="en-GB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75" y="820738"/>
            <a:ext cx="565785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"/>
            <a:ext cx="9144000" cy="85725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Mythical Influence</a:t>
            </a:r>
            <a:endParaRPr lang="en-US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712" y="1966436"/>
            <a:ext cx="25114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5881" y="0"/>
            <a:ext cx="2178119" cy="333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" y="3473450"/>
            <a:ext cx="391953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" y="870585"/>
            <a:ext cx="39385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6175" y="4186238"/>
            <a:ext cx="41878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6712" y="870585"/>
            <a:ext cx="2352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184038"/>
            <a:ext cx="7920880" cy="484748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Hanseatic World</a:t>
            </a:r>
            <a:endParaRPr lang="en-GB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" y="658626"/>
            <a:ext cx="8970902" cy="44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0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62118"/>
            <a:ext cx="7920880" cy="484748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Hanseatic Inspirations</a:t>
            </a:r>
            <a:endParaRPr lang="en-US" sz="3600" b="1" dirty="0"/>
          </a:p>
        </p:txBody>
      </p:sp>
      <p:sp>
        <p:nvSpPr>
          <p:cNvPr id="459784" name="Text Box 8"/>
          <p:cNvSpPr txBox="1">
            <a:spLocks noChangeArrowheads="1"/>
          </p:cNvSpPr>
          <p:nvPr/>
        </p:nvSpPr>
        <p:spPr bwMode="auto">
          <a:xfrm>
            <a:off x="3979366" y="3298079"/>
            <a:ext cx="3328988" cy="16333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2000" b="1" dirty="0" err="1"/>
              <a:t>Danziger</a:t>
            </a:r>
            <a:r>
              <a:rPr lang="en-US" sz="2000" b="1" dirty="0"/>
              <a:t> </a:t>
            </a:r>
            <a:r>
              <a:rPr lang="en-US" sz="2000" b="1" dirty="0" err="1"/>
              <a:t>Hansekaufmann</a:t>
            </a:r>
            <a:endParaRPr lang="en-US" sz="2000" b="1" dirty="0"/>
          </a:p>
          <a:p>
            <a:r>
              <a:rPr lang="en-US" sz="2000" b="1" dirty="0"/>
              <a:t>Georg </a:t>
            </a:r>
            <a:r>
              <a:rPr lang="en-US" sz="2000" b="1" dirty="0" err="1"/>
              <a:t>Gisze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Hans Holbein der </a:t>
            </a:r>
            <a:r>
              <a:rPr lang="en-US" sz="2000" dirty="0" err="1"/>
              <a:t>Jüngere</a:t>
            </a:r>
            <a:r>
              <a:rPr lang="en-US" sz="2000" dirty="0"/>
              <a:t>, London 1532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9950"/>
            <a:ext cx="3567113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4726" y="908257"/>
            <a:ext cx="3640137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2338" y="0"/>
            <a:ext cx="1671662" cy="166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3" name="Rectangle 9"/>
          <p:cNvSpPr>
            <a:spLocks noGrp="1" noChangeArrowheads="1"/>
          </p:cNvSpPr>
          <p:nvPr>
            <p:ph type="title"/>
          </p:nvPr>
        </p:nvSpPr>
        <p:spPr>
          <a:xfrm>
            <a:off x="971600" y="133238"/>
            <a:ext cx="7920880" cy="484748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Hanseatic Cautions</a:t>
            </a:r>
            <a:endParaRPr lang="en-US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2188"/>
            <a:ext cx="4151313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2707" y="2210753"/>
            <a:ext cx="37560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0"/>
            <a:ext cx="150018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217</TotalTime>
  <Words>256</Words>
  <Application>Microsoft Office PowerPoint</Application>
  <PresentationFormat>On-screen Show (16:9)</PresentationFormat>
  <Paragraphs>54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Design</vt:lpstr>
      <vt:lpstr>PowerPoint Presentation</vt:lpstr>
      <vt:lpstr>Outline</vt:lpstr>
      <vt:lpstr>GFCI World</vt:lpstr>
      <vt:lpstr>    Why Study Financial Centres?</vt:lpstr>
      <vt:lpstr>Read My Lips… Trade</vt:lpstr>
      <vt:lpstr>Mythical Influence</vt:lpstr>
      <vt:lpstr>Hanseatic World</vt:lpstr>
      <vt:lpstr>Hanseatic Inspirations</vt:lpstr>
      <vt:lpstr>Hanseatic Cautions</vt:lpstr>
      <vt:lpstr>Lessons</vt:lpstr>
      <vt:lpstr>London As A BREXIT Financial Centre</vt:lpstr>
      <vt:lpstr>A New League?</vt:lpstr>
      <vt:lpstr>One True Strategy For Success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herbie skeete</cp:lastModifiedBy>
  <cp:revision>50</cp:revision>
  <dcterms:created xsi:type="dcterms:W3CDTF">2010-04-12T23:12:02Z</dcterms:created>
  <dcterms:modified xsi:type="dcterms:W3CDTF">2016-11-25T09:17:08Z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