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sldIdLst>
    <p:sldId id="258" r:id="rId5"/>
    <p:sldId id="259" r:id="rId6"/>
    <p:sldId id="260" r:id="rId7"/>
    <p:sldId id="262" r:id="rId8"/>
    <p:sldId id="261" r:id="rId9"/>
    <p:sldId id="264" r:id="rId10"/>
    <p:sldId id="269" r:id="rId11"/>
    <p:sldId id="263" r:id="rId12"/>
    <p:sldId id="265" r:id="rId13"/>
    <p:sldId id="266" r:id="rId14"/>
    <p:sldId id="267" r:id="rId15"/>
    <p:sldId id="268" r:id="rId16"/>
    <p:sldId id="270" r:id="rId17"/>
    <p:sldId id="271" r:id="rId18"/>
    <p:sldId id="273" r:id="rId19"/>
    <p:sldId id="274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3341" autoAdjust="0"/>
  </p:normalViewPr>
  <p:slideViewPr>
    <p:cSldViewPr snapToGrid="0" snapToObjects="1">
      <p:cViewPr>
        <p:scale>
          <a:sx n="90" d="100"/>
          <a:sy n="90" d="100"/>
        </p:scale>
        <p:origin x="-998" y="-31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43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10-Nov-16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828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10-Nov-16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55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10-Nov-16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07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10-Nov-16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22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10-Nov-16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88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10-Nov-16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1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10-Nov-16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51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10-Nov-16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24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10-Nov-16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84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10-Nov-16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0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9B13-DA42-B54E-A49D-8C258709B433}" type="datetimeFigureOut">
              <a:rPr lang="en-US" smtClean="0"/>
              <a:pPr/>
              <a:t>10-Nov-16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4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9B13-DA42-B54E-A49D-8C258709B433}" type="datetimeFigureOut">
              <a:rPr lang="en-US" smtClean="0"/>
              <a:pPr/>
              <a:t>10-Nov-16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62009-8E02-1D43-8E78-2E648D51AB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8861" y="4181037"/>
            <a:ext cx="1457668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3349" y="4594225"/>
            <a:ext cx="216284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73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jpe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Global Financial </a:t>
            </a:r>
            <a:r>
              <a:rPr lang="en-US" dirty="0" err="1" smtClean="0"/>
              <a:t>Centres</a:t>
            </a:r>
            <a:r>
              <a:rPr lang="en-US" dirty="0" smtClean="0"/>
              <a:t> Index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</a:t>
            </a:r>
            <a:r>
              <a:rPr lang="en-US" dirty="0" err="1" smtClean="0"/>
              <a:t>Yeandle</a:t>
            </a:r>
            <a:r>
              <a:rPr lang="en-US" dirty="0" smtClean="0"/>
              <a:t> </a:t>
            </a:r>
            <a:r>
              <a:rPr lang="en-US" sz="2400" dirty="0" smtClean="0"/>
              <a:t>FCIM MBA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711" y="0"/>
            <a:ext cx="7363508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44000" y="424800"/>
            <a:ext cx="33912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4203" t="23996" b="24130"/>
          <a:stretch>
            <a:fillRect/>
          </a:stretch>
        </p:blipFill>
        <p:spPr bwMode="auto">
          <a:xfrm>
            <a:off x="3851466" y="93691"/>
            <a:ext cx="1447989" cy="110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04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1798"/>
          <a:stretch>
            <a:fillRect/>
          </a:stretch>
        </p:blipFill>
        <p:spPr bwMode="auto">
          <a:xfrm>
            <a:off x="1380079" y="1193065"/>
            <a:ext cx="6561655" cy="337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380079" y="1097167"/>
            <a:ext cx="516454" cy="35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106"/>
            <a:ext cx="8229600" cy="857250"/>
          </a:xfrm>
        </p:spPr>
        <p:txBody>
          <a:bodyPr/>
          <a:lstStyle/>
          <a:p>
            <a:r>
              <a:rPr lang="en-GB" dirty="0" smtClean="0">
                <a:latin typeface="Source Sans Pro" pitchFamily="34" charset="0"/>
              </a:rPr>
              <a:t>The Top Five Centres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2" y="902530"/>
            <a:ext cx="2285998" cy="161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1520" y="868662"/>
            <a:ext cx="8568952" cy="719906"/>
          </a:xfrm>
          <a:effectLst/>
        </p:spPr>
        <p:txBody>
          <a:bodyPr/>
          <a:lstStyle/>
          <a:p>
            <a:pPr marL="0" indent="0" algn="just" eaLnBrk="1" hangingPunct="1">
              <a:buNone/>
            </a:pPr>
            <a:r>
              <a:rPr lang="en-GB" sz="1600" dirty="0" smtClean="0">
                <a:latin typeface="Source Sans Pro" pitchFamily="34" charset="0"/>
              </a:rPr>
              <a:t>New York, London, Hong Kong, and Singapore remain the four leading global financial centres.  Tokyo, in 5</a:t>
            </a:r>
            <a:r>
              <a:rPr lang="en-GB" sz="1600" baseline="30000" dirty="0" smtClean="0">
                <a:latin typeface="Source Sans Pro" pitchFamily="34" charset="0"/>
              </a:rPr>
              <a:t>th</a:t>
            </a:r>
            <a:r>
              <a:rPr lang="en-GB" sz="1600" dirty="0" smtClean="0">
                <a:latin typeface="Source Sans Pro" pitchFamily="34" charset="0"/>
              </a:rPr>
              <a:t> place, is now only 14 points behind Singapore. </a:t>
            </a:r>
          </a:p>
          <a:p>
            <a:pPr algn="just" eaLnBrk="1" hangingPunct="1">
              <a:buNone/>
            </a:pPr>
            <a:endParaRPr lang="en-GB" alt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4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18358"/>
          <a:stretch>
            <a:fillRect/>
          </a:stretch>
        </p:blipFill>
        <p:spPr bwMode="auto">
          <a:xfrm>
            <a:off x="1566339" y="843261"/>
            <a:ext cx="5892794" cy="37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106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ource Sans Pro" pitchFamily="34" charset="0"/>
              </a:rPr>
              <a:t>The Top 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2" y="902530"/>
            <a:ext cx="2285998" cy="161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94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2"/>
            <a:ext cx="8229600" cy="857250"/>
          </a:xfrm>
        </p:spPr>
        <p:txBody>
          <a:bodyPr/>
          <a:lstStyle/>
          <a:p>
            <a:r>
              <a:rPr lang="en-GB" dirty="0" smtClean="0">
                <a:latin typeface="Source Sans Pro" pitchFamily="34" charset="0"/>
              </a:rPr>
              <a:t>Greater Significance?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0" y="900253"/>
            <a:ext cx="90364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1600" dirty="0" smtClean="0">
                <a:latin typeface="Source Sans Pro" pitchFamily="34" charset="0"/>
              </a:rPr>
              <a:t>Five  of the Top Ten are Asian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b="29702"/>
          <a:stretch>
            <a:fillRect/>
          </a:stretch>
        </p:blipFill>
        <p:spPr bwMode="auto">
          <a:xfrm>
            <a:off x="1025880" y="1210733"/>
            <a:ext cx="7191570" cy="314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94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2" y="809393"/>
            <a:ext cx="6256873" cy="387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304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ource Sans Pro" pitchFamily="34" charset="0"/>
              </a:rPr>
              <a:t>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94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304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ource Sans Pro" pitchFamily="34" charset="0"/>
              </a:rPr>
              <a:t>What’s on Peoples’ Minds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2" y="902530"/>
            <a:ext cx="2285998" cy="161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10" y="834795"/>
            <a:ext cx="5469467" cy="41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94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304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ource Sans Pro" pitchFamily="34" charset="0"/>
              </a:rPr>
              <a:t>Do’s and Don’ts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2" y="902530"/>
            <a:ext cx="2285998" cy="161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>
          <a:xfrm>
            <a:off x="1600202" y="504581"/>
            <a:ext cx="8208912" cy="554461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GB" sz="2200" b="1" dirty="0" smtClean="0">
                <a:solidFill>
                  <a:srgbClr val="FF0000"/>
                </a:solidFill>
                <a:latin typeface="Source Sans Pro" pitchFamily="34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Source Sans Pro" pitchFamily="34" charset="0"/>
              </a:rPr>
              <a:t>Do</a:t>
            </a:r>
            <a:r>
              <a:rPr lang="en-GB" b="1" dirty="0" smtClean="0">
                <a:latin typeface="Source Sans Pro" pitchFamily="34" charset="0"/>
              </a:rPr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 smtClean="0">
                <a:latin typeface="Source Sans Pro" pitchFamily="34" charset="0"/>
              </a:rPr>
              <a:t>  Work together with others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 smtClean="0">
                <a:latin typeface="Source Sans Pro" pitchFamily="34" charset="0"/>
              </a:rPr>
              <a:t>  Act to provide financial conduits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 smtClean="0">
                <a:latin typeface="Source Sans Pro" pitchFamily="34" charset="0"/>
              </a:rPr>
              <a:t>  Act for the long term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 smtClean="0">
                <a:latin typeface="Source Sans Pro" pitchFamily="34" charset="0"/>
              </a:rPr>
              <a:t>  </a:t>
            </a:r>
            <a:r>
              <a:rPr lang="en-GB" altLang="en-US" dirty="0" smtClean="0">
                <a:latin typeface="Source Sans Pro" pitchFamily="34" charset="0"/>
              </a:rPr>
              <a:t>Increase transparency wherever possible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dirty="0" smtClean="0">
                <a:latin typeface="Source Sans Pro" pitchFamily="34" charset="0"/>
              </a:rPr>
              <a:t>Continue to demonstrate commitment to international standards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dirty="0" smtClean="0">
                <a:latin typeface="Source Sans Pro" pitchFamily="34" charset="0"/>
              </a:rPr>
              <a:t> Continue to demonstrate skill levels and specialisations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dirty="0" smtClean="0">
                <a:latin typeface="Source Sans Pro" pitchFamily="34" charset="0"/>
              </a:rPr>
              <a:t> Publicise benefits and functions</a:t>
            </a:r>
          </a:p>
          <a:p>
            <a:pPr marL="290513" indent="-29051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b="1" dirty="0" smtClean="0">
                <a:solidFill>
                  <a:srgbClr val="FF0000"/>
                </a:solidFill>
                <a:latin typeface="Source Sans Pro" pitchFamily="34" charset="0"/>
              </a:rPr>
              <a:t> Don’t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 smtClean="0">
                <a:latin typeface="Source Sans Pro" pitchFamily="34" charset="0"/>
              </a:rPr>
              <a:t>  Be secretive or Help tax evaders</a:t>
            </a:r>
            <a:r>
              <a:rPr lang="en-GB" dirty="0" smtClean="0">
                <a:latin typeface="Source Sans Pro" pitchFamily="34" charset="0"/>
                <a:sym typeface="Wingdings"/>
              </a:rPr>
              <a:t> </a:t>
            </a:r>
            <a:endParaRPr lang="en-GB" dirty="0" smtClean="0">
              <a:latin typeface="Source Sans Pro" pitchFamily="34" charset="0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 smtClean="0">
                <a:latin typeface="Source Sans Pro" pitchFamily="34" charset="0"/>
              </a:rPr>
              <a:t>  Think  Win / Lose</a:t>
            </a:r>
            <a:endParaRPr lang="en-GB" dirty="0" smtClean="0">
              <a:latin typeface="Source Sans Pro" pitchFamily="34" charset="0"/>
              <a:sym typeface="Wingdings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 smtClean="0">
                <a:latin typeface="Source Sans Pro" pitchFamily="34" charset="0"/>
                <a:sym typeface="Wingdings"/>
              </a:rPr>
              <a:t>  be deliberately unhelpful to the international community</a:t>
            </a:r>
            <a:endParaRPr lang="en-GB" dirty="0" smtClean="0">
              <a:latin typeface="Source Sans Pro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en-GB" altLang="en-US" sz="2400" dirty="0" smtClean="0"/>
          </a:p>
          <a:p>
            <a:pPr marL="290513" indent="-29051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♦"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7894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30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ource Sans Pro" pitchFamily="34" charset="0"/>
              </a:rPr>
              <a:t>Five Truths about Financial Centres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2" y="902530"/>
            <a:ext cx="2285998" cy="161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45191" y="902530"/>
            <a:ext cx="86764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en-US" sz="2200" dirty="0" smtClean="0">
                <a:latin typeface="Source Sans Pro" pitchFamily="34" charset="0"/>
              </a:rPr>
              <a:t>You can’t be an </a:t>
            </a:r>
            <a:r>
              <a:rPr lang="en-US" altLang="en-US" sz="2200" dirty="0" smtClean="0">
                <a:solidFill>
                  <a:srgbClr val="FF0000"/>
                </a:solidFill>
                <a:latin typeface="Source Sans Pro" pitchFamily="34" charset="0"/>
              </a:rPr>
              <a:t>international </a:t>
            </a:r>
            <a:r>
              <a:rPr lang="en-US" altLang="en-US" sz="2200" dirty="0" smtClean="0">
                <a:latin typeface="Source Sans Pro" pitchFamily="34" charset="0"/>
              </a:rPr>
              <a:t>centre without </a:t>
            </a:r>
            <a:r>
              <a:rPr lang="en-US" altLang="en-US" sz="2200" dirty="0" smtClean="0">
                <a:solidFill>
                  <a:srgbClr val="FF0000"/>
                </a:solidFill>
                <a:latin typeface="Source Sans Pro" pitchFamily="34" charset="0"/>
              </a:rPr>
              <a:t>international</a:t>
            </a:r>
            <a:r>
              <a:rPr lang="en-US" altLang="en-US" sz="2200" dirty="0" smtClean="0">
                <a:latin typeface="Source Sans Pro" pitchFamily="34" charset="0"/>
              </a:rPr>
              <a:t> people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en-US" sz="1200" dirty="0" smtClean="0">
              <a:latin typeface="Source Sans Pro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en-US" sz="2200" dirty="0" smtClean="0">
                <a:solidFill>
                  <a:srgbClr val="FF0000"/>
                </a:solidFill>
                <a:latin typeface="Source Sans Pro" pitchFamily="34" charset="0"/>
              </a:rPr>
              <a:t>Successful </a:t>
            </a:r>
            <a:r>
              <a:rPr lang="en-US" altLang="en-US" sz="2200" dirty="0" smtClean="0">
                <a:latin typeface="Source Sans Pro" pitchFamily="34" charset="0"/>
              </a:rPr>
              <a:t>people want to live in </a:t>
            </a:r>
            <a:r>
              <a:rPr lang="en-US" altLang="en-US" sz="2200" dirty="0" smtClean="0">
                <a:solidFill>
                  <a:srgbClr val="FF0000"/>
                </a:solidFill>
                <a:latin typeface="Source Sans Pro" pitchFamily="34" charset="0"/>
              </a:rPr>
              <a:t>successful </a:t>
            </a:r>
            <a:r>
              <a:rPr lang="en-US" altLang="en-US" sz="2200" dirty="0" smtClean="0">
                <a:latin typeface="Source Sans Pro" pitchFamily="34" charset="0"/>
              </a:rPr>
              <a:t>places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en-US" sz="1200" dirty="0" smtClean="0">
              <a:latin typeface="Source Sans Pro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en-US" sz="2200" dirty="0" smtClean="0">
                <a:latin typeface="Source Sans Pro" pitchFamily="34" charset="0"/>
              </a:rPr>
              <a:t>People want to live in </a:t>
            </a:r>
            <a:r>
              <a:rPr lang="en-US" altLang="en-US" sz="2200" dirty="0" smtClean="0">
                <a:solidFill>
                  <a:srgbClr val="FF0000"/>
                </a:solidFill>
                <a:latin typeface="Source Sans Pro" pitchFamily="34" charset="0"/>
              </a:rPr>
              <a:t>cosmopolitan</a:t>
            </a:r>
            <a:r>
              <a:rPr lang="en-US" altLang="en-US" sz="2200" dirty="0" smtClean="0">
                <a:latin typeface="Source Sans Pro" pitchFamily="34" charset="0"/>
              </a:rPr>
              <a:t> places and gravitate to </a:t>
            </a:r>
            <a:r>
              <a:rPr lang="en-US" altLang="en-US" sz="2200" dirty="0" smtClean="0">
                <a:solidFill>
                  <a:srgbClr val="FF0000"/>
                </a:solidFill>
                <a:latin typeface="Source Sans Pro" pitchFamily="34" charset="0"/>
              </a:rPr>
              <a:t>clusters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en-US" sz="1200" dirty="0" smtClean="0">
              <a:latin typeface="Source Sans Pro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en-US" sz="2200" dirty="0" smtClean="0">
                <a:solidFill>
                  <a:srgbClr val="FF0000"/>
                </a:solidFill>
                <a:latin typeface="Source Sans Pro" pitchFamily="34" charset="0"/>
              </a:rPr>
              <a:t>Reputation </a:t>
            </a:r>
            <a:r>
              <a:rPr lang="en-US" altLang="en-US" sz="2200" dirty="0" smtClean="0">
                <a:latin typeface="Source Sans Pro" pitchFamily="34" charset="0"/>
              </a:rPr>
              <a:t>is vital: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en-GB" altLang="en-US" sz="2200" i="1" dirty="0" smtClean="0">
                <a:latin typeface="Source Sans Pro" pitchFamily="34" charset="0"/>
              </a:rPr>
              <a:t>	“It takes 20 years to build a reputation and five minutes to ruin it.”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</a:pPr>
            <a:endParaRPr lang="en-US" altLang="en-US" sz="1200" dirty="0" smtClean="0">
              <a:latin typeface="Source Sans Pro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en-US" sz="2200" dirty="0" smtClean="0">
                <a:solidFill>
                  <a:srgbClr val="FF0000"/>
                </a:solidFill>
                <a:latin typeface="Source Sans Pro" pitchFamily="34" charset="0"/>
              </a:rPr>
              <a:t>Trust</a:t>
            </a:r>
            <a:r>
              <a:rPr lang="en-US" altLang="en-US" sz="2200" dirty="0" smtClean="0">
                <a:latin typeface="Source Sans Pro" pitchFamily="34" charset="0"/>
              </a:rPr>
              <a:t>  is “t</a:t>
            </a:r>
            <a:r>
              <a:rPr lang="en-GB" altLang="en-US" sz="2200" dirty="0" smtClean="0">
                <a:latin typeface="Source Sans Pro" pitchFamily="34" charset="0"/>
              </a:rPr>
              <a:t>he glue that holds all relationships together”</a:t>
            </a:r>
            <a:endParaRPr lang="en-US" altLang="en-US" sz="2200" dirty="0" smtClean="0">
              <a:latin typeface="Source Sans Pro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en-US" sz="2000" dirty="0" smtClean="0"/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894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106"/>
            <a:ext cx="8229600" cy="857250"/>
          </a:xfrm>
        </p:spPr>
        <p:txBody>
          <a:bodyPr/>
          <a:lstStyle/>
          <a:p>
            <a:r>
              <a:rPr lang="en-GB" dirty="0" smtClean="0">
                <a:latin typeface="Source Sans Pro" pitchFamily="34" charset="0"/>
              </a:rPr>
              <a:t>GFCI 21 – March 2017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2" y="902530"/>
            <a:ext cx="2285998" cy="161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49400" y="3658231"/>
            <a:ext cx="60040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>
                <a:latin typeface="Source Sans Pro" pitchFamily="34" charset="0"/>
              </a:rPr>
              <a:t>Participate yourself at:  </a:t>
            </a:r>
          </a:p>
          <a:p>
            <a:pPr algn="ctr" eaLnBrk="1" hangingPunct="1"/>
            <a:r>
              <a:rPr lang="en-GB" altLang="en-US" sz="2400" b="1" dirty="0" smtClean="0">
                <a:solidFill>
                  <a:schemeClr val="accent2"/>
                </a:solidFill>
                <a:latin typeface="Source Sans Pro" pitchFamily="34" charset="0"/>
              </a:rPr>
              <a:t>www.financialcentrefutures.net</a:t>
            </a:r>
            <a:endParaRPr lang="en-GB" altLang="en-US" sz="2400" dirty="0">
              <a:latin typeface="Source Sans Pro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03" t="23996" b="24130"/>
          <a:stretch>
            <a:fillRect/>
          </a:stretch>
        </p:blipFill>
        <p:spPr bwMode="auto">
          <a:xfrm>
            <a:off x="2974808" y="1080337"/>
            <a:ext cx="3177520" cy="243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737389">
            <a:off x="6648543" y="1555791"/>
            <a:ext cx="224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Brexit Negotiations?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302243">
            <a:off x="593183" y="1403543"/>
            <a:ext cx="1912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Trump as US President?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302243">
            <a:off x="1146792" y="2563133"/>
            <a:ext cx="1591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World GDP Growth?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784913">
            <a:off x="6206859" y="2645796"/>
            <a:ext cx="2301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solidFill>
                  <a:schemeClr val="bg1">
                    <a:lumMod val="75000"/>
                  </a:schemeClr>
                </a:solidFill>
              </a:rPr>
              <a:t>Chinese Developments?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4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106"/>
            <a:ext cx="8229600" cy="857250"/>
          </a:xfrm>
        </p:spPr>
        <p:txBody>
          <a:bodyPr/>
          <a:lstStyle/>
          <a:p>
            <a:r>
              <a:rPr lang="en-US" dirty="0" smtClean="0"/>
              <a:t>Z/Yen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34991" y="1550906"/>
            <a:ext cx="7924800" cy="295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0513" indent="-290513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♦"/>
              <a:defRPr/>
            </a:pPr>
            <a:r>
              <a:rPr lang="en-GB" dirty="0">
                <a:latin typeface="Source Sans Pro" pitchFamily="34" charset="0"/>
                <a:cs typeface="Arial" pitchFamily="34" charset="0"/>
              </a:rPr>
              <a:t>Special – City of London’s leading think-tank and research house</a:t>
            </a:r>
          </a:p>
          <a:p>
            <a:pPr marL="290513" indent="-290513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♦"/>
              <a:defRPr/>
            </a:pPr>
            <a:r>
              <a:rPr lang="en-GB" dirty="0">
                <a:latin typeface="Source Sans Pro" pitchFamily="34" charset="0"/>
                <a:cs typeface="Arial" pitchFamily="34" charset="0"/>
              </a:rPr>
              <a:t>Services – projects, coaching/training, expertise on demand, research</a:t>
            </a:r>
          </a:p>
          <a:p>
            <a:pPr marL="290513" indent="-290513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♦"/>
              <a:defRPr/>
            </a:pPr>
            <a:r>
              <a:rPr lang="en-GB" dirty="0">
                <a:latin typeface="Source Sans Pro" pitchFamily="34" charset="0"/>
                <a:cs typeface="Arial" pitchFamily="34" charset="0"/>
              </a:rPr>
              <a:t>Sectors – technology, finance, voluntary, professional services, outsourcing</a:t>
            </a:r>
          </a:p>
          <a:p>
            <a:pPr marL="762000" lvl="1" indent="-280988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Source Sans Pro" pitchFamily="34" charset="0"/>
                <a:cs typeface="Arial" pitchFamily="34" charset="0"/>
              </a:rPr>
              <a:t>British </a:t>
            </a:r>
            <a:r>
              <a:rPr lang="en-GB" dirty="0">
                <a:latin typeface="Source Sans Pro" pitchFamily="34" charset="0"/>
                <a:cs typeface="Arial" pitchFamily="34" charset="0"/>
              </a:rPr>
              <a:t>Computer Society </a:t>
            </a:r>
            <a:r>
              <a:rPr lang="en-GB" b="1" dirty="0">
                <a:latin typeface="Source Sans Pro" pitchFamily="34" charset="0"/>
                <a:cs typeface="Arial" pitchFamily="34" charset="0"/>
              </a:rPr>
              <a:t>IT Director of the Year</a:t>
            </a:r>
            <a:r>
              <a:rPr lang="en-GB" dirty="0">
                <a:latin typeface="Source Sans Pro" pitchFamily="34" charset="0"/>
                <a:cs typeface="Arial" pitchFamily="34" charset="0"/>
              </a:rPr>
              <a:t> for PropheZy and VizZy</a:t>
            </a:r>
          </a:p>
          <a:p>
            <a:pPr marL="762000" lvl="1" indent="-280988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dirty="0">
                <a:latin typeface="Source Sans Pro" pitchFamily="34" charset="0"/>
                <a:cs typeface="Arial" pitchFamily="34" charset="0"/>
              </a:rPr>
              <a:t>DTI </a:t>
            </a:r>
            <a:r>
              <a:rPr lang="en-GB" b="1" dirty="0">
                <a:latin typeface="Source Sans Pro" pitchFamily="34" charset="0"/>
                <a:cs typeface="Arial" pitchFamily="34" charset="0"/>
              </a:rPr>
              <a:t>Smart Award</a:t>
            </a:r>
            <a:r>
              <a:rPr lang="en-GB" dirty="0">
                <a:latin typeface="Source Sans Pro" pitchFamily="34" charset="0"/>
                <a:cs typeface="Arial" pitchFamily="34" charset="0"/>
              </a:rPr>
              <a:t> for PropheZy</a:t>
            </a:r>
          </a:p>
          <a:p>
            <a:pPr marL="762000" lvl="1" indent="-280988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i="1" dirty="0">
                <a:latin typeface="Source Sans Pro" pitchFamily="34" charset="0"/>
                <a:cs typeface="Arial" pitchFamily="34" charset="0"/>
              </a:rPr>
              <a:t>Sunday Times</a:t>
            </a:r>
            <a:r>
              <a:rPr lang="en-GB" dirty="0">
                <a:latin typeface="Source Sans Pro" pitchFamily="34" charset="0"/>
                <a:cs typeface="Arial" pitchFamily="34" charset="0"/>
              </a:rPr>
              <a:t> Book of the Week</a:t>
            </a:r>
            <a:r>
              <a:rPr lang="en-GB" b="1" i="1" dirty="0">
                <a:latin typeface="Source Sans Pro" pitchFamily="34" charset="0"/>
                <a:cs typeface="Arial" pitchFamily="34" charset="0"/>
              </a:rPr>
              <a:t>, Clean Business Cuisine</a:t>
            </a:r>
            <a:endParaRPr lang="en-GB" i="1" dirty="0">
              <a:latin typeface="Source Sans Pro" pitchFamily="34" charset="0"/>
              <a:cs typeface="Arial" pitchFamily="34" charset="0"/>
            </a:endParaRPr>
          </a:p>
          <a:p>
            <a:pPr marL="762000" lvl="1" indent="-280988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dirty="0">
                <a:latin typeface="Source Sans Pro" pitchFamily="34" charset="0"/>
                <a:cs typeface="Arial" pitchFamily="34" charset="0"/>
              </a:rPr>
              <a:t>£1.9M</a:t>
            </a:r>
            <a:r>
              <a:rPr lang="en-GB" i="1" dirty="0">
                <a:latin typeface="Source Sans Pro" pitchFamily="34" charset="0"/>
                <a:cs typeface="Arial" pitchFamily="34" charset="0"/>
              </a:rPr>
              <a:t> </a:t>
            </a:r>
            <a:r>
              <a:rPr lang="en-GB" b="1" dirty="0">
                <a:latin typeface="Source Sans Pro" pitchFamily="34" charset="0"/>
                <a:cs typeface="Arial" pitchFamily="34" charset="0"/>
              </a:rPr>
              <a:t>Foresight Challenge Award</a:t>
            </a:r>
            <a:r>
              <a:rPr lang="en-GB" dirty="0">
                <a:latin typeface="Source Sans Pro" pitchFamily="34" charset="0"/>
                <a:cs typeface="Arial" pitchFamily="34" charset="0"/>
              </a:rPr>
              <a:t> for Financial £</a:t>
            </a:r>
            <a:r>
              <a:rPr lang="en-GB" dirty="0" err="1">
                <a:latin typeface="Source Sans Pro" pitchFamily="34" charset="0"/>
                <a:cs typeface="Arial" pitchFamily="34" charset="0"/>
              </a:rPr>
              <a:t>aboratory</a:t>
            </a:r>
            <a:r>
              <a:rPr lang="en-GB" dirty="0">
                <a:latin typeface="Source Sans Pro" pitchFamily="34" charset="0"/>
                <a:cs typeface="Arial" pitchFamily="34" charset="0"/>
              </a:rPr>
              <a:t> visualising financial </a:t>
            </a:r>
            <a:r>
              <a:rPr lang="en-GB" dirty="0" smtClean="0">
                <a:latin typeface="Source Sans Pro" pitchFamily="34" charset="0"/>
                <a:cs typeface="Arial" pitchFamily="34" charset="0"/>
              </a:rPr>
              <a:t>risk</a:t>
            </a:r>
            <a:endParaRPr lang="en-GB" dirty="0">
              <a:latin typeface="Source Sans Pro" pitchFamily="34" charset="0"/>
              <a:cs typeface="Arial" pitchFamily="34" charset="0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0333" y="945087"/>
            <a:ext cx="976675" cy="60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800" y="938393"/>
            <a:ext cx="1166546" cy="50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9600" y="1004356"/>
            <a:ext cx="1315543" cy="52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94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2"/>
            <a:ext cx="8229600" cy="857250"/>
          </a:xfrm>
        </p:spPr>
        <p:txBody>
          <a:bodyPr/>
          <a:lstStyle/>
          <a:p>
            <a:r>
              <a:rPr lang="en-US" dirty="0" smtClean="0"/>
              <a:t>Z/Yen Financial </a:t>
            </a:r>
            <a:r>
              <a:rPr lang="en-US" dirty="0" err="1" smtClean="0"/>
              <a:t>Centres</a:t>
            </a:r>
            <a:r>
              <a:rPr lang="en-US" dirty="0" smtClean="0"/>
              <a:t> Research</a:t>
            </a:r>
            <a:endParaRPr 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82" y="1205873"/>
            <a:ext cx="1112063" cy="101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6388" y="2347573"/>
            <a:ext cx="700270" cy="992570"/>
          </a:xfrm>
          <a:prstGeom prst="rect">
            <a:avLst/>
          </a:prstGeom>
          <a:noFill/>
          <a:ln w="63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849" y="2371014"/>
            <a:ext cx="691904" cy="992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25" t="10101" r="66045" b="63121"/>
          <a:stretch>
            <a:fillRect/>
          </a:stretch>
        </p:blipFill>
        <p:spPr bwMode="auto">
          <a:xfrm>
            <a:off x="3993637" y="2363814"/>
            <a:ext cx="701440" cy="99257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9445" y="2398678"/>
            <a:ext cx="679127" cy="96363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533" y="2347573"/>
            <a:ext cx="760162" cy="1044811"/>
          </a:xfrm>
          <a:prstGeom prst="rect">
            <a:avLst/>
          </a:prstGeom>
          <a:noFill/>
          <a:ln w="127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445" y="2363814"/>
            <a:ext cx="700270" cy="992570"/>
          </a:xfrm>
          <a:prstGeom prst="rect">
            <a:avLst/>
          </a:prstGeom>
          <a:noFill/>
          <a:ln w="63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22" t="11151" r="65947" b="62601"/>
          <a:stretch>
            <a:fillRect/>
          </a:stretch>
        </p:blipFill>
        <p:spPr bwMode="auto">
          <a:xfrm>
            <a:off x="6034846" y="1159885"/>
            <a:ext cx="679127" cy="94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43" t="11151" r="27557" b="62601"/>
          <a:stretch>
            <a:fillRect/>
          </a:stretch>
        </p:blipFill>
        <p:spPr bwMode="auto">
          <a:xfrm>
            <a:off x="7049103" y="1167398"/>
            <a:ext cx="681184" cy="94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22" t="38329" r="65947" b="35423"/>
          <a:stretch>
            <a:fillRect/>
          </a:stretch>
        </p:blipFill>
        <p:spPr bwMode="auto">
          <a:xfrm>
            <a:off x="4041351" y="1167085"/>
            <a:ext cx="679127" cy="96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22" t="65504" r="65947" b="9052"/>
          <a:stretch>
            <a:fillRect/>
          </a:stretch>
        </p:blipFill>
        <p:spPr bwMode="auto">
          <a:xfrm>
            <a:off x="1923747" y="1167085"/>
            <a:ext cx="672505" cy="9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43" t="37399" r="27557" b="35301"/>
          <a:stretch>
            <a:fillRect/>
          </a:stretch>
        </p:blipFill>
        <p:spPr bwMode="auto">
          <a:xfrm>
            <a:off x="5032937" y="1137021"/>
            <a:ext cx="694017" cy="97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43" t="64455" r="27557" b="10361"/>
          <a:stretch>
            <a:fillRect/>
          </a:stretch>
        </p:blipFill>
        <p:spPr bwMode="auto">
          <a:xfrm>
            <a:off x="2974909" y="1137021"/>
            <a:ext cx="694017" cy="97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25" t="64178" r="66045" b="9052"/>
          <a:stretch>
            <a:fillRect/>
          </a:stretch>
        </p:blipFill>
        <p:spPr bwMode="auto">
          <a:xfrm>
            <a:off x="7950289" y="1177600"/>
            <a:ext cx="679127" cy="960971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169" y="2399814"/>
            <a:ext cx="679127" cy="96109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6205" y="2385414"/>
            <a:ext cx="663550" cy="9403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32108" y="3678258"/>
            <a:ext cx="738953" cy="1044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74909" y="3678258"/>
            <a:ext cx="739473" cy="1044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3637" y="3676986"/>
            <a:ext cx="740197" cy="1046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63655" y="3636779"/>
            <a:ext cx="754832" cy="108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50032" y="3652857"/>
            <a:ext cx="742108" cy="104481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94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106"/>
            <a:ext cx="8229600" cy="857250"/>
          </a:xfrm>
        </p:spPr>
        <p:txBody>
          <a:bodyPr/>
          <a:lstStyle/>
          <a:p>
            <a:r>
              <a:rPr lang="en-GB" dirty="0" smtClean="0"/>
              <a:t>THE GFCI World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948272" y="812800"/>
            <a:ext cx="7119158" cy="3745944"/>
            <a:chOff x="251520" y="1340768"/>
            <a:chExt cx="8528080" cy="453650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340768"/>
              <a:ext cx="4277941" cy="424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1484784"/>
              <a:ext cx="4279608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4624703" y="1228158"/>
            <a:ext cx="45719" cy="1057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377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39"/>
            <a:ext cx="8229600" cy="857250"/>
          </a:xfrm>
        </p:spPr>
        <p:txBody>
          <a:bodyPr/>
          <a:lstStyle/>
          <a:p>
            <a:r>
              <a:rPr lang="en-GB" dirty="0" smtClean="0">
                <a:latin typeface="Source Sans Pro" pitchFamily="34" charset="0"/>
              </a:rPr>
              <a:t>A Global Phenomenon </a:t>
            </a:r>
            <a:endParaRPr lang="en-GB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8071" y="3059711"/>
            <a:ext cx="1508418" cy="97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409" y="1725383"/>
            <a:ext cx="1171584" cy="98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4" y="1881254"/>
            <a:ext cx="1851603" cy="82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993" y="939454"/>
            <a:ext cx="1239723" cy="9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0281" y="1974693"/>
            <a:ext cx="1987281" cy="54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442" y="1025380"/>
            <a:ext cx="929193" cy="69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009" y="1007793"/>
            <a:ext cx="1507088" cy="8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8047" y="2595652"/>
            <a:ext cx="2169515" cy="61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5423" y="1924293"/>
            <a:ext cx="2470135" cy="46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233" y="1046980"/>
            <a:ext cx="1638775" cy="60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2105" y="2613090"/>
            <a:ext cx="1151931" cy="46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409" y="2861601"/>
            <a:ext cx="1375400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4106" y="4380024"/>
            <a:ext cx="603359" cy="60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761" y="3172862"/>
            <a:ext cx="2075072" cy="66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531" y="4366324"/>
            <a:ext cx="656405" cy="64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6373" y="1022193"/>
            <a:ext cx="837531" cy="74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419" y="3211971"/>
            <a:ext cx="2031176" cy="44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566" y="3878026"/>
            <a:ext cx="1783764" cy="32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4" y="3408705"/>
            <a:ext cx="2076403" cy="4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514" y="2537702"/>
            <a:ext cx="663695" cy="6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136" y="4356063"/>
            <a:ext cx="649336" cy="60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800" y="3960333"/>
            <a:ext cx="1801588" cy="2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28" y="2589404"/>
            <a:ext cx="1793075" cy="67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489" y="4001156"/>
            <a:ext cx="1525710" cy="36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094"/>
          <a:stretch>
            <a:fillRect/>
          </a:stretch>
        </p:blipFill>
        <p:spPr bwMode="auto">
          <a:xfrm>
            <a:off x="497703" y="977519"/>
            <a:ext cx="1066800" cy="86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973819" y="3880511"/>
            <a:ext cx="1903646" cy="36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333735" y="4507350"/>
            <a:ext cx="1932370" cy="42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1048" y="4238544"/>
            <a:ext cx="2402295" cy="2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927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946" y="776703"/>
            <a:ext cx="5305398" cy="397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05"/>
            <a:ext cx="8229600" cy="857250"/>
          </a:xfrm>
        </p:spPr>
        <p:txBody>
          <a:bodyPr/>
          <a:lstStyle/>
          <a:p>
            <a:r>
              <a:rPr lang="en-US" dirty="0" smtClean="0"/>
              <a:t>The GFCI Process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03998" y="2717800"/>
            <a:ext cx="18828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dirty="0">
                <a:latin typeface="Source Sans Pro" pitchFamily="34" charset="0"/>
              </a:rPr>
              <a:t>GFCI </a:t>
            </a:r>
            <a:r>
              <a:rPr lang="en-GB" altLang="en-US" sz="1600" b="1" dirty="0" smtClean="0">
                <a:latin typeface="Source Sans Pro" pitchFamily="34" charset="0"/>
              </a:rPr>
              <a:t>20 </a:t>
            </a:r>
            <a:r>
              <a:rPr lang="en-GB" altLang="en-US" sz="1600" b="1" dirty="0">
                <a:latin typeface="Source Sans Pro" pitchFamily="34" charset="0"/>
              </a:rPr>
              <a:t>uses </a:t>
            </a:r>
            <a:r>
              <a:rPr lang="en-GB" altLang="en-US" sz="1600" b="1" dirty="0" smtClean="0">
                <a:latin typeface="Source Sans Pro" pitchFamily="34" charset="0"/>
              </a:rPr>
              <a:t>23,006 </a:t>
            </a:r>
            <a:r>
              <a:rPr lang="en-GB" altLang="en-US" sz="1600" b="1" dirty="0">
                <a:latin typeface="Source Sans Pro" pitchFamily="34" charset="0"/>
              </a:rPr>
              <a:t>assessments from </a:t>
            </a:r>
            <a:r>
              <a:rPr lang="en-GB" altLang="en-US" sz="1600" b="1" dirty="0" smtClean="0">
                <a:latin typeface="Source Sans Pro" pitchFamily="34" charset="0"/>
              </a:rPr>
              <a:t>2,493 respondents</a:t>
            </a:r>
            <a:endParaRPr lang="en-US" altLang="en-US" sz="1600" b="1" dirty="0">
              <a:latin typeface="Source Sans Pro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9400" y="2717800"/>
            <a:ext cx="14977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dirty="0">
                <a:latin typeface="Source Sans Pro" pitchFamily="34" charset="0"/>
              </a:rPr>
              <a:t>GFCI </a:t>
            </a:r>
            <a:r>
              <a:rPr lang="en-GB" altLang="en-US" sz="1600" b="1" dirty="0" smtClean="0">
                <a:latin typeface="Source Sans Pro" pitchFamily="34" charset="0"/>
              </a:rPr>
              <a:t> 20 uses 101 </a:t>
            </a:r>
            <a:r>
              <a:rPr lang="en-GB" altLang="en-US" sz="1600" b="1" dirty="0">
                <a:latin typeface="Source Sans Pro" pitchFamily="34" charset="0"/>
              </a:rPr>
              <a:t>Instrumental Factors</a:t>
            </a:r>
            <a:endParaRPr lang="en-US" altLang="en-US" sz="1600" b="1" dirty="0">
              <a:latin typeface="Source Sans Pro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4571" y="296632"/>
            <a:ext cx="1619167" cy="2279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94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106"/>
            <a:ext cx="8229600" cy="857250"/>
          </a:xfrm>
        </p:spPr>
        <p:txBody>
          <a:bodyPr/>
          <a:lstStyle/>
          <a:p>
            <a:r>
              <a:rPr lang="en-GB" dirty="0" smtClean="0">
                <a:latin typeface="Source Sans Pro" pitchFamily="34" charset="0"/>
              </a:rPr>
              <a:t>Multi-Factor Financial Centres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827628"/>
            <a:ext cx="6273801" cy="37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15532" y="851728"/>
            <a:ext cx="2285998" cy="161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94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106"/>
            <a:ext cx="8229600" cy="857250"/>
          </a:xfrm>
        </p:spPr>
        <p:txBody>
          <a:bodyPr/>
          <a:lstStyle/>
          <a:p>
            <a:r>
              <a:rPr lang="en-US" dirty="0" smtClean="0"/>
              <a:t>Headline Findings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23527" y="937544"/>
            <a:ext cx="8496945" cy="40726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600" b="1" dirty="0" smtClean="0">
                <a:latin typeface="Source Sans Pro" pitchFamily="34" charset="0"/>
              </a:rPr>
              <a:t>Europe</a:t>
            </a:r>
            <a:r>
              <a:rPr lang="en-GB" sz="1600" dirty="0" smtClean="0">
                <a:latin typeface="Source Sans Pro" pitchFamily="34" charset="0"/>
              </a:rPr>
              <a:t> - London, Zurich, Luxembourg, Frankfurt and Geneva are now the top five in Europe.  Luxembourg and Frankfurt see rises.  Results were downloaded before Brexit result affected them.</a:t>
            </a:r>
          </a:p>
          <a:p>
            <a:pPr marL="0" indent="0" algn="just">
              <a:buNone/>
            </a:pPr>
            <a:r>
              <a:rPr lang="en-GB" sz="1600" b="1" dirty="0" smtClean="0"/>
              <a:t>Asia</a:t>
            </a:r>
            <a:r>
              <a:rPr lang="en-GB" sz="1600" dirty="0" smtClean="0"/>
              <a:t> – Hong Kong, Singapore and Tokyo continue to lead the way.  Seoul makes up a lot of ground and Sydney grows in importance. </a:t>
            </a:r>
          </a:p>
          <a:p>
            <a:pPr marL="0" indent="0" algn="just">
              <a:buNone/>
            </a:pPr>
            <a:r>
              <a:rPr lang="en-GB" sz="1600" b="1" dirty="0" smtClean="0">
                <a:latin typeface="Source Sans Pro" pitchFamily="34" charset="0"/>
              </a:rPr>
              <a:t>North America </a:t>
            </a:r>
            <a:r>
              <a:rPr lang="en-GB" sz="1600" dirty="0" smtClean="0"/>
              <a:t>– All North American centres (except Calgary) went up in the ratings in GFCI 20. San Francisco and Boston – both successful FinTech. Chicago enters the top ten.  Toronto, the leading Canadian centre, is now 13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.</a:t>
            </a:r>
          </a:p>
          <a:p>
            <a:pPr marL="0" indent="0" algn="just">
              <a:buNone/>
            </a:pPr>
            <a:r>
              <a:rPr lang="en-GB" sz="1600" b="1" dirty="0" smtClean="0"/>
              <a:t>Latin America &amp; Caribbean </a:t>
            </a:r>
            <a:r>
              <a:rPr lang="en-GB" sz="1600" dirty="0" smtClean="0"/>
              <a:t>– Generally made up some ground. Sao </a:t>
            </a:r>
            <a:r>
              <a:rPr lang="pt-BR" sz="1600" dirty="0" smtClean="0"/>
              <a:t>Paulo, Rio de Janeiro and Mexico continue to struggle. Sao Paulo remains </a:t>
            </a:r>
            <a:r>
              <a:rPr lang="en-GB" sz="1600" dirty="0" smtClean="0"/>
              <a:t>the top Latin American centre in GFCI 20, despite falling eight places. Trinidad and Tobago have entered the index for the first time in 71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place.</a:t>
            </a:r>
          </a:p>
          <a:p>
            <a:pPr marL="0" indent="0" algn="just">
              <a:buNone/>
            </a:pPr>
            <a:r>
              <a:rPr lang="en-GB" sz="1600" b="1" dirty="0" smtClean="0"/>
              <a:t>Middle East &amp; Africa </a:t>
            </a:r>
            <a:r>
              <a:rPr lang="en-GB" sz="1600" dirty="0" smtClean="0"/>
              <a:t>– Except for Bahrain which saw a modest rise, all Middle Eastern centres were down. Dubai only fell by a single point and remains ahead of other regional centres.  With the exception of Casablanca, the African centres also declined.</a:t>
            </a:r>
          </a:p>
          <a:p>
            <a:pPr marL="0" indent="0" algn="just">
              <a:buNone/>
            </a:pPr>
            <a:r>
              <a:rPr lang="en-GB" sz="1600" dirty="0" smtClean="0"/>
              <a:t> </a:t>
            </a:r>
            <a:r>
              <a:rPr lang="en-GB" sz="1600" b="1" dirty="0" smtClean="0"/>
              <a:t>Offshore </a:t>
            </a:r>
            <a:r>
              <a:rPr lang="en-GB" sz="1600" dirty="0" smtClean="0"/>
              <a:t>– most make up some lost ground.  Cayman Islands, Bermuda and BVI ahead of Channel Islands </a:t>
            </a:r>
            <a:endParaRPr lang="en-GB" sz="1600" dirty="0" smtClean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4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39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ource Sans Pro" pitchFamily="34" charset="0"/>
              </a:rPr>
              <a:t>The Top Five Regions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2" y="902530"/>
            <a:ext cx="2285998" cy="161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85222" y="868662"/>
            <a:ext cx="828116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GB" sz="1600" dirty="0" smtClean="0">
                <a:latin typeface="Source Sans Pro" pitchFamily="34" charset="0"/>
              </a:rPr>
              <a:t>The mean of the top five centres by region.  North America and Western Europe are now behind Asia/Pacific.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9962"/>
          <a:stretch>
            <a:fillRect/>
          </a:stretch>
        </p:blipFill>
        <p:spPr bwMode="auto">
          <a:xfrm>
            <a:off x="1210733" y="1524301"/>
            <a:ext cx="6439709" cy="306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94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sharepoint/v3/field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420</TotalTime>
  <Words>554</Words>
  <Application>Microsoft Office PowerPoint</Application>
  <PresentationFormat>On-screen Show (16:9)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Custom Design</vt:lpstr>
      <vt:lpstr>The Global Financial Centres Index </vt:lpstr>
      <vt:lpstr>Z/Yen</vt:lpstr>
      <vt:lpstr>Z/Yen Financial Centres Research</vt:lpstr>
      <vt:lpstr>THE GFCI World</vt:lpstr>
      <vt:lpstr>A Global Phenomenon </vt:lpstr>
      <vt:lpstr>The GFCI Process</vt:lpstr>
      <vt:lpstr>Multi-Factor Financial Centres</vt:lpstr>
      <vt:lpstr>Headline Findings</vt:lpstr>
      <vt:lpstr>The Top Five Regions</vt:lpstr>
      <vt:lpstr>The Top Five Centres</vt:lpstr>
      <vt:lpstr>The Top 20</vt:lpstr>
      <vt:lpstr>Greater Significance?</vt:lpstr>
      <vt:lpstr>Stability</vt:lpstr>
      <vt:lpstr>What’s on Peoples’ Minds</vt:lpstr>
      <vt:lpstr>Do’s and Don’ts</vt:lpstr>
      <vt:lpstr>Five Truths about Financial Centres</vt:lpstr>
      <vt:lpstr>GFCI 21 – March 2017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Mark</cp:lastModifiedBy>
  <cp:revision>75</cp:revision>
  <dcterms:created xsi:type="dcterms:W3CDTF">2010-04-12T23:12:02Z</dcterms:created>
  <dcterms:modified xsi:type="dcterms:W3CDTF">2016-11-10T08:53:14Z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