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7" showSpecialPlsOnTitleSld="0" saveSubsetFonts="1">
  <p:sldMasterIdLst>
    <p:sldMasterId id="2147483650" r:id="rId1"/>
  </p:sldMasterIdLst>
  <p:notesMasterIdLst>
    <p:notesMasterId r:id="rId20"/>
  </p:notesMasterIdLst>
  <p:handoutMasterIdLst>
    <p:handoutMasterId r:id="rId21"/>
  </p:handoutMasterIdLst>
  <p:sldIdLst>
    <p:sldId id="317" r:id="rId2"/>
    <p:sldId id="327" r:id="rId3"/>
    <p:sldId id="292" r:id="rId4"/>
    <p:sldId id="319" r:id="rId5"/>
    <p:sldId id="322" r:id="rId6"/>
    <p:sldId id="284" r:id="rId7"/>
    <p:sldId id="285" r:id="rId8"/>
    <p:sldId id="312" r:id="rId9"/>
    <p:sldId id="326" r:id="rId10"/>
    <p:sldId id="310" r:id="rId11"/>
    <p:sldId id="314" r:id="rId12"/>
    <p:sldId id="316" r:id="rId13"/>
    <p:sldId id="313" r:id="rId14"/>
    <p:sldId id="315" r:id="rId15"/>
    <p:sldId id="302" r:id="rId16"/>
    <p:sldId id="324" r:id="rId17"/>
    <p:sldId id="325" r:id="rId18"/>
    <p:sldId id="259" r:id="rId19"/>
  </p:sldIdLst>
  <p:sldSz cx="12195175"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 userDrawn="1">
          <p15:clr>
            <a:srgbClr val="A4A3A4"/>
          </p15:clr>
        </p15:guide>
        <p15:guide id="2" orient="horz" pos="436">
          <p15:clr>
            <a:srgbClr val="A4A3A4"/>
          </p15:clr>
        </p15:guide>
        <p15:guide id="3" orient="horz" pos="4156" userDrawn="1">
          <p15:clr>
            <a:srgbClr val="A4A3A4"/>
          </p15:clr>
        </p15:guide>
        <p15:guide id="4" orient="horz" pos="3888">
          <p15:clr>
            <a:srgbClr val="A4A3A4"/>
          </p15:clr>
        </p15:guide>
        <p15:guide id="5" orient="horz" pos="3984">
          <p15:clr>
            <a:srgbClr val="A4A3A4"/>
          </p15:clr>
        </p15:guide>
        <p15:guide id="6" orient="horz" pos="1117" userDrawn="1">
          <p15:clr>
            <a:srgbClr val="A4A3A4"/>
          </p15:clr>
        </p15:guide>
        <p15:guide id="7" orient="horz" pos="1008">
          <p15:clr>
            <a:srgbClr val="A4A3A4"/>
          </p15:clr>
        </p15:guide>
        <p15:guide id="8" orient="horz" pos="2448">
          <p15:clr>
            <a:srgbClr val="A4A3A4"/>
          </p15:clr>
        </p15:guide>
        <p15:guide id="9" orient="horz" pos="2544">
          <p15:clr>
            <a:srgbClr val="A4A3A4"/>
          </p15:clr>
        </p15:guide>
        <p15:guide id="10" orient="horz" pos="346" userDrawn="1">
          <p15:clr>
            <a:srgbClr val="A4A3A4"/>
          </p15:clr>
        </p15:guide>
        <p15:guide id="11" pos="3777">
          <p15:clr>
            <a:srgbClr val="A4A3A4"/>
          </p15:clr>
        </p15:guide>
        <p15:guide id="12" pos="439" userDrawn="1">
          <p15:clr>
            <a:srgbClr val="A4A3A4"/>
          </p15:clr>
        </p15:guide>
        <p15:guide id="13" pos="7198" userDrawn="1">
          <p15:clr>
            <a:srgbClr val="A4A3A4"/>
          </p15:clr>
        </p15:guide>
        <p15:guide id="14" pos="3932" userDrawn="1">
          <p15:clr>
            <a:srgbClr val="A4A3A4"/>
          </p15:clr>
        </p15:guide>
        <p15:guide id="15" pos="2625">
          <p15:clr>
            <a:srgbClr val="A4A3A4"/>
          </p15:clr>
        </p15:guide>
        <p15:guide id="16" pos="2752" userDrawn="1">
          <p15:clr>
            <a:srgbClr val="A4A3A4"/>
          </p15:clr>
        </p15:guide>
        <p15:guide id="17" pos="5066" userDrawn="1">
          <p15:clr>
            <a:srgbClr val="A4A3A4"/>
          </p15:clr>
        </p15:guide>
        <p15:guide id="18" pos="1437" userDrawn="1">
          <p15:clr>
            <a:srgbClr val="A4A3A4"/>
          </p15:clr>
        </p15:guide>
        <p15:guide id="19" pos="6200" userDrawn="1">
          <p15:clr>
            <a:srgbClr val="A4A3A4"/>
          </p15:clr>
        </p15:guide>
        <p15:guide id="20" pos="6109" userDrawn="1">
          <p15:clr>
            <a:srgbClr val="A4A3A4"/>
          </p15:clr>
        </p15:guide>
        <p15:guide id="21" pos="4930" userDrawn="1">
          <p15:clr>
            <a:srgbClr val="A4A3A4"/>
          </p15:clr>
        </p15:guide>
        <p15:guide id="22" pos="1573" userDrawn="1">
          <p15:clr>
            <a:srgbClr val="A4A3A4"/>
          </p15:clr>
        </p15:guide>
        <p15:guide id="23" orient="horz" pos="2084"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18" autoAdjust="0"/>
  </p:normalViewPr>
  <p:slideViewPr>
    <p:cSldViewPr>
      <p:cViewPr varScale="1">
        <p:scale>
          <a:sx n="113" d="100"/>
          <a:sy n="113" d="100"/>
        </p:scale>
        <p:origin x="432" y="96"/>
      </p:cViewPr>
      <p:guideLst>
        <p:guide orient="horz" pos="164"/>
        <p:guide orient="horz" pos="436"/>
        <p:guide orient="horz" pos="4156"/>
        <p:guide orient="horz" pos="3888"/>
        <p:guide orient="horz" pos="3984"/>
        <p:guide orient="horz" pos="1117"/>
        <p:guide orient="horz" pos="1008"/>
        <p:guide orient="horz" pos="2448"/>
        <p:guide orient="horz" pos="2544"/>
        <p:guide orient="horz" pos="346"/>
        <p:guide pos="3777"/>
        <p:guide pos="439"/>
        <p:guide pos="7198"/>
        <p:guide pos="3932"/>
        <p:guide pos="2625"/>
        <p:guide pos="2752"/>
        <p:guide pos="5066"/>
        <p:guide pos="1437"/>
        <p:guide pos="6200"/>
        <p:guide pos="6109"/>
        <p:guide pos="4930"/>
        <p:guide pos="1573"/>
        <p:guide orient="horz" pos="2084"/>
      </p:guideLst>
    </p:cSldViewPr>
  </p:slideViewPr>
  <p:outlineViewPr>
    <p:cViewPr>
      <p:scale>
        <a:sx n="33" d="100"/>
        <a:sy n="33" d="100"/>
      </p:scale>
      <p:origin x="0" y="-489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9" d="100"/>
          <a:sy n="79" d="100"/>
        </p:scale>
        <p:origin x="2886" y="102"/>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09/11/2016</a:t>
            </a:fld>
            <a:endParaRPr lang="en-GB" dirty="0">
              <a:latin typeface="Arial" pitchFamily="34" charset="0"/>
              <a:cs typeface="Arial" pitchFamily="34" charset="0"/>
            </a:endParaRPr>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dirty="0">
              <a:latin typeface="Arial" pitchFamily="34" charset="0"/>
              <a:cs typeface="Arial" pitchFamily="34" charset="0"/>
            </a:endParaRPr>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dirty="0">
              <a:latin typeface="Arial" pitchFamily="34" charset="0"/>
              <a:cs typeface="Arial" pitchFamily="34" charset="0"/>
            </a:endParaRPr>
          </a:p>
        </p:txBody>
      </p:sp>
    </p:spTree>
    <p:extLst>
      <p:ext uri="{BB962C8B-B14F-4D97-AF65-F5344CB8AC3E}">
        <p14:creationId xmlns:p14="http://schemas.microsoft.com/office/powerpoint/2010/main" val="1045184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dirty="0"/>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09/11/2016</a:t>
            </a:fld>
            <a:endParaRPr lang="en-GB" dirty="0"/>
          </a:p>
        </p:txBody>
      </p:sp>
      <p:sp>
        <p:nvSpPr>
          <p:cNvPr id="4" name="Slide Image Placeholder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dirty="0"/>
          </a:p>
        </p:txBody>
      </p:sp>
    </p:spTree>
    <p:extLst>
      <p:ext uri="{BB962C8B-B14F-4D97-AF65-F5344CB8AC3E}">
        <p14:creationId xmlns:p14="http://schemas.microsoft.com/office/powerpoint/2010/main" val="43916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950" y="804863"/>
            <a:ext cx="7142163" cy="4017962"/>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01212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2772978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24</a:t>
            </a:fld>
            <a:endParaRPr lang="en-GB" dirty="0"/>
          </a:p>
        </p:txBody>
      </p:sp>
    </p:spTree>
    <p:extLst>
      <p:ext uri="{BB962C8B-B14F-4D97-AF65-F5344CB8AC3E}">
        <p14:creationId xmlns:p14="http://schemas.microsoft.com/office/powerpoint/2010/main" val="1814078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2337410" y="1"/>
            <a:ext cx="9857766"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5" name="Title 1"/>
          <p:cNvSpPr>
            <a:spLocks noGrp="1"/>
          </p:cNvSpPr>
          <p:nvPr>
            <p:ph type="ctrTitle" hasCustomPrompt="1"/>
          </p:nvPr>
        </p:nvSpPr>
        <p:spPr bwMode="white">
          <a:xfrm>
            <a:off x="2527959" y="838200"/>
            <a:ext cx="712655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2527959" y="1828799"/>
            <a:ext cx="712655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2527958" y="374904"/>
            <a:ext cx="547563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22" name="Group 32"/>
          <p:cNvGrpSpPr/>
          <p:nvPr userDrawn="1"/>
        </p:nvGrpSpPr>
        <p:grpSpPr>
          <a:xfrm>
            <a:off x="1550415" y="6172200"/>
            <a:ext cx="914400" cy="533479"/>
            <a:chOff x="518032" y="978681"/>
            <a:chExt cx="4572000" cy="2667393"/>
          </a:xfrm>
        </p:grpSpPr>
        <p:sp>
          <p:nvSpPr>
            <p:cNvPr id="2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transition spd="slow">
    <p:pu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711385" y="685800"/>
            <a:ext cx="10772405"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8028490" y="1752600"/>
            <a:ext cx="3455300" cy="2133600"/>
          </a:xfrm>
        </p:spPr>
        <p:txBody>
          <a:bodyPr/>
          <a:lstStyle/>
          <a:p>
            <a:pPr lvl="0"/>
            <a:r>
              <a:rPr lang="en-GB" noProof="0" dirty="0" smtClean="0"/>
              <a:t>Click to edit Master text styles</a:t>
            </a:r>
          </a:p>
        </p:txBody>
      </p:sp>
      <p:sp>
        <p:nvSpPr>
          <p:cNvPr id="31" name="Content Placeholder 26"/>
          <p:cNvSpPr>
            <a:spLocks noGrp="1"/>
          </p:cNvSpPr>
          <p:nvPr>
            <p:ph sz="quarter" idx="15"/>
          </p:nvPr>
        </p:nvSpPr>
        <p:spPr>
          <a:xfrm>
            <a:off x="8028490" y="4038600"/>
            <a:ext cx="34553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711385" y="1752600"/>
            <a:ext cx="7113852" cy="4419600"/>
          </a:xfrm>
        </p:spPr>
        <p:txBody>
          <a:bodyPr/>
          <a:lstStyle/>
          <a:p>
            <a:pPr lvl="0"/>
            <a:r>
              <a:rPr lang="en-GB" noProof="0" dirty="0" smtClean="0"/>
              <a:t>Click to edit Master text styles</a:t>
            </a:r>
          </a:p>
        </p:txBody>
      </p:sp>
      <p:cxnSp>
        <p:nvCxnSpPr>
          <p:cNvPr id="14" name="Shape 13"/>
          <p:cNvCxnSpPr/>
          <p:nvPr/>
        </p:nvCxnSpPr>
        <p:spPr>
          <a:xfrm rot="5400000" flipH="1" flipV="1">
            <a:off x="5919763" y="-4802029"/>
            <a:ext cx="152399" cy="1097565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711385" y="1752600"/>
            <a:ext cx="3455300" cy="2133600"/>
          </a:xfrm>
        </p:spPr>
        <p:txBody>
          <a:bodyPr/>
          <a:lstStyle/>
          <a:p>
            <a:pPr lvl="0"/>
            <a:r>
              <a:rPr lang="en-GB" noProof="0" dirty="0" smtClean="0"/>
              <a:t>Click to edit Master text styles</a:t>
            </a:r>
          </a:p>
        </p:txBody>
      </p:sp>
      <p:sp>
        <p:nvSpPr>
          <p:cNvPr id="2" name="Title 1"/>
          <p:cNvSpPr>
            <a:spLocks noGrp="1"/>
          </p:cNvSpPr>
          <p:nvPr>
            <p:ph type="title"/>
          </p:nvPr>
        </p:nvSpPr>
        <p:spPr>
          <a:xfrm>
            <a:off x="711385" y="685800"/>
            <a:ext cx="10772405" cy="914400"/>
          </a:xfrm>
        </p:spPr>
        <p:txBody>
          <a:body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711385" y="4038600"/>
            <a:ext cx="34553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4369938" y="1752600"/>
            <a:ext cx="7113852" cy="4419600"/>
          </a:xfrm>
        </p:spPr>
        <p:txBody>
          <a:bodyPr/>
          <a:lstStyle/>
          <a:p>
            <a:pPr lvl="0"/>
            <a:r>
              <a:rPr lang="en-GB" noProof="0" dirty="0" smtClean="0"/>
              <a:t>Click to edit Master text styles</a:t>
            </a:r>
          </a:p>
        </p:txBody>
      </p:sp>
      <p:cxnSp>
        <p:nvCxnSpPr>
          <p:cNvPr id="14" name="Shape 13"/>
          <p:cNvCxnSpPr/>
          <p:nvPr/>
        </p:nvCxnSpPr>
        <p:spPr>
          <a:xfrm rot="5400000" flipH="1" flipV="1">
            <a:off x="5919763" y="-4802029"/>
            <a:ext cx="152399" cy="1097565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4369938" y="685800"/>
            <a:ext cx="7113852" cy="914400"/>
          </a:xfrm>
        </p:spPr>
        <p:txBody>
          <a:bodyPr/>
          <a:lstStyle>
            <a:lvl1pPr>
              <a:defRPr/>
            </a:lvl1pPr>
          </a:lstStyle>
          <a:p>
            <a:r>
              <a:rPr lang="en-GB" noProof="1" smtClean="0"/>
              <a:t>Click to edit Master title style</a:t>
            </a:r>
            <a:endParaRPr lang="en-GB" noProof="1"/>
          </a:p>
        </p:txBody>
      </p:sp>
      <p:sp>
        <p:nvSpPr>
          <p:cNvPr id="31" name="Content Placeholder 26"/>
          <p:cNvSpPr>
            <a:spLocks noGrp="1"/>
          </p:cNvSpPr>
          <p:nvPr>
            <p:ph sz="quarter" idx="15"/>
          </p:nvPr>
        </p:nvSpPr>
        <p:spPr>
          <a:xfrm>
            <a:off x="4369938" y="1752600"/>
            <a:ext cx="7113852" cy="4419600"/>
          </a:xfrm>
        </p:spPr>
        <p:txBody>
          <a:bodyPr/>
          <a:lstStyle>
            <a:lvl1pPr>
              <a:defRPr baseline="0"/>
            </a:lvl1p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2" name="Text Placeholder 11"/>
          <p:cNvSpPr>
            <a:spLocks noGrp="1"/>
          </p:cNvSpPr>
          <p:nvPr>
            <p:ph type="body" sz="quarter" idx="16"/>
          </p:nvPr>
        </p:nvSpPr>
        <p:spPr>
          <a:xfrm>
            <a:off x="711385" y="1752600"/>
            <a:ext cx="3455300" cy="2130552"/>
          </a:xfrm>
        </p:spPr>
        <p:txBody>
          <a:bodyPr/>
          <a:lstStyle>
            <a:lvl1pPr>
              <a:defRPr sz="2400" b="1" i="1" baseline="0">
                <a:solidFill>
                  <a:schemeClr val="tx2"/>
                </a:solidFill>
              </a:defRPr>
            </a:lvl1pPr>
          </a:lstStyle>
          <a:p>
            <a:pPr lvl="0"/>
            <a:r>
              <a:rPr lang="en-GB" noProof="1" smtClean="0"/>
              <a:t>Click to edit Master text styles</a:t>
            </a:r>
          </a:p>
        </p:txBody>
      </p:sp>
      <p:cxnSp>
        <p:nvCxnSpPr>
          <p:cNvPr id="30" name="Shape 29"/>
          <p:cNvCxnSpPr/>
          <p:nvPr/>
        </p:nvCxnSpPr>
        <p:spPr>
          <a:xfrm rot="5400000" flipH="1" flipV="1">
            <a:off x="7749039" y="-2972753"/>
            <a:ext cx="152399" cy="731710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711385" y="685800"/>
            <a:ext cx="10772405" cy="914400"/>
          </a:xfrm>
        </p:spPr>
        <p:txBody>
          <a:bodyPr/>
          <a:lstStyle/>
          <a:p>
            <a:r>
              <a:rPr lang="en-GB" noProof="0" dirty="0" smtClean="0"/>
              <a:t>Click to edit Master title style</a:t>
            </a:r>
            <a:endParaRPr lang="en-GB" noProof="0" dirty="0"/>
          </a:p>
        </p:txBody>
      </p:sp>
      <p:cxnSp>
        <p:nvCxnSpPr>
          <p:cNvPr id="10" name="Shape 9"/>
          <p:cNvCxnSpPr/>
          <p:nvPr/>
        </p:nvCxnSpPr>
        <p:spPr>
          <a:xfrm rot="5400000" flipH="1" flipV="1">
            <a:off x="5919763" y="-4802029"/>
            <a:ext cx="152399" cy="1097565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cSld>
  <p:clrMapOvr>
    <a:masterClrMapping/>
  </p:clrMapOvr>
  <p:transition spd="slow">
    <p:push/>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385" y="685800"/>
            <a:ext cx="10772405" cy="914400"/>
          </a:xfrm>
        </p:spPr>
        <p:txBody>
          <a:bodyPr/>
          <a:lstStyle>
            <a:lvl1pPr>
              <a:lnSpc>
                <a:spcPct val="100000"/>
              </a:lnSpc>
              <a:defRPr baseline="0">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711385" y="1752600"/>
            <a:ext cx="10772405" cy="4419600"/>
          </a:xfrm>
        </p:spPr>
        <p:txBody>
          <a:bodyPr>
            <a:noAutofit/>
          </a:bodyPr>
          <a:lstStyle>
            <a:lvl1pPr>
              <a:lnSpc>
                <a:spcPts val="3600"/>
              </a:lnSpc>
              <a:spcBef>
                <a:spcPts val="0"/>
              </a:spcBef>
              <a:spcAft>
                <a:spcPts val="600"/>
              </a:spcAft>
              <a:defRPr sz="2000" baseline="0">
                <a:solidFill>
                  <a:schemeClr val="bg1"/>
                </a:solidFill>
              </a:defRPr>
            </a:lvl1pPr>
            <a:lvl2pPr marL="444500" indent="-263525">
              <a:lnSpc>
                <a:spcPts val="3600"/>
              </a:lnSpc>
              <a:spcBef>
                <a:spcPts val="0"/>
              </a:spcBef>
              <a:spcAft>
                <a:spcPts val="600"/>
              </a:spcAft>
              <a:buClr>
                <a:schemeClr val="bg1"/>
              </a:buClr>
              <a:defRPr sz="2000">
                <a:solidFill>
                  <a:schemeClr val="bg1"/>
                </a:solidFill>
              </a:defRPr>
            </a:lvl2pPr>
            <a:lvl3pPr marL="714375" indent="-266700">
              <a:lnSpc>
                <a:spcPts val="3600"/>
              </a:lnSpc>
              <a:spcBef>
                <a:spcPts val="0"/>
              </a:spcBef>
              <a:spcAft>
                <a:spcPts val="600"/>
              </a:spcAft>
              <a:buClr>
                <a:schemeClr val="bg1"/>
              </a:buClr>
              <a:defRPr sz="2000">
                <a:solidFill>
                  <a:schemeClr val="bg1"/>
                </a:solidFill>
              </a:defRPr>
            </a:lvl3pPr>
            <a:lvl4pPr marL="984250" indent="-266700">
              <a:lnSpc>
                <a:spcPts val="3600"/>
              </a:lnSpc>
              <a:spcBef>
                <a:spcPts val="0"/>
              </a:spcBef>
              <a:spcAft>
                <a:spcPts val="600"/>
              </a:spcAft>
              <a:buClr>
                <a:schemeClr val="bg1"/>
              </a:buClr>
              <a:defRPr sz="2000">
                <a:solidFill>
                  <a:schemeClr val="bg1"/>
                </a:solidFill>
              </a:defRPr>
            </a:lvl4pPr>
            <a:lvl5pPr marL="1341438" indent="-266700">
              <a:lnSpc>
                <a:spcPts val="3600"/>
              </a:lnSpc>
              <a:spcBef>
                <a:spcPts val="0"/>
              </a:spcBef>
              <a:spcAft>
                <a:spcPts val="600"/>
              </a:spcAft>
              <a:buClr>
                <a:schemeClr val="bg1"/>
              </a:buClr>
              <a:defRPr sz="20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cxnSp>
        <p:nvCxnSpPr>
          <p:cNvPr id="11" name="Shape 10"/>
          <p:cNvCxnSpPr/>
          <p:nvPr/>
        </p:nvCxnSpPr>
        <p:spPr>
          <a:xfrm rot="5400000" flipH="1" flipV="1">
            <a:off x="5919763" y="-4802029"/>
            <a:ext cx="152399" cy="10975658"/>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0202043" y="6309320"/>
            <a:ext cx="1296144" cy="360040"/>
          </a:xfrm>
          <a:prstGeom prst="rect">
            <a:avLst/>
          </a:prstGeom>
          <a:noFill/>
        </p:spPr>
        <p:txBody>
          <a:bodyPr wrap="square" lIns="0" tIns="0" rIns="0" bIns="0" rtlCol="0">
            <a:noAutofit/>
          </a:bodyPr>
          <a:lstStyle/>
          <a:p>
            <a:pPr indent="-274320" algn="r">
              <a:spcAft>
                <a:spcPts val="0"/>
              </a:spcAft>
            </a:pPr>
            <a:r>
              <a:rPr lang="en-GB" sz="1000" dirty="0" smtClean="0">
                <a:solidFill>
                  <a:schemeClr val="bg1"/>
                </a:solidFill>
                <a:latin typeface="+mn-lt"/>
              </a:rPr>
              <a:t>November 2016</a:t>
            </a:r>
          </a:p>
        </p:txBody>
      </p:sp>
    </p:spTree>
  </p:cSld>
  <p:clrMapOvr>
    <a:masterClrMapping/>
  </p:clrMapOvr>
  <p:transition spd="slow">
    <p:push/>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Slide: Fixed Logo">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1757" y="5373005"/>
            <a:ext cx="1234780" cy="936000"/>
          </a:xfrm>
          <a:prstGeom prst="rect">
            <a:avLst/>
          </a:prstGeom>
        </p:spPr>
      </p:pic>
      <p:sp>
        <p:nvSpPr>
          <p:cNvPr id="142" name="Title 1"/>
          <p:cNvSpPr>
            <a:spLocks noGrp="1"/>
          </p:cNvSpPr>
          <p:nvPr>
            <p:ph type="ctrTitle" hasCustomPrompt="1"/>
          </p:nvPr>
        </p:nvSpPr>
        <p:spPr bwMode="black">
          <a:xfrm>
            <a:off x="1375878" y="2494384"/>
            <a:ext cx="7170028" cy="502568"/>
          </a:xfrm>
        </p:spPr>
        <p:txBody>
          <a:bodyPr anchor="t" anchorCtr="0">
            <a:noAutofit/>
          </a:bodyPr>
          <a:lstStyle>
            <a:lvl1pPr>
              <a:lnSpc>
                <a:spcPct val="90000"/>
              </a:lnSpc>
              <a:defRPr sz="4000" b="0" i="0" baseline="0">
                <a:solidFill>
                  <a:schemeClr val="bg1"/>
                </a:solidFill>
              </a:defRPr>
            </a:lvl1pPr>
          </a:lstStyle>
          <a:p>
            <a:r>
              <a:rPr lang="en-GB" noProof="0" dirty="0" smtClean="0"/>
              <a:t>Click to add the presentation’s main title</a:t>
            </a:r>
            <a:endParaRPr lang="en-GB" noProof="0" dirty="0"/>
          </a:p>
        </p:txBody>
      </p:sp>
      <p:sp>
        <p:nvSpPr>
          <p:cNvPr id="143" name="Subtitle 2"/>
          <p:cNvSpPr>
            <a:spLocks noGrp="1"/>
          </p:cNvSpPr>
          <p:nvPr>
            <p:ph type="subTitle" idx="1" hasCustomPrompt="1"/>
          </p:nvPr>
        </p:nvSpPr>
        <p:spPr bwMode="black">
          <a:xfrm>
            <a:off x="1375878" y="3736082"/>
            <a:ext cx="7170028"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grpSp>
        <p:nvGrpSpPr>
          <p:cNvPr id="11" name="Group 10"/>
          <p:cNvGrpSpPr/>
          <p:nvPr userDrawn="1"/>
        </p:nvGrpSpPr>
        <p:grpSpPr>
          <a:xfrm>
            <a:off x="1375878" y="764704"/>
            <a:ext cx="8931442" cy="1272953"/>
            <a:chOff x="2527959" y="3308267"/>
            <a:chExt cx="8931442" cy="1272953"/>
          </a:xfrm>
        </p:grpSpPr>
        <p:sp>
          <p:nvSpPr>
            <p:cNvPr id="12" name="Title 1"/>
            <p:cNvSpPr txBox="1">
              <a:spLocks/>
            </p:cNvSpPr>
            <p:nvPr userDrawn="1"/>
          </p:nvSpPr>
          <p:spPr bwMode="black">
            <a:xfrm>
              <a:off x="2527959" y="3308267"/>
              <a:ext cx="8931442" cy="50256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1" kern="1200" baseline="0">
                  <a:solidFill>
                    <a:schemeClr val="tx1"/>
                  </a:solidFill>
                  <a:latin typeface="+mj-lt"/>
                  <a:ea typeface="+mj-ea"/>
                  <a:cs typeface="+mj-cs"/>
                </a:defRPr>
              </a:lvl1pPr>
            </a:lstStyle>
            <a:p>
              <a:r>
                <a:rPr lang="en-GB" sz="2400" dirty="0" smtClean="0">
                  <a:solidFill>
                    <a:schemeClr val="bg1"/>
                  </a:solidFill>
                </a:rPr>
                <a:t>Explore PwC</a:t>
              </a:r>
              <a:endParaRPr lang="en-GB" sz="2400" dirty="0">
                <a:solidFill>
                  <a:schemeClr val="bg1"/>
                </a:solidFill>
              </a:endParaRPr>
            </a:p>
          </p:txBody>
        </p:sp>
        <p:sp>
          <p:nvSpPr>
            <p:cNvPr id="13" name="Subtitle 2"/>
            <p:cNvSpPr txBox="1">
              <a:spLocks/>
            </p:cNvSpPr>
            <p:nvPr userDrawn="1"/>
          </p:nvSpPr>
          <p:spPr bwMode="black">
            <a:xfrm>
              <a:off x="2527959" y="3666819"/>
              <a:ext cx="8931442" cy="914401"/>
            </a:xfrm>
            <a:prstGeom prst="rect">
              <a:avLst/>
            </a:prstGeom>
          </p:spPr>
          <p:txBody>
            <a:bodyPr vert="horz" lIns="0" tIns="0" rIns="0" bIns="0" numCol="1" spcCol="0" rtlCol="0">
              <a:noAutofit/>
            </a:bodyPr>
            <a:lstStyle>
              <a:lvl1pPr marL="0" marR="0" indent="0" algn="l" defTabSz="914400" rtl="0" eaLnBrk="1" fontAlgn="auto" latinLnBrk="0" hangingPunct="1">
                <a:lnSpc>
                  <a:spcPct val="90000"/>
                </a:lnSpc>
                <a:spcBef>
                  <a:spcPts val="0"/>
                </a:spcBef>
                <a:spcAft>
                  <a:spcPts val="0"/>
                </a:spcAft>
                <a:buClr>
                  <a:schemeClr val="tx1"/>
                </a:buClr>
                <a:buSzTx/>
                <a:buFontTx/>
                <a:buNone/>
                <a:tabLst/>
                <a:defRPr lang="en-GB" sz="3200" kern="1200" baseline="0" noProof="0">
                  <a:solidFill>
                    <a:schemeClr val="tx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tx1"/>
                </a:buClr>
                <a:buFont typeface="Georgia" pitchFamily="18" charset="0"/>
                <a:buNone/>
                <a:defRPr lang="en-GB" sz="1800" kern="1200" noProof="0">
                  <a:solidFill>
                    <a:schemeClr val="bg1"/>
                  </a:solidFill>
                  <a:latin typeface="+mj-lt"/>
                  <a:ea typeface="+mn-ea"/>
                  <a:cs typeface="+mn-cs"/>
                </a:defRPr>
              </a:lvl2pPr>
              <a:lvl3pPr marL="457200" indent="0" algn="l" defTabSz="914400" rtl="0" eaLnBrk="1" latinLnBrk="0" hangingPunct="1">
                <a:lnSpc>
                  <a:spcPct val="100000"/>
                </a:lnSpc>
                <a:spcBef>
                  <a:spcPts val="0"/>
                </a:spcBef>
                <a:spcAft>
                  <a:spcPts val="900"/>
                </a:spcAft>
                <a:buClr>
                  <a:schemeClr val="tx1"/>
                </a:buClr>
                <a:buFont typeface="Georgia" pitchFamily="18" charset="0"/>
                <a:buNone/>
                <a:defRPr lang="en-GB" sz="1800" kern="1200" noProof="0">
                  <a:solidFill>
                    <a:schemeClr val="bg1"/>
                  </a:solidFill>
                  <a:latin typeface="+mj-lt"/>
                  <a:ea typeface="+mn-ea"/>
                  <a:cs typeface="+mn-cs"/>
                </a:defRPr>
              </a:lvl3pPr>
              <a:lvl4pPr marL="914400" indent="0" algn="l" defTabSz="914400" rtl="0" eaLnBrk="1" latinLnBrk="0" hangingPunct="1">
                <a:lnSpc>
                  <a:spcPct val="100000"/>
                </a:lnSpc>
                <a:spcBef>
                  <a:spcPts val="0"/>
                </a:spcBef>
                <a:spcAft>
                  <a:spcPts val="900"/>
                </a:spcAft>
                <a:buClr>
                  <a:schemeClr val="tx1"/>
                </a:buClr>
                <a:buFont typeface="Georgia" pitchFamily="18" charset="0"/>
                <a:buNone/>
                <a:defRPr lang="en-GB" sz="1800" kern="1200" noProof="0">
                  <a:solidFill>
                    <a:schemeClr val="bg1"/>
                  </a:solidFill>
                  <a:latin typeface="+mj-lt"/>
                  <a:ea typeface="+mn-ea"/>
                  <a:cs typeface="+mn-cs"/>
                </a:defRPr>
              </a:lvl4pPr>
              <a:lvl5pPr marL="1371600" indent="0" algn="l" defTabSz="914400" rtl="0" eaLnBrk="1" latinLnBrk="0" hangingPunct="1">
                <a:lnSpc>
                  <a:spcPct val="100000"/>
                </a:lnSpc>
                <a:spcBef>
                  <a:spcPts val="0"/>
                </a:spcBef>
                <a:spcAft>
                  <a:spcPts val="900"/>
                </a:spcAft>
                <a:buClr>
                  <a:schemeClr val="tx1"/>
                </a:buClr>
                <a:buFont typeface="Georgia" pitchFamily="18" charset="0"/>
                <a:buNone/>
                <a:defRPr lang="en-GB" sz="1800" kern="1200" baseline="0" noProof="0">
                  <a:solidFill>
                    <a:schemeClr val="bg1"/>
                  </a:solidFill>
                  <a:latin typeface="+mj-lt"/>
                  <a:ea typeface="+mn-ea"/>
                  <a:cs typeface="+mn-cs"/>
                </a:defRPr>
              </a:lvl5pPr>
              <a:lvl6pPr marL="1828800" marR="0" indent="0" algn="l" defTabSz="914400" rtl="0" eaLnBrk="1" fontAlgn="auto" latinLnBrk="0" hangingPunct="1">
                <a:lnSpc>
                  <a:spcPct val="100000"/>
                </a:lnSpc>
                <a:spcBef>
                  <a:spcPts val="0"/>
                </a:spcBef>
                <a:spcAft>
                  <a:spcPts val="900"/>
                </a:spcAft>
                <a:buClr>
                  <a:schemeClr val="tx1"/>
                </a:buClr>
                <a:buSzPct val="100000"/>
                <a:buFont typeface="+mj-lt"/>
                <a:buNone/>
                <a:tabLst/>
                <a:defRPr sz="1800" kern="1200" baseline="0">
                  <a:solidFill>
                    <a:schemeClr val="bg1"/>
                  </a:solidFill>
                  <a:latin typeface="+mj-lt"/>
                  <a:ea typeface="+mn-ea"/>
                  <a:cs typeface="+mn-cs"/>
                </a:defRPr>
              </a:lvl6pPr>
              <a:lvl7pPr marL="22860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7pPr>
              <a:lvl8pPr marL="27432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8pPr>
              <a:lvl9pPr marL="3200400" indent="0" algn="l" defTabSz="914400" rtl="0" eaLnBrk="1" latinLnBrk="0" hangingPunct="1">
                <a:lnSpc>
                  <a:spcPct val="100000"/>
                </a:lnSpc>
                <a:spcBef>
                  <a:spcPts val="0"/>
                </a:spcBef>
                <a:spcAft>
                  <a:spcPts val="900"/>
                </a:spcAft>
                <a:buFont typeface="Arial" pitchFamily="34" charset="0"/>
                <a:buNone/>
                <a:defRPr sz="1800" b="1" kern="1200" baseline="0">
                  <a:solidFill>
                    <a:schemeClr val="bg1"/>
                  </a:solidFill>
                  <a:latin typeface="+mj-lt"/>
                  <a:ea typeface="+mn-ea"/>
                  <a:cs typeface="+mn-cs"/>
                </a:defRPr>
              </a:lvl9pPr>
            </a:lstStyle>
            <a:p>
              <a:r>
                <a:rPr lang="en-GB" sz="2400" b="0" i="0" u="none" strike="noStrike" kern="1200" baseline="0" noProof="0" dirty="0" smtClean="0">
                  <a:solidFill>
                    <a:schemeClr val="bg1"/>
                  </a:solidFill>
                  <a:latin typeface="+mj-lt"/>
                  <a:ea typeface="+mn-ea"/>
                  <a:cs typeface="+mn-cs"/>
                </a:rPr>
                <a:t>One Firm making an unbeatable difference</a:t>
              </a:r>
              <a:endParaRPr lang="en-GB" sz="2400" dirty="0" smtClean="0">
                <a:solidFill>
                  <a:schemeClr val="bg1"/>
                </a:solidFill>
              </a:endParaRPr>
            </a:p>
          </p:txBody>
        </p:sp>
      </p:grpSp>
      <p:pic>
        <p:nvPicPr>
          <p:cNvPr id="45" name="Picture 44"/>
          <p:cNvPicPr>
            <a:picLocks noChangeAspect="1"/>
          </p:cNvPicPr>
          <p:nvPr userDrawn="1"/>
        </p:nvPicPr>
        <p:blipFill rotWithShape="1">
          <a:blip r:embed="rId3" cstate="print">
            <a:extLst>
              <a:ext uri="{28A0092B-C50C-407E-A947-70E740481C1C}">
                <a14:useLocalDpi xmlns:a14="http://schemas.microsoft.com/office/drawing/2010/main" val="0"/>
              </a:ext>
            </a:extLst>
          </a:blip>
          <a:srcRect r="25037" b="17805"/>
          <a:stretch/>
        </p:blipFill>
        <p:spPr>
          <a:xfrm>
            <a:off x="8185818" y="2548745"/>
            <a:ext cx="4009357" cy="4309256"/>
          </a:xfrm>
          <a:prstGeom prst="rect">
            <a:avLst/>
          </a:prstGeom>
        </p:spPr>
      </p:pic>
      <p:sp>
        <p:nvSpPr>
          <p:cNvPr id="46" name="Text Placeholder 31"/>
          <p:cNvSpPr>
            <a:spLocks noGrp="1"/>
          </p:cNvSpPr>
          <p:nvPr>
            <p:ph type="body" sz="quarter" idx="10" hasCustomPrompt="1"/>
          </p:nvPr>
        </p:nvSpPr>
        <p:spPr bwMode="black">
          <a:xfrm>
            <a:off x="1375877" y="332656"/>
            <a:ext cx="547563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cxnSp>
        <p:nvCxnSpPr>
          <p:cNvPr id="14" name="Shape 140"/>
          <p:cNvCxnSpPr/>
          <p:nvPr userDrawn="1"/>
        </p:nvCxnSpPr>
        <p:spPr>
          <a:xfrm rot="5400000" flipH="1" flipV="1">
            <a:off x="6337567" y="-4542638"/>
            <a:ext cx="152399" cy="10456874"/>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over Slide: Fixed Logo">
    <p:bg>
      <p:bgPr>
        <a:solidFill>
          <a:schemeClr val="bg1"/>
        </a:solidFill>
        <a:effectLst/>
      </p:bgPr>
    </p:bg>
    <p:spTree>
      <p:nvGrpSpPr>
        <p:cNvPr id="1" name=""/>
        <p:cNvGrpSpPr/>
        <p:nvPr/>
      </p:nvGrpSpPr>
      <p:grpSpPr>
        <a:xfrm>
          <a:off x="0" y="0"/>
          <a:ext cx="0" cy="0"/>
          <a:chOff x="0" y="0"/>
          <a:chExt cx="0" cy="0"/>
        </a:xfrm>
      </p:grpSpPr>
      <p:sp>
        <p:nvSpPr>
          <p:cNvPr id="142" name="Title 1"/>
          <p:cNvSpPr>
            <a:spLocks noGrp="1"/>
          </p:cNvSpPr>
          <p:nvPr>
            <p:ph type="ctrTitle" hasCustomPrompt="1"/>
          </p:nvPr>
        </p:nvSpPr>
        <p:spPr bwMode="black">
          <a:xfrm>
            <a:off x="1375878" y="2494384"/>
            <a:ext cx="7097973" cy="502568"/>
          </a:xfrm>
        </p:spPr>
        <p:txBody>
          <a:bodyPr anchor="t" anchorCtr="0">
            <a:noAutofit/>
          </a:bodyPr>
          <a:lstStyle>
            <a:lvl1pPr>
              <a:lnSpc>
                <a:spcPct val="90000"/>
              </a:lnSpc>
              <a:defRPr sz="4000" b="0" i="0" baseline="0">
                <a:solidFill>
                  <a:schemeClr val="tx2"/>
                </a:solidFill>
              </a:defRPr>
            </a:lvl1pPr>
          </a:lstStyle>
          <a:p>
            <a:r>
              <a:rPr lang="en-GB" noProof="0" dirty="0" smtClean="0"/>
              <a:t>Click to add the presentation’s main title</a:t>
            </a:r>
            <a:endParaRPr lang="en-GB" noProof="0" dirty="0"/>
          </a:p>
        </p:txBody>
      </p:sp>
      <p:sp>
        <p:nvSpPr>
          <p:cNvPr id="143" name="Subtitle 2"/>
          <p:cNvSpPr>
            <a:spLocks noGrp="1"/>
          </p:cNvSpPr>
          <p:nvPr>
            <p:ph type="subTitle" idx="1" hasCustomPrompt="1"/>
          </p:nvPr>
        </p:nvSpPr>
        <p:spPr bwMode="black">
          <a:xfrm>
            <a:off x="1375878" y="3736082"/>
            <a:ext cx="7097973"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a:t>
            </a:r>
          </a:p>
        </p:txBody>
      </p:sp>
      <p:sp>
        <p:nvSpPr>
          <p:cNvPr id="144" name="Text Placeholder 31"/>
          <p:cNvSpPr>
            <a:spLocks noGrp="1"/>
          </p:cNvSpPr>
          <p:nvPr>
            <p:ph type="body" sz="quarter" idx="10" hasCustomPrompt="1"/>
          </p:nvPr>
        </p:nvSpPr>
        <p:spPr bwMode="black">
          <a:xfrm>
            <a:off x="1375877" y="332656"/>
            <a:ext cx="5475634"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3" name="Group 2"/>
          <p:cNvGrpSpPr/>
          <p:nvPr userDrawn="1"/>
        </p:nvGrpSpPr>
        <p:grpSpPr>
          <a:xfrm>
            <a:off x="1375878" y="764704"/>
            <a:ext cx="8931442" cy="1272953"/>
            <a:chOff x="2527959" y="3308267"/>
            <a:chExt cx="8931442" cy="1272953"/>
          </a:xfrm>
        </p:grpSpPr>
        <p:sp>
          <p:nvSpPr>
            <p:cNvPr id="8" name="Title 1"/>
            <p:cNvSpPr txBox="1">
              <a:spLocks/>
            </p:cNvSpPr>
            <p:nvPr userDrawn="1"/>
          </p:nvSpPr>
          <p:spPr bwMode="black">
            <a:xfrm>
              <a:off x="2527959" y="3308267"/>
              <a:ext cx="8931442" cy="50256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1" kern="1200" baseline="0">
                  <a:solidFill>
                    <a:schemeClr val="tx1"/>
                  </a:solidFill>
                  <a:latin typeface="+mj-lt"/>
                  <a:ea typeface="+mj-ea"/>
                  <a:cs typeface="+mj-cs"/>
                </a:defRPr>
              </a:lvl1pPr>
            </a:lstStyle>
            <a:p>
              <a:r>
                <a:rPr lang="en-GB" sz="2400" dirty="0" smtClean="0"/>
                <a:t>Clients &amp; Markets – Trade Fair</a:t>
              </a:r>
              <a:endParaRPr lang="en-GB" sz="2400" dirty="0"/>
            </a:p>
          </p:txBody>
        </p:sp>
        <p:sp>
          <p:nvSpPr>
            <p:cNvPr id="9" name="Subtitle 2"/>
            <p:cNvSpPr txBox="1">
              <a:spLocks/>
            </p:cNvSpPr>
            <p:nvPr userDrawn="1"/>
          </p:nvSpPr>
          <p:spPr bwMode="black">
            <a:xfrm>
              <a:off x="2527959" y="3666819"/>
              <a:ext cx="8931442" cy="914401"/>
            </a:xfrm>
            <a:prstGeom prst="rect">
              <a:avLst/>
            </a:prstGeom>
          </p:spPr>
          <p:txBody>
            <a:bodyPr vert="horz" lIns="0" tIns="0" rIns="0" bIns="0" numCol="1" spcCol="0" rtlCol="0">
              <a:noAutofit/>
            </a:bodyPr>
            <a:lstStyle>
              <a:lvl1pPr marL="0" marR="0" indent="0" algn="l" defTabSz="914400" rtl="0" eaLnBrk="1" fontAlgn="auto" latinLnBrk="0" hangingPunct="1">
                <a:lnSpc>
                  <a:spcPct val="90000"/>
                </a:lnSpc>
                <a:spcBef>
                  <a:spcPts val="0"/>
                </a:spcBef>
                <a:spcAft>
                  <a:spcPts val="0"/>
                </a:spcAft>
                <a:buClr>
                  <a:schemeClr val="tx1"/>
                </a:buClr>
                <a:buSzTx/>
                <a:buFontTx/>
                <a:buNone/>
                <a:tabLst/>
                <a:defRPr lang="en-GB" sz="3200" kern="1200" baseline="0" noProof="0">
                  <a:solidFill>
                    <a:schemeClr val="tx1"/>
                  </a:solidFill>
                  <a:latin typeface="+mj-lt"/>
                  <a:ea typeface="+mn-ea"/>
                  <a:cs typeface="+mn-cs"/>
                </a:defRPr>
              </a:lvl1pPr>
              <a:lvl2pPr marL="0" indent="0" algn="l" defTabSz="914400" rtl="0" eaLnBrk="1" latinLnBrk="0" hangingPunct="1">
                <a:lnSpc>
                  <a:spcPct val="100000"/>
                </a:lnSpc>
                <a:spcBef>
                  <a:spcPts val="0"/>
                </a:spcBef>
                <a:spcAft>
                  <a:spcPts val="900"/>
                </a:spcAft>
                <a:buClr>
                  <a:schemeClr val="tx1"/>
                </a:buClr>
                <a:buFont typeface="Georgia" pitchFamily="18" charset="0"/>
                <a:buNone/>
                <a:defRPr lang="en-GB" sz="1800" kern="1200" noProof="0">
                  <a:solidFill>
                    <a:schemeClr val="bg1"/>
                  </a:solidFill>
                  <a:latin typeface="+mj-lt"/>
                  <a:ea typeface="+mn-ea"/>
                  <a:cs typeface="+mn-cs"/>
                </a:defRPr>
              </a:lvl2pPr>
              <a:lvl3pPr marL="457200" indent="0" algn="l" defTabSz="914400" rtl="0" eaLnBrk="1" latinLnBrk="0" hangingPunct="1">
                <a:lnSpc>
                  <a:spcPct val="100000"/>
                </a:lnSpc>
                <a:spcBef>
                  <a:spcPts val="0"/>
                </a:spcBef>
                <a:spcAft>
                  <a:spcPts val="900"/>
                </a:spcAft>
                <a:buClr>
                  <a:schemeClr val="tx1"/>
                </a:buClr>
                <a:buFont typeface="Georgia" pitchFamily="18" charset="0"/>
                <a:buNone/>
                <a:defRPr lang="en-GB" sz="1800" kern="1200" noProof="0">
                  <a:solidFill>
                    <a:schemeClr val="bg1"/>
                  </a:solidFill>
                  <a:latin typeface="+mj-lt"/>
                  <a:ea typeface="+mn-ea"/>
                  <a:cs typeface="+mn-cs"/>
                </a:defRPr>
              </a:lvl3pPr>
              <a:lvl4pPr marL="914400" indent="0" algn="l" defTabSz="914400" rtl="0" eaLnBrk="1" latinLnBrk="0" hangingPunct="1">
                <a:lnSpc>
                  <a:spcPct val="100000"/>
                </a:lnSpc>
                <a:spcBef>
                  <a:spcPts val="0"/>
                </a:spcBef>
                <a:spcAft>
                  <a:spcPts val="900"/>
                </a:spcAft>
                <a:buClr>
                  <a:schemeClr val="tx1"/>
                </a:buClr>
                <a:buFont typeface="Georgia" pitchFamily="18" charset="0"/>
                <a:buNone/>
                <a:defRPr lang="en-GB" sz="1800" kern="1200" noProof="0">
                  <a:solidFill>
                    <a:schemeClr val="bg1"/>
                  </a:solidFill>
                  <a:latin typeface="+mj-lt"/>
                  <a:ea typeface="+mn-ea"/>
                  <a:cs typeface="+mn-cs"/>
                </a:defRPr>
              </a:lvl4pPr>
              <a:lvl5pPr marL="1371600" indent="0" algn="l" defTabSz="914400" rtl="0" eaLnBrk="1" latinLnBrk="0" hangingPunct="1">
                <a:lnSpc>
                  <a:spcPct val="100000"/>
                </a:lnSpc>
                <a:spcBef>
                  <a:spcPts val="0"/>
                </a:spcBef>
                <a:spcAft>
                  <a:spcPts val="900"/>
                </a:spcAft>
                <a:buClr>
                  <a:schemeClr val="tx1"/>
                </a:buClr>
                <a:buFont typeface="Georgia" pitchFamily="18" charset="0"/>
                <a:buNone/>
                <a:defRPr lang="en-GB" sz="1800" kern="1200" baseline="0" noProof="0">
                  <a:solidFill>
                    <a:schemeClr val="bg1"/>
                  </a:solidFill>
                  <a:latin typeface="+mj-lt"/>
                  <a:ea typeface="+mn-ea"/>
                  <a:cs typeface="+mn-cs"/>
                </a:defRPr>
              </a:lvl5pPr>
              <a:lvl6pPr marL="1828800" marR="0" indent="0" algn="l" defTabSz="914400" rtl="0" eaLnBrk="1" fontAlgn="auto" latinLnBrk="0" hangingPunct="1">
                <a:lnSpc>
                  <a:spcPct val="100000"/>
                </a:lnSpc>
                <a:spcBef>
                  <a:spcPts val="0"/>
                </a:spcBef>
                <a:spcAft>
                  <a:spcPts val="900"/>
                </a:spcAft>
                <a:buClr>
                  <a:schemeClr val="tx1"/>
                </a:buClr>
                <a:buSzPct val="100000"/>
                <a:buFont typeface="+mj-lt"/>
                <a:buNone/>
                <a:tabLst/>
                <a:defRPr sz="1800" kern="1200" baseline="0">
                  <a:solidFill>
                    <a:schemeClr val="bg1"/>
                  </a:solidFill>
                  <a:latin typeface="+mj-lt"/>
                  <a:ea typeface="+mn-ea"/>
                  <a:cs typeface="+mn-cs"/>
                </a:defRPr>
              </a:lvl6pPr>
              <a:lvl7pPr marL="22860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7pPr>
              <a:lvl8pPr marL="2743200" indent="0" algn="l" defTabSz="914400" rtl="0" eaLnBrk="1" latinLnBrk="0" hangingPunct="1">
                <a:lnSpc>
                  <a:spcPct val="100000"/>
                </a:lnSpc>
                <a:spcBef>
                  <a:spcPts val="0"/>
                </a:spcBef>
                <a:spcAft>
                  <a:spcPts val="900"/>
                </a:spcAft>
                <a:buSzPct val="100000"/>
                <a:buFont typeface="+mj-lt"/>
                <a:buNone/>
                <a:defRPr sz="1800" kern="1200" baseline="0">
                  <a:solidFill>
                    <a:schemeClr val="bg1"/>
                  </a:solidFill>
                  <a:latin typeface="+mj-lt"/>
                  <a:ea typeface="+mn-ea"/>
                  <a:cs typeface="+mn-cs"/>
                </a:defRPr>
              </a:lvl8pPr>
              <a:lvl9pPr marL="3200400" indent="0" algn="l" defTabSz="914400" rtl="0" eaLnBrk="1" latinLnBrk="0" hangingPunct="1">
                <a:lnSpc>
                  <a:spcPct val="100000"/>
                </a:lnSpc>
                <a:spcBef>
                  <a:spcPts val="0"/>
                </a:spcBef>
                <a:spcAft>
                  <a:spcPts val="900"/>
                </a:spcAft>
                <a:buFont typeface="Arial" pitchFamily="34" charset="0"/>
                <a:buNone/>
                <a:defRPr sz="1800" b="1" kern="1200" baseline="0">
                  <a:solidFill>
                    <a:schemeClr val="bg1"/>
                  </a:solidFill>
                  <a:latin typeface="+mj-lt"/>
                  <a:ea typeface="+mn-ea"/>
                  <a:cs typeface="+mn-cs"/>
                </a:defRPr>
              </a:lvl9pPr>
            </a:lstStyle>
            <a:p>
              <a:r>
                <a:rPr lang="en-GB" sz="2400" b="0" i="0" u="none" strike="noStrike" kern="1200" baseline="0" noProof="0" dirty="0" smtClean="0">
                  <a:solidFill>
                    <a:schemeClr val="tx1"/>
                  </a:solidFill>
                  <a:latin typeface="+mj-lt"/>
                  <a:ea typeface="+mn-ea"/>
                  <a:cs typeface="+mn-cs"/>
                </a:rPr>
                <a:t>Bringing different perspectives to our clients</a:t>
              </a:r>
              <a:endParaRPr lang="en-GB" sz="2400" dirty="0" smtClean="0"/>
            </a:p>
          </p:txBody>
        </p:sp>
      </p:grpSp>
      <p:grpSp>
        <p:nvGrpSpPr>
          <p:cNvPr id="41" name="Group 40"/>
          <p:cNvGrpSpPr>
            <a:grpSpLocks noChangeAspect="1"/>
          </p:cNvGrpSpPr>
          <p:nvPr userDrawn="1"/>
        </p:nvGrpSpPr>
        <p:grpSpPr>
          <a:xfrm>
            <a:off x="591757" y="5373216"/>
            <a:ext cx="1232283" cy="935789"/>
            <a:chOff x="518032" y="-1032869"/>
            <a:chExt cx="6161413" cy="4678943"/>
          </a:xfrm>
        </p:grpSpPr>
        <p:grpSp>
          <p:nvGrpSpPr>
            <p:cNvPr id="42" name="Group 73"/>
            <p:cNvGrpSpPr>
              <a:grpSpLocks noChangeAspect="1"/>
            </p:cNvGrpSpPr>
            <p:nvPr/>
          </p:nvGrpSpPr>
          <p:grpSpPr>
            <a:xfrm>
              <a:off x="4438637" y="-1032863"/>
              <a:ext cx="2240792" cy="2011550"/>
              <a:chOff x="1905000" y="5715000"/>
              <a:chExt cx="445770" cy="381000"/>
            </a:xfrm>
          </p:grpSpPr>
          <p:sp>
            <p:nvSpPr>
              <p:cNvPr id="46"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47"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48"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49"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0"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1"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3"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4"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5"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6"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7"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8"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9"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60"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61"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62"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63"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64"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65"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66"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67"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68"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69"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grpSp>
        <p:grpSp>
          <p:nvGrpSpPr>
            <p:cNvPr id="43" name="Group 32"/>
            <p:cNvGrpSpPr/>
            <p:nvPr/>
          </p:nvGrpSpPr>
          <p:grpSpPr>
            <a:xfrm>
              <a:off x="518032" y="978681"/>
              <a:ext cx="4572000" cy="2667393"/>
              <a:chOff x="518032" y="978681"/>
              <a:chExt cx="4572000" cy="2667393"/>
            </a:xfrm>
          </p:grpSpPr>
          <p:sp>
            <p:nvSpPr>
              <p:cNvPr id="44"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45"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grpSp>
      <p:pic>
        <p:nvPicPr>
          <p:cNvPr id="70" name="Picture 69"/>
          <p:cNvPicPr>
            <a:picLocks noChangeAspect="1"/>
          </p:cNvPicPr>
          <p:nvPr userDrawn="1"/>
        </p:nvPicPr>
        <p:blipFill rotWithShape="1">
          <a:blip r:embed="rId2" cstate="print">
            <a:extLst>
              <a:ext uri="{28A0092B-C50C-407E-A947-70E740481C1C}">
                <a14:useLocalDpi xmlns:a14="http://schemas.microsoft.com/office/drawing/2010/main" val="0"/>
              </a:ext>
            </a:extLst>
          </a:blip>
          <a:srcRect r="24999" b="17762"/>
          <a:stretch/>
        </p:blipFill>
        <p:spPr>
          <a:xfrm>
            <a:off x="8185819" y="2548745"/>
            <a:ext cx="4009356" cy="4309255"/>
          </a:xfrm>
          <a:prstGeom prst="rect">
            <a:avLst/>
          </a:prstGeom>
        </p:spPr>
      </p:pic>
      <p:cxnSp>
        <p:nvCxnSpPr>
          <p:cNvPr id="39" name="Shape 140"/>
          <p:cNvCxnSpPr/>
          <p:nvPr userDrawn="1"/>
        </p:nvCxnSpPr>
        <p:spPr>
          <a:xfrm rot="5400000" flipH="1" flipV="1">
            <a:off x="6337567" y="-4542638"/>
            <a:ext cx="152399" cy="1045687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271794"/>
      </p:ext>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711385" y="685800"/>
            <a:ext cx="10772405" cy="914400"/>
          </a:xfrm>
        </p:spPr>
        <p:txBody>
          <a:bodyPr/>
          <a:lstStyle>
            <a:lvl1pPr>
              <a:defRPr sz="2400">
                <a:solidFill>
                  <a:schemeClr val="tx1"/>
                </a:solidFill>
              </a:defRPr>
            </a:lvl1pPr>
          </a:lstStyle>
          <a:p>
            <a:r>
              <a:rPr lang="en-GB" noProof="0" dirty="0" smtClean="0"/>
              <a:t>Click to edit Master title style</a:t>
            </a:r>
            <a:endParaRPr lang="en-GB" noProof="0" dirty="0"/>
          </a:p>
        </p:txBody>
      </p:sp>
      <p:cxnSp>
        <p:nvCxnSpPr>
          <p:cNvPr id="7" name="Shape 6"/>
          <p:cNvCxnSpPr/>
          <p:nvPr/>
        </p:nvCxnSpPr>
        <p:spPr>
          <a:xfrm rot="5400000" flipH="1" flipV="1">
            <a:off x="5919763" y="-4802029"/>
            <a:ext cx="152399" cy="1097565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ontent: One">
    <p:spTree>
      <p:nvGrpSpPr>
        <p:cNvPr id="1" name=""/>
        <p:cNvGrpSpPr/>
        <p:nvPr/>
      </p:nvGrpSpPr>
      <p:grpSpPr>
        <a:xfrm>
          <a:off x="0" y="0"/>
          <a:ext cx="0" cy="0"/>
          <a:chOff x="0" y="0"/>
          <a:chExt cx="0" cy="0"/>
        </a:xfrm>
      </p:grpSpPr>
      <p:sp>
        <p:nvSpPr>
          <p:cNvPr id="3" name="Date Placeholder 2"/>
          <p:cNvSpPr>
            <a:spLocks noGrp="1"/>
          </p:cNvSpPr>
          <p:nvPr>
            <p:ph type="dt" sz="half" idx="16"/>
          </p:nvPr>
        </p:nvSpPr>
        <p:spPr>
          <a:xfrm>
            <a:off x="9451261" y="6324600"/>
            <a:ext cx="2032529" cy="152400"/>
          </a:xfrm>
          <a:prstGeom prst="rect">
            <a:avLst/>
          </a:prstGeom>
        </p:spPr>
        <p:txBody>
          <a:bodyPr/>
          <a:lstStyle/>
          <a:p>
            <a:fld id="{38995D15-153F-49F7-85C2-DFB9E1C8A90C}" type="datetime1">
              <a:rPr lang="en-US" smtClean="0">
                <a:solidFill>
                  <a:srgbClr val="000000"/>
                </a:solidFill>
              </a:rPr>
              <a:pPr/>
              <a:t>11/9/2016</a:t>
            </a:fld>
            <a:endParaRPr lang="en-GB" dirty="0">
              <a:solidFill>
                <a:srgbClr val="000000"/>
              </a:solidFill>
            </a:endParaRPr>
          </a:p>
        </p:txBody>
      </p:sp>
      <p:sp>
        <p:nvSpPr>
          <p:cNvPr id="5" name="Slide Number Placeholder 4"/>
          <p:cNvSpPr>
            <a:spLocks noGrp="1"/>
          </p:cNvSpPr>
          <p:nvPr>
            <p:ph type="sldNum" sz="quarter" idx="18"/>
          </p:nvPr>
        </p:nvSpPr>
        <p:spPr>
          <a:xfrm>
            <a:off x="9451261" y="6477000"/>
            <a:ext cx="2036594" cy="152400"/>
          </a:xfrm>
          <a:prstGeom prst="rect">
            <a:avLst/>
          </a:prstGeom>
        </p:spPr>
        <p:txBody>
          <a:bodyPr/>
          <a:lstStyle/>
          <a:p>
            <a:r>
              <a:rPr lang="en-GB" dirty="0" smtClean="0">
                <a:solidFill>
                  <a:srgbClr val="000000"/>
                </a:solidFill>
              </a:rPr>
              <a:t>Slide </a:t>
            </a:r>
            <a:fld id="{913F31E9-E041-4BD5-B51B-5045992752E7}" type="slidenum">
              <a:rPr lang="en-GB" smtClean="0">
                <a:solidFill>
                  <a:srgbClr val="000000"/>
                </a:solidFill>
              </a:rPr>
              <a:pPr/>
              <a:t>‹#›</a:t>
            </a:fld>
            <a:endParaRPr lang="en-GB" dirty="0">
              <a:solidFill>
                <a:srgbClr val="000000"/>
              </a:solidFill>
            </a:endParaRPr>
          </a:p>
        </p:txBody>
      </p:sp>
      <p:sp>
        <p:nvSpPr>
          <p:cNvPr id="9" name="Title 1"/>
          <p:cNvSpPr>
            <a:spLocks noGrp="1"/>
          </p:cNvSpPr>
          <p:nvPr>
            <p:ph type="title"/>
          </p:nvPr>
        </p:nvSpPr>
        <p:spPr>
          <a:xfrm>
            <a:off x="711385" y="630131"/>
            <a:ext cx="10772405" cy="868255"/>
          </a:xfrm>
        </p:spPr>
        <p:txBody>
          <a:bodyPr/>
          <a:lstStyle>
            <a:lvl1pPr>
              <a:defRPr>
                <a:solidFill>
                  <a:schemeClr val="tx2"/>
                </a:solidFill>
              </a:defRPr>
            </a:lvl1pPr>
          </a:lstStyle>
          <a:p>
            <a:r>
              <a:rPr lang="en-GB" noProof="0" dirty="0" smtClean="0"/>
              <a:t>Click to edit Master title style</a:t>
            </a:r>
            <a:endParaRPr lang="en-GB" noProof="0" dirty="0"/>
          </a:p>
        </p:txBody>
      </p:sp>
      <p:cxnSp>
        <p:nvCxnSpPr>
          <p:cNvPr id="10" name="Shape 14"/>
          <p:cNvCxnSpPr/>
          <p:nvPr userDrawn="1"/>
        </p:nvCxnSpPr>
        <p:spPr>
          <a:xfrm rot="5400000" flipH="1" flipV="1">
            <a:off x="5923961" y="-4891954"/>
            <a:ext cx="144000" cy="1097565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491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886119540"/>
      </p:ext>
    </p:extLst>
  </p:cSld>
  <p:clrMapOvr>
    <a:masterClrMapping/>
  </p:clrMapOvr>
  <p:transition spd="slow">
    <p:push/>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1385" y="685800"/>
            <a:ext cx="10772405" cy="781050"/>
          </a:xfrm>
        </p:spPr>
        <p:txBody>
          <a:bodyPr/>
          <a:lstStyle>
            <a:lvl1pPr>
              <a:lnSpc>
                <a:spcPct val="100000"/>
              </a:lnSpc>
              <a:defRPr baseline="0">
                <a:solidFill>
                  <a:schemeClr val="tx1"/>
                </a:solidFill>
              </a:defRPr>
            </a:lvl1pPr>
          </a:lstStyle>
          <a:p>
            <a:r>
              <a:rPr lang="en-GB" noProof="0" dirty="0" smtClean="0"/>
              <a:t>Click to edit Master title style</a:t>
            </a:r>
            <a:endParaRPr lang="en-GB" noProof="0" dirty="0"/>
          </a:p>
        </p:txBody>
      </p:sp>
      <p:cxnSp>
        <p:nvCxnSpPr>
          <p:cNvPr id="11" name="Shape 10"/>
          <p:cNvCxnSpPr/>
          <p:nvPr/>
        </p:nvCxnSpPr>
        <p:spPr>
          <a:xfrm rot="5400000" flipH="1" flipV="1">
            <a:off x="5919763" y="-4887465"/>
            <a:ext cx="152399" cy="1097565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711385" y="1600200"/>
            <a:ext cx="10772405" cy="45720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Date Placeholder 2"/>
          <p:cNvSpPr>
            <a:spLocks noGrp="1"/>
          </p:cNvSpPr>
          <p:nvPr>
            <p:ph type="dt" sz="half" idx="16"/>
          </p:nvPr>
        </p:nvSpPr>
        <p:spPr>
          <a:xfrm>
            <a:off x="9451261" y="6324600"/>
            <a:ext cx="2032529" cy="152400"/>
          </a:xfrm>
          <a:prstGeom prst="rect">
            <a:avLst/>
          </a:prstGeom>
        </p:spPr>
        <p:txBody>
          <a:bodyPr/>
          <a:lstStyle/>
          <a:p>
            <a:r>
              <a:rPr lang="en-US" smtClean="0">
                <a:solidFill>
                  <a:srgbClr val="000000"/>
                </a:solidFill>
              </a:rPr>
              <a:t>February 2016</a:t>
            </a:r>
            <a:endParaRPr lang="en-GB" dirty="0">
              <a:solidFill>
                <a:srgbClr val="000000"/>
              </a:solidFill>
            </a:endParaRPr>
          </a:p>
        </p:txBody>
      </p:sp>
      <p:sp>
        <p:nvSpPr>
          <p:cNvPr id="5" name="Slide Number Placeholder 4"/>
          <p:cNvSpPr>
            <a:spLocks noGrp="1"/>
          </p:cNvSpPr>
          <p:nvPr>
            <p:ph type="sldNum" sz="quarter" idx="18"/>
          </p:nvPr>
        </p:nvSpPr>
        <p:spPr>
          <a:xfrm>
            <a:off x="9451261" y="6477000"/>
            <a:ext cx="2036594" cy="152400"/>
          </a:xfrm>
          <a:prstGeom prst="rect">
            <a:avLst/>
          </a:prstGeom>
        </p:spPr>
        <p:txBody>
          <a:bodyPr/>
          <a:lstStyle/>
          <a:p>
            <a:r>
              <a:rPr lang="en-GB" dirty="0" smtClean="0">
                <a:solidFill>
                  <a:srgbClr val="000000"/>
                </a:solidFill>
              </a:rPr>
              <a:t>Slide </a:t>
            </a:r>
            <a:fld id="{18E0A7B8-19EC-4E11-9AE3-F3F2CC86D60E}" type="slidenum">
              <a:rPr lang="en-GB" smtClean="0">
                <a:solidFill>
                  <a:srgbClr val="000000"/>
                </a:solidFill>
              </a:rPr>
              <a:pPr/>
              <a:t>‹#›</a:t>
            </a:fld>
            <a:endParaRPr lang="en-GB" dirty="0">
              <a:solidFill>
                <a:srgbClr val="000000"/>
              </a:solidFill>
            </a:endParaRPr>
          </a:p>
        </p:txBody>
      </p:sp>
      <p:sp>
        <p:nvSpPr>
          <p:cNvPr id="6" name="PwCFirm"/>
          <p:cNvSpPr txBox="1"/>
          <p:nvPr userDrawn="1"/>
        </p:nvSpPr>
        <p:spPr>
          <a:xfrm>
            <a:off x="711385" y="6477001"/>
            <a:ext cx="3455300" cy="152401"/>
          </a:xfrm>
          <a:prstGeom prst="rect">
            <a:avLst/>
          </a:prstGeom>
          <a:noFill/>
        </p:spPr>
        <p:txBody>
          <a:bodyPr vert="horz" wrap="square" lIns="0" tIns="0" rIns="0" bIns="0" rtlCol="0">
            <a:noAutofit/>
          </a:bodyPr>
          <a:lstStyle/>
          <a:p>
            <a:pPr indent="-274320">
              <a:spcBef>
                <a:spcPct val="0"/>
              </a:spcBef>
              <a:spcAft>
                <a:spcPct val="0"/>
              </a:spcAft>
            </a:pPr>
            <a:r>
              <a:rPr lang="en-GB" sz="1000" dirty="0" smtClean="0">
                <a:solidFill>
                  <a:srgbClr val="000000"/>
                </a:solidFill>
              </a:rPr>
              <a:t>PwC</a:t>
            </a:r>
          </a:p>
        </p:txBody>
      </p:sp>
    </p:spTree>
    <p:extLst>
      <p:ext uri="{BB962C8B-B14F-4D97-AF65-F5344CB8AC3E}">
        <p14:creationId xmlns:p14="http://schemas.microsoft.com/office/powerpoint/2010/main" val="33329446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ontent: Title with Footers">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46715" y="1054721"/>
            <a:ext cx="10901748" cy="806824"/>
          </a:xfrm>
          <a:prstGeom prst="rect">
            <a:avLst/>
          </a:prstGeom>
        </p:spPr>
        <p:txBody>
          <a:bodyPr vert="horz" lIns="0" tIns="0" rIns="0" bIns="0" rtlCol="0" anchor="t" anchorCtr="0">
            <a:noAutofit/>
          </a:bodyPr>
          <a:lstStyle/>
          <a:p>
            <a:r>
              <a:rPr lang="en-GB" noProof="0" smtClean="0"/>
              <a:t>Click to edit Master title style</a:t>
            </a:r>
            <a:endParaRPr lang="en-GB" noProof="0" dirty="0"/>
          </a:p>
        </p:txBody>
      </p:sp>
      <p:cxnSp>
        <p:nvCxnSpPr>
          <p:cNvPr id="14" name="Shape 24"/>
          <p:cNvCxnSpPr/>
          <p:nvPr/>
        </p:nvCxnSpPr>
        <p:spPr>
          <a:xfrm flipV="1">
            <a:off x="461941" y="941296"/>
            <a:ext cx="11086525" cy="153295"/>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380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Empty">
    <p:spTree>
      <p:nvGrpSpPr>
        <p:cNvPr id="1" name=""/>
        <p:cNvGrpSpPr/>
        <p:nvPr/>
      </p:nvGrpSpPr>
      <p:grpSpPr>
        <a:xfrm>
          <a:off x="0" y="0"/>
          <a:ext cx="0" cy="0"/>
          <a:chOff x="0" y="0"/>
          <a:chExt cx="0" cy="0"/>
        </a:xfrm>
      </p:grpSpPr>
      <p:sp>
        <p:nvSpPr>
          <p:cNvPr id="8" name="Rectangle 7"/>
          <p:cNvSpPr/>
          <p:nvPr userDrawn="1"/>
        </p:nvSpPr>
        <p:spPr bwMode="ltGray">
          <a:xfrm>
            <a:off x="4209292" y="0"/>
            <a:ext cx="7985884" cy="6858000"/>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dirty="0" smtClean="0">
              <a:solidFill>
                <a:schemeClr val="bg1"/>
              </a:solidFill>
              <a:latin typeface="Georgia" pitchFamily="18" charset="0"/>
            </a:endParaRPr>
          </a:p>
        </p:txBody>
      </p:sp>
      <p:sp>
        <p:nvSpPr>
          <p:cNvPr id="6" name="Title Placeholder 1"/>
          <p:cNvSpPr>
            <a:spLocks noGrp="1"/>
          </p:cNvSpPr>
          <p:nvPr>
            <p:ph type="title"/>
          </p:nvPr>
        </p:nvSpPr>
        <p:spPr>
          <a:xfrm>
            <a:off x="4609044" y="690038"/>
            <a:ext cx="7002621" cy="806824"/>
          </a:xfrm>
          <a:prstGeom prst="rect">
            <a:avLst/>
          </a:prstGeom>
        </p:spPr>
        <p:txBody>
          <a:bodyPr vert="horz" lIns="0" tIns="0" rIns="0" bIns="0" rtlCol="0" anchor="t" anchorCtr="0">
            <a:noAutofit/>
          </a:bodyPr>
          <a:lstStyle>
            <a:lvl1pPr>
              <a:defRPr sz="2177">
                <a:solidFill>
                  <a:schemeClr val="bg1"/>
                </a:solidFill>
              </a:defRPr>
            </a:lvl1pPr>
          </a:lstStyle>
          <a:p>
            <a:r>
              <a:rPr lang="en-GB" noProof="0" dirty="0" smtClean="0"/>
              <a:t>Click to edit Master title style</a:t>
            </a:r>
            <a:endParaRPr lang="en-GB" noProof="0" dirty="0"/>
          </a:p>
        </p:txBody>
      </p:sp>
      <p:cxnSp>
        <p:nvCxnSpPr>
          <p:cNvPr id="7" name="Shape 24"/>
          <p:cNvCxnSpPr/>
          <p:nvPr userDrawn="1"/>
        </p:nvCxnSpPr>
        <p:spPr>
          <a:xfrm flipV="1">
            <a:off x="4443319" y="588246"/>
            <a:ext cx="7168346" cy="130607"/>
          </a:xfrm>
          <a:prstGeom prst="bentConnector3">
            <a:avLst>
              <a:gd name="adj1" fmla="val 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9515933" y="6562831"/>
            <a:ext cx="2032529" cy="134471"/>
          </a:xfrm>
          <a:prstGeom prst="rect">
            <a:avLst/>
          </a:prstGeom>
        </p:spPr>
        <p:txBody>
          <a:bodyPr lIns="0" tIns="0" rIns="0" bIns="0" anchor="ctr" anchorCtr="0">
            <a:noAutofit/>
          </a:bodyPr>
          <a:lstStyle>
            <a:lvl1pPr algn="r">
              <a:defRPr sz="816">
                <a:solidFill>
                  <a:schemeClr val="bg2"/>
                </a:solidFill>
                <a:latin typeface="Arial" pitchFamily="34" charset="0"/>
                <a:cs typeface="Arial" pitchFamily="34" charset="0"/>
              </a:defRPr>
            </a:lvl1pPr>
          </a:lstStyle>
          <a:p>
            <a:fld id="{FEBD7F86-1881-4698-8703-FB80B0800997}" type="slidenum">
              <a:rPr lang="en-GB" smtClean="0"/>
              <a:pPr/>
              <a:t>‹#›</a:t>
            </a:fld>
            <a:endParaRPr lang="en-GB" dirty="0"/>
          </a:p>
        </p:txBody>
      </p:sp>
      <p:sp>
        <p:nvSpPr>
          <p:cNvPr id="11" name="Date Placeholder 3"/>
          <p:cNvSpPr>
            <a:spLocks noGrp="1"/>
          </p:cNvSpPr>
          <p:nvPr>
            <p:ph type="dt" sz="half" idx="2"/>
          </p:nvPr>
        </p:nvSpPr>
        <p:spPr>
          <a:xfrm>
            <a:off x="9515933" y="6428360"/>
            <a:ext cx="2032529" cy="134471"/>
          </a:xfrm>
          <a:prstGeom prst="rect">
            <a:avLst/>
          </a:prstGeom>
        </p:spPr>
        <p:txBody>
          <a:bodyPr lIns="0" tIns="0" rIns="0" bIns="0" anchor="ctr" anchorCtr="0">
            <a:noAutofit/>
          </a:bodyPr>
          <a:lstStyle>
            <a:lvl1pPr algn="r">
              <a:defRPr sz="816">
                <a:solidFill>
                  <a:schemeClr val="bg2"/>
                </a:solidFill>
                <a:latin typeface="Arial" pitchFamily="34" charset="0"/>
                <a:cs typeface="Arial" pitchFamily="34" charset="0"/>
              </a:defRPr>
            </a:lvl1pPr>
          </a:lstStyle>
          <a:p>
            <a:r>
              <a:rPr lang="en-US" dirty="0" smtClean="0"/>
              <a:t>April 2016</a:t>
            </a:r>
            <a:endParaRPr lang="en-GB" dirty="0"/>
          </a:p>
        </p:txBody>
      </p:sp>
      <p:sp>
        <p:nvSpPr>
          <p:cNvPr id="13" name="PwCFirm"/>
          <p:cNvSpPr txBox="1"/>
          <p:nvPr userDrawn="1"/>
        </p:nvSpPr>
        <p:spPr>
          <a:xfrm>
            <a:off x="646714" y="6562831"/>
            <a:ext cx="3510732" cy="134471"/>
          </a:xfrm>
          <a:prstGeom prst="rect">
            <a:avLst/>
          </a:prstGeom>
          <a:noFill/>
        </p:spPr>
        <p:txBody>
          <a:bodyPr vert="horz" wrap="square" lIns="0" tIns="0" rIns="0" bIns="0" rtlCol="0" anchor="ctr" anchorCtr="0">
            <a:noAutofit/>
          </a:bodyPr>
          <a:lstStyle/>
          <a:p>
            <a:r>
              <a:rPr lang="en-GB" sz="816" noProof="0" dirty="0" smtClean="0">
                <a:solidFill>
                  <a:schemeClr val="bg2"/>
                </a:solidFill>
                <a:latin typeface="Arial" pitchFamily="34" charset="0"/>
                <a:cs typeface="Arial" pitchFamily="34" charset="0"/>
              </a:rPr>
              <a:t>PwC</a:t>
            </a:r>
            <a:endParaRPr lang="en-GB" sz="816" noProof="0"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233909685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Content: One">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646715" y="697522"/>
            <a:ext cx="10931098" cy="806824"/>
          </a:xfrm>
          <a:prstGeom prst="rect">
            <a:avLst/>
          </a:prstGeom>
        </p:spPr>
        <p:txBody>
          <a:bodyPr vert="horz" lIns="0" tIns="0" rIns="0" bIns="0" rtlCol="0" anchor="t" anchorCtr="0">
            <a:noAutofit/>
          </a:bodyPr>
          <a:lstStyle>
            <a:lvl1pPr>
              <a:defRPr>
                <a:solidFill>
                  <a:schemeClr val="tx1"/>
                </a:solidFill>
              </a:defRPr>
            </a:lvl1pPr>
          </a:lstStyle>
          <a:p>
            <a:r>
              <a:rPr lang="en-GB" noProof="0" dirty="0" smtClean="0"/>
              <a:t>Click to edit Master title style</a:t>
            </a:r>
            <a:endParaRPr lang="en-GB" noProof="0" dirty="0"/>
          </a:p>
        </p:txBody>
      </p:sp>
      <p:cxnSp>
        <p:nvCxnSpPr>
          <p:cNvPr id="25" name="Shape 24"/>
          <p:cNvCxnSpPr/>
          <p:nvPr/>
        </p:nvCxnSpPr>
        <p:spPr>
          <a:xfrm flipV="1">
            <a:off x="461940" y="595731"/>
            <a:ext cx="11086525" cy="130607"/>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9515933" y="6562831"/>
            <a:ext cx="2032529" cy="134471"/>
          </a:xfrm>
          <a:prstGeom prst="rect">
            <a:avLst/>
          </a:prstGeom>
        </p:spPr>
        <p:txBody>
          <a:bodyPr lIns="0" tIns="0" rIns="0" bIns="0" anchor="ctr" anchorCtr="0">
            <a:noAutofit/>
          </a:bodyPr>
          <a:lstStyle>
            <a:lvl1pPr algn="r">
              <a:defRPr sz="816">
                <a:solidFill>
                  <a:schemeClr val="tx1"/>
                </a:solidFill>
                <a:latin typeface="Arial" pitchFamily="34" charset="0"/>
                <a:cs typeface="Arial" pitchFamily="34" charset="0"/>
              </a:defRPr>
            </a:lvl1pPr>
          </a:lstStyle>
          <a:p>
            <a:fld id="{FEBD7F86-1881-4698-8703-FB80B0800997}" type="slidenum">
              <a:rPr lang="en-GB" smtClean="0"/>
              <a:pPr/>
              <a:t>‹#›</a:t>
            </a:fld>
            <a:endParaRPr lang="en-GB" dirty="0"/>
          </a:p>
        </p:txBody>
      </p:sp>
      <p:sp>
        <p:nvSpPr>
          <p:cNvPr id="11" name="Date Placeholder 3"/>
          <p:cNvSpPr>
            <a:spLocks noGrp="1"/>
          </p:cNvSpPr>
          <p:nvPr>
            <p:ph type="dt" sz="half" idx="2"/>
          </p:nvPr>
        </p:nvSpPr>
        <p:spPr>
          <a:xfrm>
            <a:off x="9515933" y="6428360"/>
            <a:ext cx="2032529" cy="134471"/>
          </a:xfrm>
          <a:prstGeom prst="rect">
            <a:avLst/>
          </a:prstGeom>
        </p:spPr>
        <p:txBody>
          <a:bodyPr lIns="0" tIns="0" rIns="0" bIns="0" anchor="ctr" anchorCtr="0">
            <a:noAutofit/>
          </a:bodyPr>
          <a:lstStyle>
            <a:lvl1pPr algn="r">
              <a:defRPr sz="816">
                <a:solidFill>
                  <a:schemeClr val="tx1"/>
                </a:solidFill>
                <a:latin typeface="Arial" pitchFamily="34" charset="0"/>
                <a:cs typeface="Arial" pitchFamily="34" charset="0"/>
              </a:defRPr>
            </a:lvl1pPr>
          </a:lstStyle>
          <a:p>
            <a:r>
              <a:rPr lang="en-US" dirty="0" smtClean="0"/>
              <a:t>April 2016</a:t>
            </a:r>
            <a:endParaRPr lang="en-GB" dirty="0"/>
          </a:p>
        </p:txBody>
      </p:sp>
      <p:sp>
        <p:nvSpPr>
          <p:cNvPr id="12" name="Footer Placeholder 4"/>
          <p:cNvSpPr>
            <a:spLocks noGrp="1"/>
          </p:cNvSpPr>
          <p:nvPr>
            <p:ph type="ftr" sz="quarter" idx="3"/>
          </p:nvPr>
        </p:nvSpPr>
        <p:spPr>
          <a:xfrm>
            <a:off x="653916" y="6428360"/>
            <a:ext cx="7009092" cy="134470"/>
          </a:xfrm>
          <a:prstGeom prst="rect">
            <a:avLst/>
          </a:prstGeom>
        </p:spPr>
        <p:txBody>
          <a:bodyPr vert="horz" lIns="0" tIns="0" rIns="0" bIns="0" anchor="ctr" anchorCtr="0">
            <a:noAutofit/>
          </a:bodyPr>
          <a:lstStyle>
            <a:lvl1pPr algn="l">
              <a:defRPr sz="816">
                <a:solidFill>
                  <a:schemeClr val="tx1"/>
                </a:solidFill>
                <a:latin typeface="Arial" pitchFamily="34" charset="0"/>
                <a:cs typeface="Arial" pitchFamily="34" charset="0"/>
              </a:defRPr>
            </a:lvl1pPr>
          </a:lstStyle>
          <a:p>
            <a:r>
              <a:rPr lang="en-GB" dirty="0" smtClean="0"/>
              <a:t>Financial Crime and technology</a:t>
            </a:r>
            <a:endParaRPr lang="en-GB" dirty="0"/>
          </a:p>
        </p:txBody>
      </p:sp>
    </p:spTree>
    <p:extLst>
      <p:ext uri="{BB962C8B-B14F-4D97-AF65-F5344CB8AC3E}">
        <p14:creationId xmlns:p14="http://schemas.microsoft.com/office/powerpoint/2010/main" val="181455694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Content: One">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646715" y="697522"/>
            <a:ext cx="10931098" cy="806824"/>
          </a:xfrm>
          <a:prstGeom prst="rect">
            <a:avLst/>
          </a:prstGeom>
        </p:spPr>
        <p:txBody>
          <a:bodyPr vert="horz" lIns="0" tIns="0" rIns="0" bIns="0" rtlCol="0" anchor="t" anchorCtr="0">
            <a:noAutofit/>
          </a:bodyPr>
          <a:lstStyle>
            <a:lvl1pPr>
              <a:defRPr>
                <a:solidFill>
                  <a:schemeClr val="tx1"/>
                </a:solidFill>
              </a:defRPr>
            </a:lvl1pPr>
          </a:lstStyle>
          <a:p>
            <a:r>
              <a:rPr lang="en-GB" noProof="0" dirty="0" smtClean="0"/>
              <a:t>Click to edit Master title style</a:t>
            </a:r>
            <a:endParaRPr lang="en-GB" noProof="0" dirty="0"/>
          </a:p>
        </p:txBody>
      </p:sp>
      <p:cxnSp>
        <p:nvCxnSpPr>
          <p:cNvPr id="25" name="Shape 24"/>
          <p:cNvCxnSpPr/>
          <p:nvPr/>
        </p:nvCxnSpPr>
        <p:spPr>
          <a:xfrm flipV="1">
            <a:off x="461940" y="595731"/>
            <a:ext cx="11086525" cy="130607"/>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9515933" y="6562831"/>
            <a:ext cx="2032529" cy="134471"/>
          </a:xfrm>
          <a:prstGeom prst="rect">
            <a:avLst/>
          </a:prstGeom>
        </p:spPr>
        <p:txBody>
          <a:bodyPr lIns="0" tIns="0" rIns="0" bIns="0" anchor="ctr" anchorCtr="0">
            <a:noAutofit/>
          </a:bodyPr>
          <a:lstStyle>
            <a:lvl1pPr algn="r">
              <a:defRPr sz="816">
                <a:solidFill>
                  <a:schemeClr val="tx1"/>
                </a:solidFill>
                <a:latin typeface="Arial" pitchFamily="34" charset="0"/>
                <a:cs typeface="Arial" pitchFamily="34" charset="0"/>
              </a:defRPr>
            </a:lvl1pPr>
          </a:lstStyle>
          <a:p>
            <a:fld id="{FEBD7F86-1881-4698-8703-FB80B0800997}" type="slidenum">
              <a:rPr lang="en-GB" smtClean="0"/>
              <a:pPr/>
              <a:t>‹#›</a:t>
            </a:fld>
            <a:endParaRPr lang="en-GB" dirty="0"/>
          </a:p>
        </p:txBody>
      </p:sp>
      <p:sp>
        <p:nvSpPr>
          <p:cNvPr id="11" name="Date Placeholder 3"/>
          <p:cNvSpPr>
            <a:spLocks noGrp="1"/>
          </p:cNvSpPr>
          <p:nvPr>
            <p:ph type="dt" sz="half" idx="2"/>
          </p:nvPr>
        </p:nvSpPr>
        <p:spPr>
          <a:xfrm>
            <a:off x="9515933" y="6428360"/>
            <a:ext cx="2032529" cy="134471"/>
          </a:xfrm>
          <a:prstGeom prst="rect">
            <a:avLst/>
          </a:prstGeom>
        </p:spPr>
        <p:txBody>
          <a:bodyPr lIns="0" tIns="0" rIns="0" bIns="0" anchor="ctr" anchorCtr="0">
            <a:noAutofit/>
          </a:bodyPr>
          <a:lstStyle>
            <a:lvl1pPr algn="r">
              <a:defRPr sz="816">
                <a:solidFill>
                  <a:schemeClr val="tx1"/>
                </a:solidFill>
                <a:latin typeface="Arial" pitchFamily="34" charset="0"/>
                <a:cs typeface="Arial" pitchFamily="34" charset="0"/>
              </a:defRPr>
            </a:lvl1pPr>
          </a:lstStyle>
          <a:p>
            <a:r>
              <a:rPr lang="en-US" dirty="0" smtClean="0"/>
              <a:t>April 2016</a:t>
            </a:r>
            <a:endParaRPr lang="en-GB" dirty="0"/>
          </a:p>
        </p:txBody>
      </p:sp>
    </p:spTree>
    <p:extLst>
      <p:ext uri="{BB962C8B-B14F-4D97-AF65-F5344CB8AC3E}">
        <p14:creationId xmlns:p14="http://schemas.microsoft.com/office/powerpoint/2010/main" val="19346190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5" name="Text Placeholder 2"/>
          <p:cNvSpPr>
            <a:spLocks noGrp="1"/>
          </p:cNvSpPr>
          <p:nvPr>
            <p:ph type="body" sz="quarter" idx="13"/>
          </p:nvPr>
        </p:nvSpPr>
        <p:spPr>
          <a:xfrm>
            <a:off x="1989845" y="965385"/>
            <a:ext cx="9298759" cy="691106"/>
          </a:xfrm>
        </p:spPr>
        <p:txBody>
          <a:bodyPr/>
          <a:lstStyle>
            <a:lvl1pPr>
              <a:defRPr sz="1504"/>
            </a:lvl1pPr>
            <a:lvl2pPr>
              <a:defRPr sz="877"/>
            </a:lvl2pPr>
            <a:lvl3pPr>
              <a:defRPr sz="877"/>
            </a:lvl3pPr>
            <a:lvl4pPr>
              <a:defRPr sz="752"/>
            </a:lvl4pPr>
            <a:lvl5pPr>
              <a:defRPr sz="752"/>
            </a:lvl5pPr>
            <a:lvl6pPr>
              <a:defRPr sz="752"/>
            </a:lvl6pPr>
            <a:lvl7pPr>
              <a:defRPr sz="752"/>
            </a:lvl7pPr>
            <a:lvl8pPr>
              <a:defRPr sz="752"/>
            </a:lvl8pPr>
            <a:lvl9pPr>
              <a:defRPr sz="75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53" name="Freeform 52"/>
          <p:cNvSpPr/>
          <p:nvPr userDrawn="1"/>
        </p:nvSpPr>
        <p:spPr>
          <a:xfrm>
            <a:off x="1843417" y="872137"/>
            <a:ext cx="9485543" cy="120325"/>
          </a:xfrm>
          <a:custGeom>
            <a:avLst/>
            <a:gdLst>
              <a:gd name="connsiteX0" fmla="*/ 0 w 9759142"/>
              <a:gd name="connsiteY0" fmla="*/ 166255 h 166255"/>
              <a:gd name="connsiteX1" fmla="*/ 0 w 9759142"/>
              <a:gd name="connsiteY1" fmla="*/ 8313 h 166255"/>
              <a:gd name="connsiteX2" fmla="*/ 9759142 w 9759142"/>
              <a:gd name="connsiteY2" fmla="*/ 0 h 166255"/>
              <a:gd name="connsiteX0" fmla="*/ 0 w 9749617"/>
              <a:gd name="connsiteY0" fmla="*/ 161493 h 161493"/>
              <a:gd name="connsiteX1" fmla="*/ 0 w 9749617"/>
              <a:gd name="connsiteY1" fmla="*/ 3551 h 161493"/>
              <a:gd name="connsiteX2" fmla="*/ 9749617 w 9749617"/>
              <a:gd name="connsiteY2" fmla="*/ 0 h 161493"/>
              <a:gd name="connsiteX0" fmla="*/ 4762 w 9754379"/>
              <a:gd name="connsiteY0" fmla="*/ 161493 h 161493"/>
              <a:gd name="connsiteX1" fmla="*/ 0 w 9754379"/>
              <a:gd name="connsiteY1" fmla="*/ 3551 h 161493"/>
              <a:gd name="connsiteX2" fmla="*/ 9754379 w 9754379"/>
              <a:gd name="connsiteY2" fmla="*/ 0 h 161493"/>
              <a:gd name="connsiteX0" fmla="*/ 0 w 9749617"/>
              <a:gd name="connsiteY0" fmla="*/ 161493 h 161493"/>
              <a:gd name="connsiteX1" fmla="*/ 7144 w 9749617"/>
              <a:gd name="connsiteY1" fmla="*/ 1170 h 161493"/>
              <a:gd name="connsiteX2" fmla="*/ 9749617 w 9749617"/>
              <a:gd name="connsiteY2" fmla="*/ 0 h 161493"/>
              <a:gd name="connsiteX0" fmla="*/ 0 w 9742473"/>
              <a:gd name="connsiteY0" fmla="*/ 128155 h 128155"/>
              <a:gd name="connsiteX1" fmla="*/ 0 w 9742473"/>
              <a:gd name="connsiteY1" fmla="*/ 1170 h 128155"/>
              <a:gd name="connsiteX2" fmla="*/ 9742473 w 9742473"/>
              <a:gd name="connsiteY2" fmla="*/ 0 h 128155"/>
              <a:gd name="connsiteX0" fmla="*/ 0 w 9742473"/>
              <a:gd name="connsiteY0" fmla="*/ 130536 h 130536"/>
              <a:gd name="connsiteX1" fmla="*/ 0 w 9742473"/>
              <a:gd name="connsiteY1" fmla="*/ 1170 h 130536"/>
              <a:gd name="connsiteX2" fmla="*/ 9742473 w 9742473"/>
              <a:gd name="connsiteY2" fmla="*/ 0 h 130536"/>
            </a:gdLst>
            <a:ahLst/>
            <a:cxnLst>
              <a:cxn ang="0">
                <a:pos x="connsiteX0" y="connsiteY0"/>
              </a:cxn>
              <a:cxn ang="0">
                <a:pos x="connsiteX1" y="connsiteY1"/>
              </a:cxn>
              <a:cxn ang="0">
                <a:pos x="connsiteX2" y="connsiteY2"/>
              </a:cxn>
            </a:cxnLst>
            <a:rect l="l" t="t" r="r" b="b"/>
            <a:pathLst>
              <a:path w="9742473" h="130536">
                <a:moveTo>
                  <a:pt x="0" y="130536"/>
                </a:moveTo>
                <a:lnTo>
                  <a:pt x="0" y="1170"/>
                </a:lnTo>
                <a:lnTo>
                  <a:pt x="9742473"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6393" tIns="38196" rIns="76393" bIns="38196" rtlCol="0" anchor="ctr"/>
          <a:lstStyle/>
          <a:p>
            <a:pPr algn="ctr"/>
            <a:endParaRPr lang="en-GB" sz="1878" dirty="0"/>
          </a:p>
        </p:txBody>
      </p:sp>
      <p:grpSp>
        <p:nvGrpSpPr>
          <p:cNvPr id="4" name="Group 3"/>
          <p:cNvGrpSpPr/>
          <p:nvPr userDrawn="1"/>
        </p:nvGrpSpPr>
        <p:grpSpPr>
          <a:xfrm>
            <a:off x="-3" y="872137"/>
            <a:ext cx="1688561" cy="559511"/>
            <a:chOff x="-3" y="1043738"/>
            <a:chExt cx="1570085" cy="669600"/>
          </a:xfrm>
        </p:grpSpPr>
        <p:sp>
          <p:nvSpPr>
            <p:cNvPr id="5" name="Round Same Side Corner Rectangle 4"/>
            <p:cNvSpPr/>
            <p:nvPr userDrawn="1"/>
          </p:nvSpPr>
          <p:spPr>
            <a:xfrm rot="5400000">
              <a:off x="450240" y="593495"/>
              <a:ext cx="669600" cy="1570085"/>
            </a:xfrm>
            <a:prstGeom prst="round2Same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836" b="1" dirty="0" smtClean="0">
                <a:latin typeface="+mj-lt"/>
              </a:endParaRPr>
            </a:p>
          </p:txBody>
        </p:sp>
        <p:sp>
          <p:nvSpPr>
            <p:cNvPr id="6" name="Oval 5"/>
            <p:cNvSpPr/>
            <p:nvPr userDrawn="1"/>
          </p:nvSpPr>
          <p:spPr>
            <a:xfrm>
              <a:off x="847686" y="1153537"/>
              <a:ext cx="450000" cy="45000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836" b="1" dirty="0" smtClean="0">
                <a:latin typeface="+mj-lt"/>
              </a:endParaRPr>
            </a:p>
          </p:txBody>
        </p:sp>
        <p:sp>
          <p:nvSpPr>
            <p:cNvPr id="7" name="Freeform 13"/>
            <p:cNvSpPr>
              <a:spLocks noEditPoints="1"/>
            </p:cNvSpPr>
            <p:nvPr userDrawn="1"/>
          </p:nvSpPr>
          <p:spPr bwMode="auto">
            <a:xfrm>
              <a:off x="909956" y="1249074"/>
              <a:ext cx="325131" cy="296047"/>
            </a:xfrm>
            <a:custGeom>
              <a:avLst/>
              <a:gdLst>
                <a:gd name="T0" fmla="*/ 1910 w 2124"/>
                <a:gd name="T1" fmla="*/ 744 h 1934"/>
                <a:gd name="T2" fmla="*/ 1996 w 2124"/>
                <a:gd name="T3" fmla="*/ 772 h 1934"/>
                <a:gd name="T4" fmla="*/ 2076 w 2124"/>
                <a:gd name="T5" fmla="*/ 834 h 1934"/>
                <a:gd name="T6" fmla="*/ 2108 w 2124"/>
                <a:gd name="T7" fmla="*/ 892 h 1934"/>
                <a:gd name="T8" fmla="*/ 2124 w 2124"/>
                <a:gd name="T9" fmla="*/ 972 h 1934"/>
                <a:gd name="T10" fmla="*/ 2124 w 2124"/>
                <a:gd name="T11" fmla="*/ 1302 h 1934"/>
                <a:gd name="T12" fmla="*/ 2104 w 2124"/>
                <a:gd name="T13" fmla="*/ 1396 h 1934"/>
                <a:gd name="T14" fmla="*/ 2042 w 2124"/>
                <a:gd name="T15" fmla="*/ 1488 h 1934"/>
                <a:gd name="T16" fmla="*/ 1988 w 2124"/>
                <a:gd name="T17" fmla="*/ 1524 h 1934"/>
                <a:gd name="T18" fmla="*/ 1914 w 2124"/>
                <a:gd name="T19" fmla="*/ 1544 h 1934"/>
                <a:gd name="T20" fmla="*/ 1674 w 2124"/>
                <a:gd name="T21" fmla="*/ 1546 h 1934"/>
                <a:gd name="T22" fmla="*/ 1724 w 2124"/>
                <a:gd name="T23" fmla="*/ 1750 h 1934"/>
                <a:gd name="T24" fmla="*/ 1772 w 2124"/>
                <a:gd name="T25" fmla="*/ 1850 h 1934"/>
                <a:gd name="T26" fmla="*/ 1844 w 2124"/>
                <a:gd name="T27" fmla="*/ 1934 h 1934"/>
                <a:gd name="T28" fmla="*/ 1744 w 2124"/>
                <a:gd name="T29" fmla="*/ 1882 h 1934"/>
                <a:gd name="T30" fmla="*/ 1616 w 2124"/>
                <a:gd name="T31" fmla="*/ 1788 h 1934"/>
                <a:gd name="T32" fmla="*/ 1494 w 2124"/>
                <a:gd name="T33" fmla="*/ 1642 h 1934"/>
                <a:gd name="T34" fmla="*/ 1452 w 2124"/>
                <a:gd name="T35" fmla="*/ 1546 h 1934"/>
                <a:gd name="T36" fmla="*/ 1276 w 2124"/>
                <a:gd name="T37" fmla="*/ 1542 h 1934"/>
                <a:gd name="T38" fmla="*/ 1188 w 2124"/>
                <a:gd name="T39" fmla="*/ 1514 h 1934"/>
                <a:gd name="T40" fmla="*/ 1110 w 2124"/>
                <a:gd name="T41" fmla="*/ 1452 h 1934"/>
                <a:gd name="T42" fmla="*/ 1078 w 2124"/>
                <a:gd name="T43" fmla="*/ 1394 h 1934"/>
                <a:gd name="T44" fmla="*/ 1062 w 2124"/>
                <a:gd name="T45" fmla="*/ 1314 h 1934"/>
                <a:gd name="T46" fmla="*/ 1062 w 2124"/>
                <a:gd name="T47" fmla="*/ 984 h 1934"/>
                <a:gd name="T48" fmla="*/ 1082 w 2124"/>
                <a:gd name="T49" fmla="*/ 890 h 1934"/>
                <a:gd name="T50" fmla="*/ 1144 w 2124"/>
                <a:gd name="T51" fmla="*/ 798 h 1934"/>
                <a:gd name="T52" fmla="*/ 1198 w 2124"/>
                <a:gd name="T53" fmla="*/ 762 h 1934"/>
                <a:gd name="T54" fmla="*/ 1272 w 2124"/>
                <a:gd name="T55" fmla="*/ 742 h 1934"/>
                <a:gd name="T56" fmla="*/ 936 w 2124"/>
                <a:gd name="T57" fmla="*/ 994 h 1934"/>
                <a:gd name="T58" fmla="*/ 948 w 2124"/>
                <a:gd name="T59" fmla="*/ 904 h 1934"/>
                <a:gd name="T60" fmla="*/ 1002 w 2124"/>
                <a:gd name="T61" fmla="*/ 776 h 1934"/>
                <a:gd name="T62" fmla="*/ 1104 w 2124"/>
                <a:gd name="T63" fmla="*/ 672 h 1934"/>
                <a:gd name="T64" fmla="*/ 1198 w 2124"/>
                <a:gd name="T65" fmla="*/ 630 h 1934"/>
                <a:gd name="T66" fmla="*/ 1290 w 2124"/>
                <a:gd name="T67" fmla="*/ 616 h 1934"/>
                <a:gd name="T68" fmla="*/ 1890 w 2124"/>
                <a:gd name="T69" fmla="*/ 616 h 1934"/>
                <a:gd name="T70" fmla="*/ 1912 w 2124"/>
                <a:gd name="T71" fmla="*/ 332 h 1934"/>
                <a:gd name="T72" fmla="*/ 1884 w 2124"/>
                <a:gd name="T73" fmla="*/ 206 h 1934"/>
                <a:gd name="T74" fmla="*/ 1828 w 2124"/>
                <a:gd name="T75" fmla="*/ 110 h 1934"/>
                <a:gd name="T76" fmla="*/ 1766 w 2124"/>
                <a:gd name="T77" fmla="*/ 54 h 1934"/>
                <a:gd name="T78" fmla="*/ 1682 w 2124"/>
                <a:gd name="T79" fmla="*/ 16 h 1934"/>
                <a:gd name="T80" fmla="*/ 1568 w 2124"/>
                <a:gd name="T81" fmla="*/ 0 h 1934"/>
                <a:gd name="T82" fmla="*/ 292 w 2124"/>
                <a:gd name="T83" fmla="*/ 6 h 1934"/>
                <a:gd name="T84" fmla="*/ 172 w 2124"/>
                <a:gd name="T85" fmla="*/ 44 h 1934"/>
                <a:gd name="T86" fmla="*/ 94 w 2124"/>
                <a:gd name="T87" fmla="*/ 98 h 1934"/>
                <a:gd name="T88" fmla="*/ 42 w 2124"/>
                <a:gd name="T89" fmla="*/ 166 h 1934"/>
                <a:gd name="T90" fmla="*/ 8 w 2124"/>
                <a:gd name="T91" fmla="*/ 258 h 1934"/>
                <a:gd name="T92" fmla="*/ 0 w 2124"/>
                <a:gd name="T93" fmla="*/ 748 h 1934"/>
                <a:gd name="T94" fmla="*/ 10 w 2124"/>
                <a:gd name="T95" fmla="*/ 828 h 1934"/>
                <a:gd name="T96" fmla="*/ 62 w 2124"/>
                <a:gd name="T97" fmla="*/ 952 h 1934"/>
                <a:gd name="T98" fmla="*/ 112 w 2124"/>
                <a:gd name="T99" fmla="*/ 1012 h 1934"/>
                <a:gd name="T100" fmla="*/ 186 w 2124"/>
                <a:gd name="T101" fmla="*/ 1060 h 1934"/>
                <a:gd name="T102" fmla="*/ 284 w 2124"/>
                <a:gd name="T103" fmla="*/ 1088 h 1934"/>
                <a:gd name="T104" fmla="*/ 430 w 2124"/>
                <a:gd name="T105" fmla="*/ 1092 h 1934"/>
                <a:gd name="T106" fmla="*/ 388 w 2124"/>
                <a:gd name="T107" fmla="*/ 1296 h 1934"/>
                <a:gd name="T108" fmla="*/ 336 w 2124"/>
                <a:gd name="T109" fmla="*/ 1436 h 1934"/>
                <a:gd name="T110" fmla="*/ 254 w 2124"/>
                <a:gd name="T111" fmla="*/ 1562 h 1934"/>
                <a:gd name="T112" fmla="*/ 220 w 2124"/>
                <a:gd name="T113" fmla="*/ 1608 h 1934"/>
                <a:gd name="T114" fmla="*/ 378 w 2124"/>
                <a:gd name="T115" fmla="*/ 1522 h 1934"/>
                <a:gd name="T116" fmla="*/ 556 w 2124"/>
                <a:gd name="T117" fmla="*/ 1376 h 1934"/>
                <a:gd name="T118" fmla="*/ 640 w 2124"/>
                <a:gd name="T119" fmla="*/ 1276 h 1934"/>
                <a:gd name="T120" fmla="*/ 708 w 2124"/>
                <a:gd name="T121" fmla="*/ 1158 h 1934"/>
                <a:gd name="T122" fmla="*/ 936 w 2124"/>
                <a:gd name="T123" fmla="*/ 99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24" h="1934">
                  <a:moveTo>
                    <a:pt x="1870" y="740"/>
                  </a:moveTo>
                  <a:lnTo>
                    <a:pt x="1870" y="740"/>
                  </a:lnTo>
                  <a:lnTo>
                    <a:pt x="1880" y="740"/>
                  </a:lnTo>
                  <a:lnTo>
                    <a:pt x="1910" y="744"/>
                  </a:lnTo>
                  <a:lnTo>
                    <a:pt x="1928" y="748"/>
                  </a:lnTo>
                  <a:lnTo>
                    <a:pt x="1950" y="752"/>
                  </a:lnTo>
                  <a:lnTo>
                    <a:pt x="1974" y="760"/>
                  </a:lnTo>
                  <a:lnTo>
                    <a:pt x="1996" y="772"/>
                  </a:lnTo>
                  <a:lnTo>
                    <a:pt x="2020" y="784"/>
                  </a:lnTo>
                  <a:lnTo>
                    <a:pt x="2044" y="802"/>
                  </a:lnTo>
                  <a:lnTo>
                    <a:pt x="2066" y="822"/>
                  </a:lnTo>
                  <a:lnTo>
                    <a:pt x="2076" y="834"/>
                  </a:lnTo>
                  <a:lnTo>
                    <a:pt x="2084" y="848"/>
                  </a:lnTo>
                  <a:lnTo>
                    <a:pt x="2094" y="862"/>
                  </a:lnTo>
                  <a:lnTo>
                    <a:pt x="2102" y="876"/>
                  </a:lnTo>
                  <a:lnTo>
                    <a:pt x="2108" y="892"/>
                  </a:lnTo>
                  <a:lnTo>
                    <a:pt x="2114" y="910"/>
                  </a:lnTo>
                  <a:lnTo>
                    <a:pt x="2118" y="930"/>
                  </a:lnTo>
                  <a:lnTo>
                    <a:pt x="2122" y="950"/>
                  </a:lnTo>
                  <a:lnTo>
                    <a:pt x="2124" y="972"/>
                  </a:lnTo>
                  <a:lnTo>
                    <a:pt x="2124" y="994"/>
                  </a:lnTo>
                  <a:lnTo>
                    <a:pt x="2124" y="1292"/>
                  </a:lnTo>
                  <a:lnTo>
                    <a:pt x="2124" y="1292"/>
                  </a:lnTo>
                  <a:lnTo>
                    <a:pt x="2124" y="1302"/>
                  </a:lnTo>
                  <a:lnTo>
                    <a:pt x="2120" y="1332"/>
                  </a:lnTo>
                  <a:lnTo>
                    <a:pt x="2116" y="1350"/>
                  </a:lnTo>
                  <a:lnTo>
                    <a:pt x="2112" y="1372"/>
                  </a:lnTo>
                  <a:lnTo>
                    <a:pt x="2104" y="1396"/>
                  </a:lnTo>
                  <a:lnTo>
                    <a:pt x="2092" y="1420"/>
                  </a:lnTo>
                  <a:lnTo>
                    <a:pt x="2080" y="1444"/>
                  </a:lnTo>
                  <a:lnTo>
                    <a:pt x="2062" y="1466"/>
                  </a:lnTo>
                  <a:lnTo>
                    <a:pt x="2042" y="1488"/>
                  </a:lnTo>
                  <a:lnTo>
                    <a:pt x="2030" y="1498"/>
                  </a:lnTo>
                  <a:lnTo>
                    <a:pt x="2016" y="1508"/>
                  </a:lnTo>
                  <a:lnTo>
                    <a:pt x="2002" y="1516"/>
                  </a:lnTo>
                  <a:lnTo>
                    <a:pt x="1988" y="1524"/>
                  </a:lnTo>
                  <a:lnTo>
                    <a:pt x="1972" y="1530"/>
                  </a:lnTo>
                  <a:lnTo>
                    <a:pt x="1954" y="1536"/>
                  </a:lnTo>
                  <a:lnTo>
                    <a:pt x="1934" y="1540"/>
                  </a:lnTo>
                  <a:lnTo>
                    <a:pt x="1914" y="1544"/>
                  </a:lnTo>
                  <a:lnTo>
                    <a:pt x="1892" y="1546"/>
                  </a:lnTo>
                  <a:lnTo>
                    <a:pt x="1870" y="1546"/>
                  </a:lnTo>
                  <a:lnTo>
                    <a:pt x="1674" y="1546"/>
                  </a:lnTo>
                  <a:lnTo>
                    <a:pt x="1674" y="1546"/>
                  </a:lnTo>
                  <a:lnTo>
                    <a:pt x="1682" y="1596"/>
                  </a:lnTo>
                  <a:lnTo>
                    <a:pt x="1692" y="1646"/>
                  </a:lnTo>
                  <a:lnTo>
                    <a:pt x="1706" y="1698"/>
                  </a:lnTo>
                  <a:lnTo>
                    <a:pt x="1724" y="1750"/>
                  </a:lnTo>
                  <a:lnTo>
                    <a:pt x="1734" y="1776"/>
                  </a:lnTo>
                  <a:lnTo>
                    <a:pt x="1746" y="1802"/>
                  </a:lnTo>
                  <a:lnTo>
                    <a:pt x="1758" y="1826"/>
                  </a:lnTo>
                  <a:lnTo>
                    <a:pt x="1772" y="1850"/>
                  </a:lnTo>
                  <a:lnTo>
                    <a:pt x="1788" y="1872"/>
                  </a:lnTo>
                  <a:lnTo>
                    <a:pt x="1806" y="1894"/>
                  </a:lnTo>
                  <a:lnTo>
                    <a:pt x="1824" y="1914"/>
                  </a:lnTo>
                  <a:lnTo>
                    <a:pt x="1844" y="1934"/>
                  </a:lnTo>
                  <a:lnTo>
                    <a:pt x="1844" y="1934"/>
                  </a:lnTo>
                  <a:lnTo>
                    <a:pt x="1832" y="1928"/>
                  </a:lnTo>
                  <a:lnTo>
                    <a:pt x="1796" y="1912"/>
                  </a:lnTo>
                  <a:lnTo>
                    <a:pt x="1744" y="1882"/>
                  </a:lnTo>
                  <a:lnTo>
                    <a:pt x="1714" y="1864"/>
                  </a:lnTo>
                  <a:lnTo>
                    <a:pt x="1682" y="1842"/>
                  </a:lnTo>
                  <a:lnTo>
                    <a:pt x="1648" y="1818"/>
                  </a:lnTo>
                  <a:lnTo>
                    <a:pt x="1616" y="1788"/>
                  </a:lnTo>
                  <a:lnTo>
                    <a:pt x="1582" y="1756"/>
                  </a:lnTo>
                  <a:lnTo>
                    <a:pt x="1550" y="1722"/>
                  </a:lnTo>
                  <a:lnTo>
                    <a:pt x="1522" y="1684"/>
                  </a:lnTo>
                  <a:lnTo>
                    <a:pt x="1494" y="1642"/>
                  </a:lnTo>
                  <a:lnTo>
                    <a:pt x="1482" y="1620"/>
                  </a:lnTo>
                  <a:lnTo>
                    <a:pt x="1470" y="1596"/>
                  </a:lnTo>
                  <a:lnTo>
                    <a:pt x="1460" y="1572"/>
                  </a:lnTo>
                  <a:lnTo>
                    <a:pt x="1452" y="1546"/>
                  </a:lnTo>
                  <a:lnTo>
                    <a:pt x="1316" y="1546"/>
                  </a:lnTo>
                  <a:lnTo>
                    <a:pt x="1316" y="1546"/>
                  </a:lnTo>
                  <a:lnTo>
                    <a:pt x="1306" y="1546"/>
                  </a:lnTo>
                  <a:lnTo>
                    <a:pt x="1276" y="1542"/>
                  </a:lnTo>
                  <a:lnTo>
                    <a:pt x="1258" y="1540"/>
                  </a:lnTo>
                  <a:lnTo>
                    <a:pt x="1236" y="1534"/>
                  </a:lnTo>
                  <a:lnTo>
                    <a:pt x="1212" y="1526"/>
                  </a:lnTo>
                  <a:lnTo>
                    <a:pt x="1188" y="1514"/>
                  </a:lnTo>
                  <a:lnTo>
                    <a:pt x="1164" y="1502"/>
                  </a:lnTo>
                  <a:lnTo>
                    <a:pt x="1142" y="1484"/>
                  </a:lnTo>
                  <a:lnTo>
                    <a:pt x="1120" y="1464"/>
                  </a:lnTo>
                  <a:lnTo>
                    <a:pt x="1110" y="1452"/>
                  </a:lnTo>
                  <a:lnTo>
                    <a:pt x="1100" y="1440"/>
                  </a:lnTo>
                  <a:lnTo>
                    <a:pt x="1092" y="1426"/>
                  </a:lnTo>
                  <a:lnTo>
                    <a:pt x="1084" y="1410"/>
                  </a:lnTo>
                  <a:lnTo>
                    <a:pt x="1078" y="1394"/>
                  </a:lnTo>
                  <a:lnTo>
                    <a:pt x="1072" y="1376"/>
                  </a:lnTo>
                  <a:lnTo>
                    <a:pt x="1068" y="1356"/>
                  </a:lnTo>
                  <a:lnTo>
                    <a:pt x="1064" y="1336"/>
                  </a:lnTo>
                  <a:lnTo>
                    <a:pt x="1062" y="1314"/>
                  </a:lnTo>
                  <a:lnTo>
                    <a:pt x="1062" y="1292"/>
                  </a:lnTo>
                  <a:lnTo>
                    <a:pt x="1062" y="994"/>
                  </a:lnTo>
                  <a:lnTo>
                    <a:pt x="1062" y="994"/>
                  </a:lnTo>
                  <a:lnTo>
                    <a:pt x="1062" y="984"/>
                  </a:lnTo>
                  <a:lnTo>
                    <a:pt x="1066" y="954"/>
                  </a:lnTo>
                  <a:lnTo>
                    <a:pt x="1068" y="936"/>
                  </a:lnTo>
                  <a:lnTo>
                    <a:pt x="1074" y="914"/>
                  </a:lnTo>
                  <a:lnTo>
                    <a:pt x="1082" y="890"/>
                  </a:lnTo>
                  <a:lnTo>
                    <a:pt x="1092" y="868"/>
                  </a:lnTo>
                  <a:lnTo>
                    <a:pt x="1106" y="844"/>
                  </a:lnTo>
                  <a:lnTo>
                    <a:pt x="1124" y="820"/>
                  </a:lnTo>
                  <a:lnTo>
                    <a:pt x="1144" y="798"/>
                  </a:lnTo>
                  <a:lnTo>
                    <a:pt x="1156" y="788"/>
                  </a:lnTo>
                  <a:lnTo>
                    <a:pt x="1168" y="780"/>
                  </a:lnTo>
                  <a:lnTo>
                    <a:pt x="1182" y="770"/>
                  </a:lnTo>
                  <a:lnTo>
                    <a:pt x="1198" y="762"/>
                  </a:lnTo>
                  <a:lnTo>
                    <a:pt x="1214" y="756"/>
                  </a:lnTo>
                  <a:lnTo>
                    <a:pt x="1232" y="750"/>
                  </a:lnTo>
                  <a:lnTo>
                    <a:pt x="1252" y="746"/>
                  </a:lnTo>
                  <a:lnTo>
                    <a:pt x="1272" y="742"/>
                  </a:lnTo>
                  <a:lnTo>
                    <a:pt x="1294" y="740"/>
                  </a:lnTo>
                  <a:lnTo>
                    <a:pt x="1316" y="740"/>
                  </a:lnTo>
                  <a:lnTo>
                    <a:pt x="1870" y="740"/>
                  </a:lnTo>
                  <a:close/>
                  <a:moveTo>
                    <a:pt x="936" y="994"/>
                  </a:moveTo>
                  <a:lnTo>
                    <a:pt x="936" y="994"/>
                  </a:lnTo>
                  <a:lnTo>
                    <a:pt x="938" y="966"/>
                  </a:lnTo>
                  <a:lnTo>
                    <a:pt x="942" y="934"/>
                  </a:lnTo>
                  <a:lnTo>
                    <a:pt x="948" y="904"/>
                  </a:lnTo>
                  <a:lnTo>
                    <a:pt x="956" y="872"/>
                  </a:lnTo>
                  <a:lnTo>
                    <a:pt x="968" y="840"/>
                  </a:lnTo>
                  <a:lnTo>
                    <a:pt x="984" y="808"/>
                  </a:lnTo>
                  <a:lnTo>
                    <a:pt x="1002" y="776"/>
                  </a:lnTo>
                  <a:lnTo>
                    <a:pt x="1022" y="748"/>
                  </a:lnTo>
                  <a:lnTo>
                    <a:pt x="1046" y="720"/>
                  </a:lnTo>
                  <a:lnTo>
                    <a:pt x="1074" y="694"/>
                  </a:lnTo>
                  <a:lnTo>
                    <a:pt x="1104" y="672"/>
                  </a:lnTo>
                  <a:lnTo>
                    <a:pt x="1140" y="652"/>
                  </a:lnTo>
                  <a:lnTo>
                    <a:pt x="1158" y="644"/>
                  </a:lnTo>
                  <a:lnTo>
                    <a:pt x="1178" y="636"/>
                  </a:lnTo>
                  <a:lnTo>
                    <a:pt x="1198" y="630"/>
                  </a:lnTo>
                  <a:lnTo>
                    <a:pt x="1220" y="626"/>
                  </a:lnTo>
                  <a:lnTo>
                    <a:pt x="1242" y="620"/>
                  </a:lnTo>
                  <a:lnTo>
                    <a:pt x="1266" y="618"/>
                  </a:lnTo>
                  <a:lnTo>
                    <a:pt x="1290" y="616"/>
                  </a:lnTo>
                  <a:lnTo>
                    <a:pt x="1316" y="614"/>
                  </a:lnTo>
                  <a:lnTo>
                    <a:pt x="1870" y="614"/>
                  </a:lnTo>
                  <a:lnTo>
                    <a:pt x="1870" y="614"/>
                  </a:lnTo>
                  <a:lnTo>
                    <a:pt x="1890" y="616"/>
                  </a:lnTo>
                  <a:lnTo>
                    <a:pt x="1912" y="618"/>
                  </a:lnTo>
                  <a:lnTo>
                    <a:pt x="1912" y="346"/>
                  </a:lnTo>
                  <a:lnTo>
                    <a:pt x="1912" y="346"/>
                  </a:lnTo>
                  <a:lnTo>
                    <a:pt x="1912" y="332"/>
                  </a:lnTo>
                  <a:lnTo>
                    <a:pt x="1908" y="292"/>
                  </a:lnTo>
                  <a:lnTo>
                    <a:pt x="1902" y="266"/>
                  </a:lnTo>
                  <a:lnTo>
                    <a:pt x="1894" y="236"/>
                  </a:lnTo>
                  <a:lnTo>
                    <a:pt x="1884" y="206"/>
                  </a:lnTo>
                  <a:lnTo>
                    <a:pt x="1870" y="174"/>
                  </a:lnTo>
                  <a:lnTo>
                    <a:pt x="1852" y="142"/>
                  </a:lnTo>
                  <a:lnTo>
                    <a:pt x="1840" y="126"/>
                  </a:lnTo>
                  <a:lnTo>
                    <a:pt x="1828" y="110"/>
                  </a:lnTo>
                  <a:lnTo>
                    <a:pt x="1814" y="96"/>
                  </a:lnTo>
                  <a:lnTo>
                    <a:pt x="1800" y="80"/>
                  </a:lnTo>
                  <a:lnTo>
                    <a:pt x="1784" y="68"/>
                  </a:lnTo>
                  <a:lnTo>
                    <a:pt x="1766" y="54"/>
                  </a:lnTo>
                  <a:lnTo>
                    <a:pt x="1748" y="44"/>
                  </a:lnTo>
                  <a:lnTo>
                    <a:pt x="1728" y="32"/>
                  </a:lnTo>
                  <a:lnTo>
                    <a:pt x="1706" y="24"/>
                  </a:lnTo>
                  <a:lnTo>
                    <a:pt x="1682" y="16"/>
                  </a:lnTo>
                  <a:lnTo>
                    <a:pt x="1656" y="10"/>
                  </a:lnTo>
                  <a:lnTo>
                    <a:pt x="1628" y="4"/>
                  </a:lnTo>
                  <a:lnTo>
                    <a:pt x="1598" y="2"/>
                  </a:lnTo>
                  <a:lnTo>
                    <a:pt x="1568" y="0"/>
                  </a:lnTo>
                  <a:lnTo>
                    <a:pt x="346" y="0"/>
                  </a:lnTo>
                  <a:lnTo>
                    <a:pt x="346" y="0"/>
                  </a:lnTo>
                  <a:lnTo>
                    <a:pt x="330" y="2"/>
                  </a:lnTo>
                  <a:lnTo>
                    <a:pt x="292" y="6"/>
                  </a:lnTo>
                  <a:lnTo>
                    <a:pt x="266" y="12"/>
                  </a:lnTo>
                  <a:lnTo>
                    <a:pt x="236" y="18"/>
                  </a:lnTo>
                  <a:lnTo>
                    <a:pt x="204" y="30"/>
                  </a:lnTo>
                  <a:lnTo>
                    <a:pt x="172" y="44"/>
                  </a:lnTo>
                  <a:lnTo>
                    <a:pt x="140" y="62"/>
                  </a:lnTo>
                  <a:lnTo>
                    <a:pt x="124" y="74"/>
                  </a:lnTo>
                  <a:lnTo>
                    <a:pt x="110" y="86"/>
                  </a:lnTo>
                  <a:lnTo>
                    <a:pt x="94" y="98"/>
                  </a:lnTo>
                  <a:lnTo>
                    <a:pt x="80" y="112"/>
                  </a:lnTo>
                  <a:lnTo>
                    <a:pt x="66" y="128"/>
                  </a:lnTo>
                  <a:lnTo>
                    <a:pt x="54" y="146"/>
                  </a:lnTo>
                  <a:lnTo>
                    <a:pt x="42" y="166"/>
                  </a:lnTo>
                  <a:lnTo>
                    <a:pt x="32" y="186"/>
                  </a:lnTo>
                  <a:lnTo>
                    <a:pt x="22" y="208"/>
                  </a:lnTo>
                  <a:lnTo>
                    <a:pt x="16" y="232"/>
                  </a:lnTo>
                  <a:lnTo>
                    <a:pt x="8" y="258"/>
                  </a:lnTo>
                  <a:lnTo>
                    <a:pt x="4" y="286"/>
                  </a:lnTo>
                  <a:lnTo>
                    <a:pt x="2" y="314"/>
                  </a:lnTo>
                  <a:lnTo>
                    <a:pt x="0" y="346"/>
                  </a:lnTo>
                  <a:lnTo>
                    <a:pt x="0" y="748"/>
                  </a:lnTo>
                  <a:lnTo>
                    <a:pt x="0" y="748"/>
                  </a:lnTo>
                  <a:lnTo>
                    <a:pt x="0" y="762"/>
                  </a:lnTo>
                  <a:lnTo>
                    <a:pt x="6" y="802"/>
                  </a:lnTo>
                  <a:lnTo>
                    <a:pt x="10" y="828"/>
                  </a:lnTo>
                  <a:lnTo>
                    <a:pt x="18" y="856"/>
                  </a:lnTo>
                  <a:lnTo>
                    <a:pt x="30" y="888"/>
                  </a:lnTo>
                  <a:lnTo>
                    <a:pt x="44" y="920"/>
                  </a:lnTo>
                  <a:lnTo>
                    <a:pt x="62" y="952"/>
                  </a:lnTo>
                  <a:lnTo>
                    <a:pt x="72" y="968"/>
                  </a:lnTo>
                  <a:lnTo>
                    <a:pt x="84" y="982"/>
                  </a:lnTo>
                  <a:lnTo>
                    <a:pt x="98" y="998"/>
                  </a:lnTo>
                  <a:lnTo>
                    <a:pt x="112" y="1012"/>
                  </a:lnTo>
                  <a:lnTo>
                    <a:pt x="128" y="1026"/>
                  </a:lnTo>
                  <a:lnTo>
                    <a:pt x="146" y="1038"/>
                  </a:lnTo>
                  <a:lnTo>
                    <a:pt x="164" y="1050"/>
                  </a:lnTo>
                  <a:lnTo>
                    <a:pt x="186" y="1060"/>
                  </a:lnTo>
                  <a:lnTo>
                    <a:pt x="208" y="1070"/>
                  </a:lnTo>
                  <a:lnTo>
                    <a:pt x="232" y="1078"/>
                  </a:lnTo>
                  <a:lnTo>
                    <a:pt x="258" y="1084"/>
                  </a:lnTo>
                  <a:lnTo>
                    <a:pt x="284" y="1088"/>
                  </a:lnTo>
                  <a:lnTo>
                    <a:pt x="314" y="1092"/>
                  </a:lnTo>
                  <a:lnTo>
                    <a:pt x="346" y="1092"/>
                  </a:lnTo>
                  <a:lnTo>
                    <a:pt x="430" y="1092"/>
                  </a:lnTo>
                  <a:lnTo>
                    <a:pt x="430" y="1092"/>
                  </a:lnTo>
                  <a:lnTo>
                    <a:pt x="420" y="1158"/>
                  </a:lnTo>
                  <a:lnTo>
                    <a:pt x="408" y="1226"/>
                  </a:lnTo>
                  <a:lnTo>
                    <a:pt x="398" y="1262"/>
                  </a:lnTo>
                  <a:lnTo>
                    <a:pt x="388" y="1296"/>
                  </a:lnTo>
                  <a:lnTo>
                    <a:pt x="378" y="1332"/>
                  </a:lnTo>
                  <a:lnTo>
                    <a:pt x="366" y="1368"/>
                  </a:lnTo>
                  <a:lnTo>
                    <a:pt x="350" y="1402"/>
                  </a:lnTo>
                  <a:lnTo>
                    <a:pt x="336" y="1436"/>
                  </a:lnTo>
                  <a:lnTo>
                    <a:pt x="318" y="1470"/>
                  </a:lnTo>
                  <a:lnTo>
                    <a:pt x="298" y="1502"/>
                  </a:lnTo>
                  <a:lnTo>
                    <a:pt x="278" y="1532"/>
                  </a:lnTo>
                  <a:lnTo>
                    <a:pt x="254" y="1562"/>
                  </a:lnTo>
                  <a:lnTo>
                    <a:pt x="228" y="1590"/>
                  </a:lnTo>
                  <a:lnTo>
                    <a:pt x="202" y="1614"/>
                  </a:lnTo>
                  <a:lnTo>
                    <a:pt x="202" y="1614"/>
                  </a:lnTo>
                  <a:lnTo>
                    <a:pt x="220" y="1608"/>
                  </a:lnTo>
                  <a:lnTo>
                    <a:pt x="268" y="1584"/>
                  </a:lnTo>
                  <a:lnTo>
                    <a:pt x="300" y="1568"/>
                  </a:lnTo>
                  <a:lnTo>
                    <a:pt x="338" y="1546"/>
                  </a:lnTo>
                  <a:lnTo>
                    <a:pt x="378" y="1522"/>
                  </a:lnTo>
                  <a:lnTo>
                    <a:pt x="422" y="1492"/>
                  </a:lnTo>
                  <a:lnTo>
                    <a:pt x="466" y="1458"/>
                  </a:lnTo>
                  <a:lnTo>
                    <a:pt x="512" y="1420"/>
                  </a:lnTo>
                  <a:lnTo>
                    <a:pt x="556" y="1376"/>
                  </a:lnTo>
                  <a:lnTo>
                    <a:pt x="578" y="1354"/>
                  </a:lnTo>
                  <a:lnTo>
                    <a:pt x="600" y="1328"/>
                  </a:lnTo>
                  <a:lnTo>
                    <a:pt x="620" y="1304"/>
                  </a:lnTo>
                  <a:lnTo>
                    <a:pt x="640" y="1276"/>
                  </a:lnTo>
                  <a:lnTo>
                    <a:pt x="658" y="1250"/>
                  </a:lnTo>
                  <a:lnTo>
                    <a:pt x="676" y="1220"/>
                  </a:lnTo>
                  <a:lnTo>
                    <a:pt x="692" y="1190"/>
                  </a:lnTo>
                  <a:lnTo>
                    <a:pt x="708" y="1158"/>
                  </a:lnTo>
                  <a:lnTo>
                    <a:pt x="722" y="1126"/>
                  </a:lnTo>
                  <a:lnTo>
                    <a:pt x="734" y="1092"/>
                  </a:lnTo>
                  <a:lnTo>
                    <a:pt x="936" y="1092"/>
                  </a:lnTo>
                  <a:lnTo>
                    <a:pt x="936" y="994"/>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GB" sz="1823" dirty="0"/>
            </a:p>
          </p:txBody>
        </p:sp>
        <p:cxnSp>
          <p:nvCxnSpPr>
            <p:cNvPr id="8" name="Straight Connector 7"/>
            <p:cNvCxnSpPr/>
            <p:nvPr userDrawn="1"/>
          </p:nvCxnSpPr>
          <p:spPr>
            <a:xfrm>
              <a:off x="703693" y="1126509"/>
              <a:ext cx="0" cy="504056"/>
            </a:xfrm>
            <a:prstGeom prst="line">
              <a:avLst/>
            </a:prstGeom>
            <a:ln w="952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379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Content: One">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646715" y="697522"/>
            <a:ext cx="10931098" cy="806824"/>
          </a:xfrm>
          <a:prstGeom prst="rect">
            <a:avLst/>
          </a:prstGeom>
        </p:spPr>
        <p:txBody>
          <a:bodyPr vert="horz" lIns="0" tIns="0" rIns="0" bIns="0" rtlCol="0" anchor="t" anchorCtr="0">
            <a:noAutofit/>
          </a:bodyPr>
          <a:lstStyle>
            <a:lvl1pPr>
              <a:defRPr>
                <a:solidFill>
                  <a:schemeClr val="tx1"/>
                </a:solidFill>
              </a:defRPr>
            </a:lvl1pPr>
          </a:lstStyle>
          <a:p>
            <a:r>
              <a:rPr lang="en-GB" noProof="0" dirty="0" smtClean="0"/>
              <a:t>Click to edit Master title style</a:t>
            </a:r>
            <a:endParaRPr lang="en-GB" noProof="0" dirty="0"/>
          </a:p>
        </p:txBody>
      </p:sp>
      <p:cxnSp>
        <p:nvCxnSpPr>
          <p:cNvPr id="25" name="Shape 24"/>
          <p:cNvCxnSpPr/>
          <p:nvPr/>
        </p:nvCxnSpPr>
        <p:spPr>
          <a:xfrm flipV="1">
            <a:off x="461940" y="595731"/>
            <a:ext cx="11086525" cy="130607"/>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9515933" y="6562831"/>
            <a:ext cx="2032529" cy="134471"/>
          </a:xfrm>
          <a:prstGeom prst="rect">
            <a:avLst/>
          </a:prstGeom>
        </p:spPr>
        <p:txBody>
          <a:bodyPr lIns="0" tIns="0" rIns="0" bIns="0" anchor="ctr" anchorCtr="0">
            <a:noAutofit/>
          </a:bodyPr>
          <a:lstStyle>
            <a:lvl1pPr algn="r">
              <a:defRPr sz="816">
                <a:solidFill>
                  <a:schemeClr val="tx1"/>
                </a:solidFill>
                <a:latin typeface="Arial" pitchFamily="34" charset="0"/>
                <a:cs typeface="Arial" pitchFamily="34" charset="0"/>
              </a:defRPr>
            </a:lvl1pPr>
          </a:lstStyle>
          <a:p>
            <a:fld id="{FEBD7F86-1881-4698-8703-FB80B0800997}" type="slidenum">
              <a:rPr lang="en-GB" smtClean="0"/>
              <a:pPr/>
              <a:t>‹#›</a:t>
            </a:fld>
            <a:endParaRPr lang="en-GB" dirty="0"/>
          </a:p>
        </p:txBody>
      </p:sp>
      <p:sp>
        <p:nvSpPr>
          <p:cNvPr id="11" name="Date Placeholder 3"/>
          <p:cNvSpPr>
            <a:spLocks noGrp="1"/>
          </p:cNvSpPr>
          <p:nvPr>
            <p:ph type="dt" sz="half" idx="2"/>
          </p:nvPr>
        </p:nvSpPr>
        <p:spPr>
          <a:xfrm>
            <a:off x="9515933" y="6428360"/>
            <a:ext cx="2032529" cy="134471"/>
          </a:xfrm>
          <a:prstGeom prst="rect">
            <a:avLst/>
          </a:prstGeom>
        </p:spPr>
        <p:txBody>
          <a:bodyPr lIns="0" tIns="0" rIns="0" bIns="0" anchor="ctr" anchorCtr="0">
            <a:noAutofit/>
          </a:bodyPr>
          <a:lstStyle>
            <a:lvl1pPr algn="r">
              <a:defRPr sz="816">
                <a:solidFill>
                  <a:schemeClr val="tx1"/>
                </a:solidFill>
                <a:latin typeface="Arial" pitchFamily="34" charset="0"/>
                <a:cs typeface="Arial" pitchFamily="34" charset="0"/>
              </a:defRPr>
            </a:lvl1pPr>
          </a:lstStyle>
          <a:p>
            <a:r>
              <a:rPr lang="en-US" dirty="0" smtClean="0"/>
              <a:t>April 2016</a:t>
            </a:r>
            <a:endParaRPr lang="en-GB" dirty="0"/>
          </a:p>
        </p:txBody>
      </p:sp>
    </p:spTree>
    <p:extLst>
      <p:ext uri="{BB962C8B-B14F-4D97-AF65-F5344CB8AC3E}">
        <p14:creationId xmlns:p14="http://schemas.microsoft.com/office/powerpoint/2010/main" val="233742296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Content: One">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646715" y="697522"/>
            <a:ext cx="10931098" cy="806824"/>
          </a:xfrm>
          <a:prstGeom prst="rect">
            <a:avLst/>
          </a:prstGeom>
        </p:spPr>
        <p:txBody>
          <a:bodyPr vert="horz" lIns="0" tIns="0" rIns="0" bIns="0" rtlCol="0" anchor="t" anchorCtr="0">
            <a:noAutofit/>
          </a:bodyPr>
          <a:lstStyle>
            <a:lvl1pPr>
              <a:defRPr>
                <a:solidFill>
                  <a:schemeClr val="tx1"/>
                </a:solidFill>
              </a:defRPr>
            </a:lvl1pPr>
          </a:lstStyle>
          <a:p>
            <a:r>
              <a:rPr lang="en-GB" noProof="0" dirty="0" smtClean="0"/>
              <a:t>Click to edit Master title style</a:t>
            </a:r>
            <a:endParaRPr lang="en-GB" noProof="0" dirty="0"/>
          </a:p>
        </p:txBody>
      </p:sp>
      <p:cxnSp>
        <p:nvCxnSpPr>
          <p:cNvPr id="25" name="Shape 24"/>
          <p:cNvCxnSpPr/>
          <p:nvPr/>
        </p:nvCxnSpPr>
        <p:spPr>
          <a:xfrm flipV="1">
            <a:off x="461940" y="595731"/>
            <a:ext cx="11086525" cy="130607"/>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9515933" y="6562831"/>
            <a:ext cx="2032529" cy="134471"/>
          </a:xfrm>
          <a:prstGeom prst="rect">
            <a:avLst/>
          </a:prstGeom>
        </p:spPr>
        <p:txBody>
          <a:bodyPr lIns="0" tIns="0" rIns="0" bIns="0" anchor="ctr" anchorCtr="0">
            <a:noAutofit/>
          </a:bodyPr>
          <a:lstStyle>
            <a:lvl1pPr algn="r">
              <a:defRPr sz="816">
                <a:solidFill>
                  <a:schemeClr val="tx1"/>
                </a:solidFill>
                <a:latin typeface="Arial" pitchFamily="34" charset="0"/>
                <a:cs typeface="Arial" pitchFamily="34" charset="0"/>
              </a:defRPr>
            </a:lvl1pPr>
          </a:lstStyle>
          <a:p>
            <a:fld id="{FEBD7F86-1881-4698-8703-FB80B0800997}" type="slidenum">
              <a:rPr lang="en-GB" smtClean="0"/>
              <a:pPr/>
              <a:t>‹#›</a:t>
            </a:fld>
            <a:endParaRPr lang="en-GB" dirty="0"/>
          </a:p>
        </p:txBody>
      </p:sp>
      <p:sp>
        <p:nvSpPr>
          <p:cNvPr id="11" name="Date Placeholder 3"/>
          <p:cNvSpPr>
            <a:spLocks noGrp="1"/>
          </p:cNvSpPr>
          <p:nvPr>
            <p:ph type="dt" sz="half" idx="2"/>
          </p:nvPr>
        </p:nvSpPr>
        <p:spPr>
          <a:xfrm>
            <a:off x="9515933" y="6428360"/>
            <a:ext cx="2032529" cy="134471"/>
          </a:xfrm>
          <a:prstGeom prst="rect">
            <a:avLst/>
          </a:prstGeom>
        </p:spPr>
        <p:txBody>
          <a:bodyPr lIns="0" tIns="0" rIns="0" bIns="0" anchor="ctr" anchorCtr="0">
            <a:noAutofit/>
          </a:bodyPr>
          <a:lstStyle>
            <a:lvl1pPr algn="r">
              <a:defRPr sz="816">
                <a:solidFill>
                  <a:schemeClr val="tx1"/>
                </a:solidFill>
                <a:latin typeface="Arial" pitchFamily="34" charset="0"/>
                <a:cs typeface="Arial" pitchFamily="34" charset="0"/>
              </a:defRPr>
            </a:lvl1pPr>
          </a:lstStyle>
          <a:p>
            <a:r>
              <a:rPr lang="en-US" dirty="0" smtClean="0"/>
              <a:t>April 2016</a:t>
            </a:r>
            <a:endParaRPr lang="en-GB" dirty="0"/>
          </a:p>
        </p:txBody>
      </p:sp>
      <p:sp>
        <p:nvSpPr>
          <p:cNvPr id="12" name="Footer Placeholder 4"/>
          <p:cNvSpPr>
            <a:spLocks noGrp="1"/>
          </p:cNvSpPr>
          <p:nvPr>
            <p:ph type="ftr" sz="quarter" idx="3"/>
          </p:nvPr>
        </p:nvSpPr>
        <p:spPr>
          <a:xfrm>
            <a:off x="653916" y="6428360"/>
            <a:ext cx="7009092" cy="134470"/>
          </a:xfrm>
          <a:prstGeom prst="rect">
            <a:avLst/>
          </a:prstGeom>
        </p:spPr>
        <p:txBody>
          <a:bodyPr vert="horz" lIns="0" tIns="0" rIns="0" bIns="0" anchor="ctr" anchorCtr="0">
            <a:noAutofit/>
          </a:bodyPr>
          <a:lstStyle>
            <a:lvl1pPr algn="l">
              <a:defRPr sz="816">
                <a:solidFill>
                  <a:schemeClr val="tx1"/>
                </a:solidFill>
                <a:latin typeface="Arial" pitchFamily="34" charset="0"/>
                <a:cs typeface="Arial" pitchFamily="34" charset="0"/>
              </a:defRPr>
            </a:lvl1pPr>
          </a:lstStyle>
          <a:p>
            <a:r>
              <a:rPr lang="en-GB" dirty="0" smtClean="0"/>
              <a:t>Financial Crime and technology</a:t>
            </a:r>
            <a:endParaRPr lang="en-GB" dirty="0"/>
          </a:p>
        </p:txBody>
      </p:sp>
    </p:spTree>
    <p:extLst>
      <p:ext uri="{BB962C8B-B14F-4D97-AF65-F5344CB8AC3E}">
        <p14:creationId xmlns:p14="http://schemas.microsoft.com/office/powerpoint/2010/main" val="10559370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ontent: One">
    <p:spTree>
      <p:nvGrpSpPr>
        <p:cNvPr id="1" name=""/>
        <p:cNvGrpSpPr/>
        <p:nvPr/>
      </p:nvGrpSpPr>
      <p:grpSpPr>
        <a:xfrm>
          <a:off x="0" y="0"/>
          <a:ext cx="0" cy="0"/>
          <a:chOff x="0" y="0"/>
          <a:chExt cx="0" cy="0"/>
        </a:xfrm>
      </p:grpSpPr>
      <p:sp>
        <p:nvSpPr>
          <p:cNvPr id="2" name="Title 1"/>
          <p:cNvSpPr>
            <a:spLocks noGrp="1"/>
          </p:cNvSpPr>
          <p:nvPr>
            <p:ph type="title"/>
          </p:nvPr>
        </p:nvSpPr>
        <p:spPr>
          <a:xfrm>
            <a:off x="711385" y="685800"/>
            <a:ext cx="10772405" cy="914400"/>
          </a:xfrm>
        </p:spPr>
        <p:txBody>
          <a:bodyPr/>
          <a:lstStyle>
            <a:lvl1pPr>
              <a:defRPr/>
            </a:lvl1p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711385" y="1752600"/>
            <a:ext cx="10772405" cy="4196680"/>
          </a:xfrm>
        </p:spPr>
        <p:txBody>
          <a:bodyPr wrap="square" numCol="1" spcCol="0"/>
          <a:lstStyle>
            <a:lvl1pPr marL="263525" indent="-263525">
              <a:buFont typeface="Arial" panose="020B0604020202020204" pitchFamily="34" charset="0"/>
              <a:buChar char="•"/>
              <a:defRPr sz="2000" baseline="0"/>
            </a:lvl1pPr>
            <a:lvl2pPr marL="538163" indent="-273050">
              <a:buFont typeface="Georgia" panose="02040502050405020303" pitchFamily="18" charset="0"/>
              <a:buChar char="-"/>
              <a:defRPr sz="2000"/>
            </a:lvl2pPr>
            <a:lvl3pPr marL="803275" indent="-273050">
              <a:buFont typeface="Courier New" panose="02070309020205020404" pitchFamily="49" charset="0"/>
              <a:buChar char="o"/>
              <a:defRPr sz="2000"/>
            </a:lvl3pPr>
            <a:lvl4pPr marL="1076325" indent="-273050">
              <a:buFont typeface="Wingdings" panose="05000000000000000000" pitchFamily="2" charset="2"/>
              <a:buChar char="§"/>
              <a:defRPr sz="2000"/>
            </a:lvl4pPr>
            <a:lvl5pPr marL="1341438" indent="-273050">
              <a:defRPr sz="2000"/>
            </a:lvl5pPr>
            <a:lvl6pPr>
              <a:defRPr sz="2000"/>
            </a:lvl6pPr>
            <a:lvl7pPr>
              <a:defRPr sz="2000"/>
            </a:lvl7pPr>
            <a:lvl8pPr>
              <a:defRPr sz="2000"/>
            </a:lvl8pPr>
            <a:lvl9pPr>
              <a:defRPr sz="20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8"/>
            <a:endParaRPr lang="en-GB" noProof="0" dirty="0"/>
          </a:p>
        </p:txBody>
      </p:sp>
      <p:cxnSp>
        <p:nvCxnSpPr>
          <p:cNvPr id="15" name="Shape 14"/>
          <p:cNvCxnSpPr/>
          <p:nvPr/>
        </p:nvCxnSpPr>
        <p:spPr>
          <a:xfrm rot="5400000" flipH="1" flipV="1">
            <a:off x="5919763" y="-4802029"/>
            <a:ext cx="152399" cy="1097565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966104"/>
      </p:ext>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ontent: One">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8037730" y="156482"/>
            <a:ext cx="3952878" cy="653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11386" y="685800"/>
            <a:ext cx="7012226" cy="914400"/>
          </a:xfrm>
        </p:spPr>
        <p:txBody>
          <a:bodyPr/>
          <a:lstStyle>
            <a:lvl1pPr>
              <a:defRPr/>
            </a:lvl1p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711386" y="1752600"/>
            <a:ext cx="7012226" cy="4196680"/>
          </a:xfrm>
        </p:spPr>
        <p:txBody>
          <a:bodyPr wrap="square" numCol="1" spcCol="0"/>
          <a:lstStyle>
            <a:lvl1pPr marL="263525" indent="-263525">
              <a:buFont typeface="Arial" panose="020B0604020202020204" pitchFamily="34" charset="0"/>
              <a:buChar char="•"/>
              <a:defRPr sz="2000" baseline="0"/>
            </a:lvl1pPr>
            <a:lvl2pPr marL="538163" indent="-273050">
              <a:buFont typeface="Georgia" panose="02040502050405020303" pitchFamily="18" charset="0"/>
              <a:buChar char="-"/>
              <a:defRPr sz="2000"/>
            </a:lvl2pPr>
            <a:lvl3pPr marL="803275" indent="-273050">
              <a:buFont typeface="Courier New" panose="02070309020205020404" pitchFamily="49" charset="0"/>
              <a:buChar char="o"/>
              <a:defRPr sz="2000"/>
            </a:lvl3pPr>
            <a:lvl4pPr marL="1076325" indent="-273050">
              <a:buFont typeface="Wingdings" panose="05000000000000000000" pitchFamily="2" charset="2"/>
              <a:buChar char="§"/>
              <a:defRPr sz="2000"/>
            </a:lvl4pPr>
            <a:lvl5pPr marL="1341438" indent="-273050">
              <a:defRPr sz="2000"/>
            </a:lvl5pPr>
            <a:lvl6pPr>
              <a:defRPr sz="2000"/>
            </a:lvl6pPr>
            <a:lvl7pPr>
              <a:defRPr sz="2000"/>
            </a:lvl7pPr>
            <a:lvl8pPr>
              <a:defRPr sz="2000"/>
            </a:lvl8pPr>
            <a:lvl9pPr>
              <a:defRPr sz="20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8"/>
            <a:endParaRPr lang="en-GB" noProof="0" dirty="0"/>
          </a:p>
        </p:txBody>
      </p:sp>
      <p:cxnSp>
        <p:nvCxnSpPr>
          <p:cNvPr id="15" name="Shape 14"/>
          <p:cNvCxnSpPr/>
          <p:nvPr/>
        </p:nvCxnSpPr>
        <p:spPr>
          <a:xfrm rot="5400000" flipH="1" flipV="1">
            <a:off x="5919763" y="-4802029"/>
            <a:ext cx="152399" cy="1097565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904918"/>
      </p:ext>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layout">
    <p:spTree>
      <p:nvGrpSpPr>
        <p:cNvPr id="1" name=""/>
        <p:cNvGrpSpPr/>
        <p:nvPr/>
      </p:nvGrpSpPr>
      <p:grpSpPr>
        <a:xfrm>
          <a:off x="0" y="0"/>
          <a:ext cx="0" cy="0"/>
          <a:chOff x="0" y="0"/>
          <a:chExt cx="0" cy="0"/>
        </a:xfrm>
      </p:grpSpPr>
      <p:sp>
        <p:nvSpPr>
          <p:cNvPr id="11" name="Rectangle 10"/>
          <p:cNvSpPr/>
          <p:nvPr userDrawn="1"/>
        </p:nvSpPr>
        <p:spPr>
          <a:xfrm>
            <a:off x="0" y="1600200"/>
            <a:ext cx="12195175" cy="4349080"/>
          </a:xfrm>
          <a:prstGeom prst="rect">
            <a:avLst/>
          </a:prstGeom>
          <a:solidFill>
            <a:srgbClr val="EAE8E2"/>
          </a:solidFill>
          <a:ln>
            <a:noFill/>
          </a:ln>
        </p:spPr>
        <p:style>
          <a:lnRef idx="2">
            <a:schemeClr val="accent1">
              <a:shade val="50000"/>
            </a:schemeClr>
          </a:lnRef>
          <a:fillRef idx="1">
            <a:schemeClr val="accent1"/>
          </a:fillRef>
          <a:effectRef idx="0">
            <a:schemeClr val="accent1"/>
          </a:effectRef>
          <a:fontRef idx="minor">
            <a:schemeClr val="lt1"/>
          </a:fontRef>
        </p:style>
        <p:txBody>
          <a:bodyPr lIns="48963" tIns="48963" rIns="48963" bIns="48963" rtlCol="0" anchor="ctr"/>
          <a:lstStyle/>
          <a:p>
            <a:pPr algn="ctr"/>
            <a:endParaRPr lang="en-GB" sz="1633" dirty="0"/>
          </a:p>
        </p:txBody>
      </p:sp>
      <p:sp>
        <p:nvSpPr>
          <p:cNvPr id="2" name="Title 1"/>
          <p:cNvSpPr>
            <a:spLocks noGrp="1"/>
          </p:cNvSpPr>
          <p:nvPr>
            <p:ph type="title"/>
          </p:nvPr>
        </p:nvSpPr>
        <p:spPr>
          <a:xfrm>
            <a:off x="711385" y="685800"/>
            <a:ext cx="10772405" cy="914400"/>
          </a:xfrm>
        </p:spPr>
        <p:txBody>
          <a:bodyPr/>
          <a:lstStyle>
            <a:lvl1pPr>
              <a:defRPr/>
            </a:lvl1pPr>
          </a:lstStyle>
          <a:p>
            <a:r>
              <a:rPr lang="en-GB" noProof="0" dirty="0" smtClean="0"/>
              <a:t>Click to edit Master title style</a:t>
            </a:r>
            <a:endParaRPr lang="en-GB" noProof="0" dirty="0"/>
          </a:p>
        </p:txBody>
      </p:sp>
      <p:cxnSp>
        <p:nvCxnSpPr>
          <p:cNvPr id="15" name="Shape 14"/>
          <p:cNvCxnSpPr/>
          <p:nvPr/>
        </p:nvCxnSpPr>
        <p:spPr>
          <a:xfrm rot="5400000" flipH="1" flipV="1">
            <a:off x="5919763" y="-4802029"/>
            <a:ext cx="152399" cy="1097565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867600"/>
      </p:ext>
    </p:extLst>
  </p:cSld>
  <p:clrMapOvr>
    <a:masterClrMapping/>
  </p:clrMapOvr>
  <p:transition spd="slow">
    <p:push/>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711385" y="685800"/>
            <a:ext cx="10772405"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711385" y="1752602"/>
            <a:ext cx="5284576"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6199216" y="1752600"/>
            <a:ext cx="5284574" cy="44196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62" name="Shape 61"/>
          <p:cNvCxnSpPr/>
          <p:nvPr/>
        </p:nvCxnSpPr>
        <p:spPr>
          <a:xfrm rot="5400000" flipH="1" flipV="1">
            <a:off x="5919763" y="-4802029"/>
            <a:ext cx="152399" cy="1097565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711385" y="685801"/>
            <a:ext cx="10772405" cy="914400"/>
          </a:xfrm>
        </p:spPr>
        <p:txBody>
          <a:bodyPr/>
          <a:lstStyle/>
          <a:p>
            <a:r>
              <a:rPr lang="en-GB" noProof="0" dirty="0" smtClean="0"/>
              <a:t>Click to edit Master title style</a:t>
            </a:r>
            <a:endParaRPr lang="en-GB" noProof="0" dirty="0"/>
          </a:p>
        </p:txBody>
      </p:sp>
      <p:sp>
        <p:nvSpPr>
          <p:cNvPr id="27" name="Content Placeholder 26"/>
          <p:cNvSpPr>
            <a:spLocks noGrp="1"/>
          </p:cNvSpPr>
          <p:nvPr>
            <p:ph sz="quarter" idx="13"/>
          </p:nvPr>
        </p:nvSpPr>
        <p:spPr>
          <a:xfrm>
            <a:off x="711385" y="1752602"/>
            <a:ext cx="34553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8" name="Content Placeholder 26"/>
          <p:cNvSpPr>
            <a:spLocks noGrp="1"/>
          </p:cNvSpPr>
          <p:nvPr>
            <p:ph sz="quarter" idx="14"/>
          </p:nvPr>
        </p:nvSpPr>
        <p:spPr>
          <a:xfrm>
            <a:off x="4369940" y="1752602"/>
            <a:ext cx="3455298"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8028490" y="1752602"/>
            <a:ext cx="34553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9" name="Shape 18"/>
          <p:cNvCxnSpPr/>
          <p:nvPr/>
        </p:nvCxnSpPr>
        <p:spPr>
          <a:xfrm rot="5400000" flipH="1" flipV="1">
            <a:off x="5919763" y="-4802029"/>
            <a:ext cx="152399" cy="1097565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711385" y="685800"/>
            <a:ext cx="10772405"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711385" y="3352800"/>
            <a:ext cx="5284576"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6199213" y="3352800"/>
            <a:ext cx="5284577"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Text Placeholder 12"/>
          <p:cNvSpPr>
            <a:spLocks noGrp="1"/>
          </p:cNvSpPr>
          <p:nvPr>
            <p:ph type="body" sz="quarter" idx="16"/>
          </p:nvPr>
        </p:nvSpPr>
        <p:spPr>
          <a:xfrm>
            <a:off x="711385" y="1752600"/>
            <a:ext cx="10772405" cy="1447800"/>
          </a:xfrm>
        </p:spPr>
        <p:txBody>
          <a:bodyPr/>
          <a:lstStyle/>
          <a:p>
            <a:pPr lvl="0"/>
            <a:r>
              <a:rPr lang="en-GB" noProof="0" dirty="0" smtClean="0"/>
              <a:t>Click to edit Master text styles</a:t>
            </a:r>
          </a:p>
        </p:txBody>
      </p:sp>
      <p:cxnSp>
        <p:nvCxnSpPr>
          <p:cNvPr id="14" name="Shape 13"/>
          <p:cNvCxnSpPr/>
          <p:nvPr/>
        </p:nvCxnSpPr>
        <p:spPr>
          <a:xfrm rot="5400000" flipH="1" flipV="1">
            <a:off x="5919763" y="-4802029"/>
            <a:ext cx="152399" cy="1097565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1386" y="685800"/>
            <a:ext cx="10772406"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711387" y="1752600"/>
            <a:ext cx="10772403" cy="4419600"/>
          </a:xfrm>
          <a:prstGeom prst="rect">
            <a:avLst/>
          </a:prstGeom>
        </p:spPr>
        <p:txBody>
          <a:bodyPr vert="horz" lIns="0" tIns="0" rIns="0" bIns="0" numCol="1" spcCol="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Sixth</a:t>
            </a:r>
          </a:p>
          <a:p>
            <a:pPr lvl="6"/>
            <a:r>
              <a:rPr lang="en-GB" noProof="0" dirty="0" smtClean="0"/>
              <a:t>Seventh</a:t>
            </a:r>
          </a:p>
          <a:p>
            <a:pPr lvl="7"/>
            <a:r>
              <a:rPr lang="en-GB" noProof="0" dirty="0" smtClean="0"/>
              <a:t>Eighth</a:t>
            </a:r>
          </a:p>
          <a:p>
            <a:pPr lvl="8"/>
            <a:r>
              <a:rPr lang="en-GB" noProof="0" dirty="0" err="1" smtClean="0"/>
              <a:t>Nineth</a:t>
            </a:r>
            <a:endParaRPr lang="en-GB" noProof="0" dirty="0" smtClean="0"/>
          </a:p>
          <a:p>
            <a:pPr lvl="8"/>
            <a:endParaRPr lang="en-GB" noProof="0" dirty="0"/>
          </a:p>
        </p:txBody>
      </p:sp>
      <p:sp>
        <p:nvSpPr>
          <p:cNvPr id="8" name="TextBox 7"/>
          <p:cNvSpPr txBox="1"/>
          <p:nvPr userDrawn="1"/>
        </p:nvSpPr>
        <p:spPr>
          <a:xfrm>
            <a:off x="10202043" y="6309320"/>
            <a:ext cx="1296144" cy="360040"/>
          </a:xfrm>
          <a:prstGeom prst="rect">
            <a:avLst/>
          </a:prstGeom>
          <a:noFill/>
        </p:spPr>
        <p:txBody>
          <a:bodyPr wrap="square" lIns="0" tIns="0" rIns="0" bIns="0" rtlCol="0">
            <a:noAutofit/>
          </a:bodyPr>
          <a:lstStyle/>
          <a:p>
            <a:pPr indent="-274320" algn="r">
              <a:spcAft>
                <a:spcPts val="0"/>
              </a:spcAft>
            </a:pPr>
            <a:r>
              <a:rPr lang="en-GB" sz="1000" dirty="0" smtClean="0">
                <a:latin typeface="+mn-lt"/>
              </a:rPr>
              <a:t>November 2016</a:t>
            </a:r>
          </a:p>
        </p:txBody>
      </p:sp>
    </p:spTree>
  </p:cSld>
  <p:clrMap bg1="lt1" tx1="dk1" bg2="lt2" tx2="dk2" accent1="accent1" accent2="accent2" accent3="accent3" accent4="accent4" accent5="accent5" accent6="accent6" hlink="hlink" folHlink="folHlink"/>
  <p:sldLayoutIdLst>
    <p:sldLayoutId id="2147483651" r:id="rId1"/>
    <p:sldLayoutId id="2147483672" r:id="rId2"/>
    <p:sldLayoutId id="2147483677" r:id="rId3"/>
    <p:sldLayoutId id="2147483678" r:id="rId4"/>
    <p:sldLayoutId id="2147483652" r:id="rId5"/>
    <p:sldLayoutId id="2147483684"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3" r:id="rId15"/>
    <p:sldLayoutId id="2147483667" r:id="rId16"/>
    <p:sldLayoutId id="2147483679" r:id="rId17"/>
    <p:sldLayoutId id="2147483671" r:id="rId18"/>
    <p:sldLayoutId id="2147483682" r:id="rId19"/>
    <p:sldLayoutId id="2147483683" r:id="rId20"/>
    <p:sldLayoutId id="2147483685" r:id="rId21"/>
    <p:sldLayoutId id="2147483686" r:id="rId22"/>
    <p:sldLayoutId id="2147483688" r:id="rId23"/>
    <p:sldLayoutId id="2147483689" r:id="rId24"/>
    <p:sldLayoutId id="2147483690" r:id="rId25"/>
    <p:sldLayoutId id="2147483691" r:id="rId26"/>
    <p:sldLayoutId id="2147483692" r:id="rId27"/>
  </p:sldLayoutIdLst>
  <p:transition spd="slow">
    <p:push/>
  </p:transition>
  <p:timing>
    <p:tnLst>
      <p:par>
        <p:cTn id="1" dur="indefinite" restart="never" nodeType="tmRoot"/>
      </p:par>
    </p:tnLst>
  </p:timing>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lang="en-GB" sz="2000" kern="1200" baseline="0" noProof="0" dirty="0" smtClean="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lang="en-GB" sz="2000" kern="1200" noProof="0" dirty="0" smtClean="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lang="en-GB" sz="2000" kern="1200" noProof="0" dirty="0" smtClean="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lang="en-GB" sz="2000" kern="1200" noProof="0" dirty="0" smtClean="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lang="en-GB" sz="2000" kern="1200" baseline="0" noProof="0" dirty="0" smtClean="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Mutual distributed ledgers and </a:t>
            </a:r>
            <a:r>
              <a:rPr lang="en-GB" smtClean="0"/>
              <a:t>financial crime</a:t>
            </a:r>
            <a:r>
              <a:rPr lang="en-GB" dirty="0" smtClean="0"/>
              <a:t/>
            </a:r>
            <a:br>
              <a:rPr lang="en-GB" dirty="0" smtClean="0"/>
            </a:br>
            <a:endParaRPr lang="en-GB" dirty="0"/>
          </a:p>
        </p:txBody>
      </p:sp>
      <p:sp>
        <p:nvSpPr>
          <p:cNvPr id="4" name="Text Placeholder 3"/>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167927384"/>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10.255.32.14\SafeHarbour\Images\PwC images\People in Context-Cover\Photo_RGB_C_54569 (EXP 11.30.201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279" r="19850" b="1901"/>
          <a:stretch/>
        </p:blipFill>
        <p:spPr bwMode="auto">
          <a:xfrm>
            <a:off x="1248176" y="1"/>
            <a:ext cx="334764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a:xfrm>
            <a:off x="4711590" y="690038"/>
            <a:ext cx="7002621" cy="806824"/>
          </a:xfrm>
        </p:spPr>
        <p:txBody>
          <a:bodyPr/>
          <a:lstStyle/>
          <a:p>
            <a:r>
              <a:rPr lang="en-US" dirty="0" smtClean="0"/>
              <a:t>What are the benefits?</a:t>
            </a:r>
            <a:br>
              <a:rPr lang="en-US" dirty="0" smtClean="0"/>
            </a:br>
            <a:endParaRPr lang="en-US" dirty="0"/>
          </a:p>
        </p:txBody>
      </p:sp>
      <p:sp>
        <p:nvSpPr>
          <p:cNvPr id="4" name="Slide Number Placeholder 3"/>
          <p:cNvSpPr>
            <a:spLocks noGrp="1"/>
          </p:cNvSpPr>
          <p:nvPr>
            <p:ph type="sldNum" sz="quarter" idx="4"/>
          </p:nvPr>
        </p:nvSpPr>
        <p:spPr/>
        <p:txBody>
          <a:bodyPr/>
          <a:lstStyle/>
          <a:p>
            <a:fld id="{FEBD7F86-1881-4698-8703-FB80B0800997}" type="slidenum">
              <a:rPr lang="en-GB" smtClean="0"/>
              <a:pPr/>
              <a:t>16</a:t>
            </a:fld>
            <a:endParaRPr lang="en-GB" dirty="0"/>
          </a:p>
        </p:txBody>
      </p:sp>
      <p:sp>
        <p:nvSpPr>
          <p:cNvPr id="8" name="Rectangle 7"/>
          <p:cNvSpPr/>
          <p:nvPr/>
        </p:nvSpPr>
        <p:spPr>
          <a:xfrm>
            <a:off x="4913748" y="1664465"/>
            <a:ext cx="4849411" cy="3361177"/>
          </a:xfrm>
          <a:prstGeom prst="rect">
            <a:avLst/>
          </a:prstGeom>
        </p:spPr>
        <p:txBody>
          <a:bodyPr lIns="0" tIns="0" rIns="0" bIns="0">
            <a:spAutoFit/>
          </a:bodyPr>
          <a:lstStyle/>
          <a:p>
            <a:pPr marL="195912" lvl="1" indent="-195912">
              <a:spcAft>
                <a:spcPts val="1088"/>
              </a:spcAft>
              <a:buClr>
                <a:schemeClr val="bg1"/>
              </a:buClr>
              <a:buFont typeface="Arial" panose="020B0604020202020204" pitchFamily="34" charset="0"/>
              <a:buChar char="•"/>
            </a:pPr>
            <a:r>
              <a:rPr lang="en-US" sz="1451" b="1" dirty="0">
                <a:solidFill>
                  <a:schemeClr val="bg1"/>
                </a:solidFill>
                <a:latin typeface="+mj-lt"/>
              </a:rPr>
              <a:t>Quicker and more efficient client onboarding</a:t>
            </a:r>
          </a:p>
          <a:p>
            <a:pPr marL="195912" lvl="1" indent="-195912">
              <a:spcAft>
                <a:spcPts val="1088"/>
              </a:spcAft>
              <a:buClr>
                <a:schemeClr val="bg1"/>
              </a:buClr>
              <a:buFont typeface="Arial" panose="020B0604020202020204" pitchFamily="34" charset="0"/>
              <a:buChar char="•"/>
            </a:pPr>
            <a:r>
              <a:rPr lang="en-US" sz="1451" b="1" dirty="0">
                <a:solidFill>
                  <a:schemeClr val="bg1"/>
                </a:solidFill>
                <a:latin typeface="+mj-lt"/>
              </a:rPr>
              <a:t>An improved customer experience</a:t>
            </a:r>
          </a:p>
          <a:p>
            <a:pPr marL="195912" lvl="1" indent="-195912">
              <a:spcAft>
                <a:spcPts val="1088"/>
              </a:spcAft>
              <a:buClr>
                <a:schemeClr val="bg1"/>
              </a:buClr>
              <a:buFont typeface="Arial" panose="020B0604020202020204" pitchFamily="34" charset="0"/>
              <a:buChar char="•"/>
            </a:pPr>
            <a:r>
              <a:rPr lang="en-US" sz="1451" b="1" dirty="0">
                <a:solidFill>
                  <a:schemeClr val="bg1"/>
                </a:solidFill>
                <a:latin typeface="+mj-lt"/>
              </a:rPr>
              <a:t>Scale economies for all through utility data sharing</a:t>
            </a:r>
          </a:p>
          <a:p>
            <a:pPr marL="195912" lvl="1" indent="-195912">
              <a:spcAft>
                <a:spcPts val="1088"/>
              </a:spcAft>
              <a:buClr>
                <a:schemeClr val="bg1"/>
              </a:buClr>
              <a:buFont typeface="Arial" panose="020B0604020202020204" pitchFamily="34" charset="0"/>
              <a:buChar char="•"/>
            </a:pPr>
            <a:r>
              <a:rPr lang="en-US" sz="1451" b="1" dirty="0">
                <a:solidFill>
                  <a:schemeClr val="bg1"/>
                </a:solidFill>
                <a:latin typeface="+mj-lt"/>
              </a:rPr>
              <a:t>Reduced cost of KYC compliance</a:t>
            </a:r>
          </a:p>
          <a:p>
            <a:pPr marL="195912" lvl="1" indent="-195912">
              <a:spcAft>
                <a:spcPts val="1088"/>
              </a:spcAft>
              <a:buClr>
                <a:schemeClr val="bg1"/>
              </a:buClr>
              <a:buFont typeface="Arial" panose="020B0604020202020204" pitchFamily="34" charset="0"/>
              <a:buChar char="•"/>
            </a:pPr>
            <a:r>
              <a:rPr lang="en-US" sz="1451" b="1" dirty="0">
                <a:solidFill>
                  <a:schemeClr val="bg1"/>
                </a:solidFill>
                <a:latin typeface="+mj-lt"/>
              </a:rPr>
              <a:t>KYC as a core competency for a central utility </a:t>
            </a:r>
          </a:p>
          <a:p>
            <a:pPr marL="195912" lvl="1" indent="-195912">
              <a:spcAft>
                <a:spcPts val="1088"/>
              </a:spcAft>
              <a:buClr>
                <a:schemeClr val="bg1"/>
              </a:buClr>
              <a:buFont typeface="Arial" panose="020B0604020202020204" pitchFamily="34" charset="0"/>
              <a:buChar char="•"/>
            </a:pPr>
            <a:r>
              <a:rPr lang="en-US" sz="1451" b="1" dirty="0">
                <a:solidFill>
                  <a:schemeClr val="bg1"/>
                </a:solidFill>
                <a:latin typeface="+mj-lt"/>
              </a:rPr>
              <a:t>Significant reduction in regulatory visits</a:t>
            </a:r>
          </a:p>
          <a:p>
            <a:pPr marL="195912" lvl="1" indent="-195912">
              <a:spcAft>
                <a:spcPts val="1088"/>
              </a:spcAft>
              <a:buClr>
                <a:schemeClr val="bg1"/>
              </a:buClr>
              <a:buFont typeface="Arial" panose="020B0604020202020204" pitchFamily="34" charset="0"/>
              <a:buChar char="•"/>
            </a:pPr>
            <a:r>
              <a:rPr lang="en-US" sz="1451" b="1" dirty="0">
                <a:solidFill>
                  <a:schemeClr val="bg1"/>
                </a:solidFill>
                <a:latin typeface="+mj-lt"/>
              </a:rPr>
              <a:t>Common KYC standards</a:t>
            </a:r>
          </a:p>
          <a:p>
            <a:pPr marL="195912" lvl="1" indent="-195912">
              <a:spcAft>
                <a:spcPts val="1088"/>
              </a:spcAft>
              <a:buClr>
                <a:schemeClr val="bg1"/>
              </a:buClr>
              <a:buFont typeface="Arial" panose="020B0604020202020204" pitchFamily="34" charset="0"/>
              <a:buChar char="•"/>
            </a:pPr>
            <a:r>
              <a:rPr lang="en-US" sz="1451" b="1" dirty="0">
                <a:solidFill>
                  <a:schemeClr val="bg1"/>
                </a:solidFill>
                <a:latin typeface="+mj-lt"/>
              </a:rPr>
              <a:t>Optimal KYC effectiveness</a:t>
            </a:r>
          </a:p>
          <a:p>
            <a:pPr marL="195912" lvl="1" indent="-195912">
              <a:spcAft>
                <a:spcPts val="1088"/>
              </a:spcAft>
              <a:buClr>
                <a:schemeClr val="bg1"/>
              </a:buClr>
              <a:buFont typeface="Arial" panose="020B0604020202020204" pitchFamily="34" charset="0"/>
              <a:buChar char="•"/>
            </a:pPr>
            <a:r>
              <a:rPr lang="en-US" sz="1451" b="1" dirty="0">
                <a:solidFill>
                  <a:schemeClr val="bg1"/>
                </a:solidFill>
                <a:latin typeface="+mj-lt"/>
              </a:rPr>
              <a:t>Jurisdictional reputation enhanced</a:t>
            </a:r>
            <a:endParaRPr lang="en-GB" sz="1451" b="1" dirty="0">
              <a:solidFill>
                <a:schemeClr val="bg1"/>
              </a:solidFill>
              <a:latin typeface="+mj-lt"/>
            </a:endParaRPr>
          </a:p>
        </p:txBody>
      </p:sp>
      <p:sp>
        <p:nvSpPr>
          <p:cNvPr id="12" name="PwCFirm"/>
          <p:cNvSpPr txBox="1"/>
          <p:nvPr/>
        </p:nvSpPr>
        <p:spPr>
          <a:xfrm>
            <a:off x="1762508" y="6562832"/>
            <a:ext cx="2792085" cy="134471"/>
          </a:xfrm>
          <a:prstGeom prst="rect">
            <a:avLst/>
          </a:prstGeom>
          <a:noFill/>
        </p:spPr>
        <p:txBody>
          <a:bodyPr vert="horz" wrap="square" lIns="0" tIns="0" rIns="0" bIns="0" rtlCol="0" anchor="ctr" anchorCtr="0">
            <a:noAutofit/>
          </a:bodyPr>
          <a:lstStyle/>
          <a:p>
            <a:r>
              <a:rPr lang="en-GB" sz="816" dirty="0">
                <a:solidFill>
                  <a:schemeClr val="bg1"/>
                </a:solidFill>
                <a:latin typeface="Arial" pitchFamily="34" charset="0"/>
                <a:cs typeface="Arial" pitchFamily="34" charset="0"/>
              </a:rPr>
              <a:t>PwC</a:t>
            </a:r>
          </a:p>
        </p:txBody>
      </p:sp>
    </p:spTree>
    <p:extLst>
      <p:ext uri="{BB962C8B-B14F-4D97-AF65-F5344CB8AC3E}">
        <p14:creationId xmlns:p14="http://schemas.microsoft.com/office/powerpoint/2010/main" val="3073615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Mutual distributed ledgers have a role to play in fighting financial crime</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631846048"/>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Practical data related challenges</a:t>
            </a:r>
          </a:p>
        </p:txBody>
      </p:sp>
      <p:sp>
        <p:nvSpPr>
          <p:cNvPr id="4" name="Slide Number Placeholder 3"/>
          <p:cNvSpPr>
            <a:spLocks noGrp="1"/>
          </p:cNvSpPr>
          <p:nvPr>
            <p:ph type="sldNum" sz="quarter" idx="4"/>
          </p:nvPr>
        </p:nvSpPr>
        <p:spPr>
          <a:xfrm>
            <a:off x="8816197" y="6562832"/>
            <a:ext cx="1616470" cy="134471"/>
          </a:xfrm>
        </p:spPr>
        <p:txBody>
          <a:bodyPr/>
          <a:lstStyle/>
          <a:p>
            <a:fld id="{FEBD7F86-1881-4698-8703-FB80B0800997}" type="slidenum">
              <a:rPr lang="en-GB" smtClean="0"/>
              <a:pPr/>
              <a:t>18</a:t>
            </a:fld>
            <a:endParaRPr lang="en-GB" dirty="0"/>
          </a:p>
        </p:txBody>
      </p:sp>
      <p:grpSp>
        <p:nvGrpSpPr>
          <p:cNvPr id="7" name="Group 6"/>
          <p:cNvGrpSpPr/>
          <p:nvPr/>
        </p:nvGrpSpPr>
        <p:grpSpPr>
          <a:xfrm>
            <a:off x="2095658" y="1119603"/>
            <a:ext cx="8033211" cy="5047347"/>
            <a:chOff x="3953107" y="1835150"/>
            <a:chExt cx="6247708" cy="4918127"/>
          </a:xfrm>
        </p:grpSpPr>
        <p:sp>
          <p:nvSpPr>
            <p:cNvPr id="8" name="Parallelogram 7"/>
            <p:cNvSpPr/>
            <p:nvPr/>
          </p:nvSpPr>
          <p:spPr bwMode="ltGray">
            <a:xfrm flipH="1">
              <a:off x="5249627" y="1835150"/>
              <a:ext cx="3570585" cy="4918127"/>
            </a:xfrm>
            <a:prstGeom prst="parallelogram">
              <a:avLst>
                <a:gd name="adj" fmla="val 83889"/>
              </a:avLst>
            </a:prstGeom>
            <a:solidFill>
              <a:srgbClr val="D5D1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90175"/>
              <a:endParaRPr lang="en-GB" dirty="0">
                <a:solidFill>
                  <a:srgbClr val="000000"/>
                </a:solidFill>
                <a:latin typeface="Georgia" pitchFamily="18" charset="0"/>
              </a:endParaRPr>
            </a:p>
          </p:txBody>
        </p:sp>
        <p:sp>
          <p:nvSpPr>
            <p:cNvPr id="9" name="Rectangle 2"/>
            <p:cNvSpPr/>
            <p:nvPr/>
          </p:nvSpPr>
          <p:spPr bwMode="ltGray">
            <a:xfrm>
              <a:off x="6672180" y="4166085"/>
              <a:ext cx="2868309" cy="534721"/>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28318"/>
                <a:gd name="connsiteY0" fmla="*/ 2382 h 720080"/>
                <a:gd name="connsiteX1" fmla="*/ 3728318 w 3728318"/>
                <a:gd name="connsiteY1" fmla="*/ 0 h 720080"/>
                <a:gd name="connsiteX2" fmla="*/ 3728318 w 3728318"/>
                <a:gd name="connsiteY2" fmla="*/ 720080 h 720080"/>
                <a:gd name="connsiteX3" fmla="*/ 450922 w 3728318"/>
                <a:gd name="connsiteY3" fmla="*/ 720080 h 720080"/>
                <a:gd name="connsiteX4" fmla="*/ 0 w 3728318"/>
                <a:gd name="connsiteY4" fmla="*/ 2382 h 720080"/>
                <a:gd name="connsiteX0" fmla="*/ 0 w 3730699"/>
                <a:gd name="connsiteY0" fmla="*/ 2382 h 720080"/>
                <a:gd name="connsiteX1" fmla="*/ 3730699 w 3730699"/>
                <a:gd name="connsiteY1" fmla="*/ 0 h 720080"/>
                <a:gd name="connsiteX2" fmla="*/ 3730699 w 3730699"/>
                <a:gd name="connsiteY2" fmla="*/ 720080 h 720080"/>
                <a:gd name="connsiteX3" fmla="*/ 453303 w 3730699"/>
                <a:gd name="connsiteY3" fmla="*/ 720080 h 720080"/>
                <a:gd name="connsiteX4" fmla="*/ 0 w 3730699"/>
                <a:gd name="connsiteY4" fmla="*/ 2382 h 720080"/>
                <a:gd name="connsiteX0" fmla="*/ 0 w 3733080"/>
                <a:gd name="connsiteY0" fmla="*/ 0 h 722461"/>
                <a:gd name="connsiteX1" fmla="*/ 3733080 w 3733080"/>
                <a:gd name="connsiteY1" fmla="*/ 2381 h 722461"/>
                <a:gd name="connsiteX2" fmla="*/ 3733080 w 3733080"/>
                <a:gd name="connsiteY2" fmla="*/ 722461 h 722461"/>
                <a:gd name="connsiteX3" fmla="*/ 455684 w 3733080"/>
                <a:gd name="connsiteY3" fmla="*/ 722461 h 722461"/>
                <a:gd name="connsiteX4" fmla="*/ 0 w 3733080"/>
                <a:gd name="connsiteY4" fmla="*/ 0 h 722461"/>
                <a:gd name="connsiteX0" fmla="*/ 0 w 3733080"/>
                <a:gd name="connsiteY0" fmla="*/ 0 h 722461"/>
                <a:gd name="connsiteX1" fmla="*/ 3733080 w 3733080"/>
                <a:gd name="connsiteY1" fmla="*/ 2381 h 722461"/>
                <a:gd name="connsiteX2" fmla="*/ 3733080 w 3733080"/>
                <a:gd name="connsiteY2" fmla="*/ 722461 h 722461"/>
                <a:gd name="connsiteX3" fmla="*/ 480681 w 3733080"/>
                <a:gd name="connsiteY3" fmla="*/ 722461 h 722461"/>
                <a:gd name="connsiteX4" fmla="*/ 0 w 3733080"/>
                <a:gd name="connsiteY4" fmla="*/ 0 h 722461"/>
                <a:gd name="connsiteX0" fmla="*/ 0 w 3733080"/>
                <a:gd name="connsiteY0" fmla="*/ 0 h 722461"/>
                <a:gd name="connsiteX1" fmla="*/ 3733080 w 3733080"/>
                <a:gd name="connsiteY1" fmla="*/ 2381 h 722461"/>
                <a:gd name="connsiteX2" fmla="*/ 3733080 w 3733080"/>
                <a:gd name="connsiteY2" fmla="*/ 722461 h 722461"/>
                <a:gd name="connsiteX3" fmla="*/ 536010 w 3733080"/>
                <a:gd name="connsiteY3" fmla="*/ 719618 h 722461"/>
                <a:gd name="connsiteX4" fmla="*/ 0 w 3733080"/>
                <a:gd name="connsiteY4" fmla="*/ 0 h 722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080" h="722461">
                  <a:moveTo>
                    <a:pt x="0" y="0"/>
                  </a:moveTo>
                  <a:lnTo>
                    <a:pt x="3733080" y="2381"/>
                  </a:lnTo>
                  <a:lnTo>
                    <a:pt x="3733080" y="722461"/>
                  </a:lnTo>
                  <a:lnTo>
                    <a:pt x="536010" y="719618"/>
                  </a:lnTo>
                  <a:lnTo>
                    <a:pt x="0"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89775" tIns="65303" rIns="65303" bIns="65303" rtlCol="0" anchor="ctr"/>
            <a:lstStyle/>
            <a:p>
              <a:pPr defTabSz="790175"/>
              <a:r>
                <a:rPr lang="en-GB" b="1" dirty="0">
                  <a:solidFill>
                    <a:schemeClr val="bg1"/>
                  </a:solidFill>
                  <a:latin typeface="Georgia" panose="02040502050405020303" pitchFamily="18" charset="0"/>
                </a:rPr>
                <a:t>Confidentiality</a:t>
              </a:r>
            </a:p>
            <a:p>
              <a:pPr defTabSz="790175"/>
              <a:endParaRPr lang="en-US" dirty="0">
                <a:solidFill>
                  <a:schemeClr val="bg1"/>
                </a:solidFill>
                <a:latin typeface="Georgia" panose="02040502050405020303" pitchFamily="18" charset="0"/>
              </a:endParaRPr>
            </a:p>
          </p:txBody>
        </p:sp>
        <p:sp>
          <p:nvSpPr>
            <p:cNvPr id="10" name="Rectangle 2"/>
            <p:cNvSpPr/>
            <p:nvPr/>
          </p:nvSpPr>
          <p:spPr bwMode="ltGray">
            <a:xfrm>
              <a:off x="7437312" y="5423064"/>
              <a:ext cx="2763503" cy="626404"/>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664286"/>
                <a:gd name="connsiteY0" fmla="*/ 0 h 720080"/>
                <a:gd name="connsiteX1" fmla="*/ 3664286 w 3664286"/>
                <a:gd name="connsiteY1" fmla="*/ 0 h 720080"/>
                <a:gd name="connsiteX2" fmla="*/ 3664286 w 3664286"/>
                <a:gd name="connsiteY2" fmla="*/ 720080 h 720080"/>
                <a:gd name="connsiteX3" fmla="*/ 386890 w 3664286"/>
                <a:gd name="connsiteY3" fmla="*/ 720080 h 720080"/>
                <a:gd name="connsiteX4" fmla="*/ 0 w 3664286"/>
                <a:gd name="connsiteY4" fmla="*/ 0 h 720080"/>
                <a:gd name="connsiteX0" fmla="*/ 0 w 3664286"/>
                <a:gd name="connsiteY0" fmla="*/ 0 h 723255"/>
                <a:gd name="connsiteX1" fmla="*/ 3664286 w 3664286"/>
                <a:gd name="connsiteY1" fmla="*/ 0 h 723255"/>
                <a:gd name="connsiteX2" fmla="*/ 3664286 w 3664286"/>
                <a:gd name="connsiteY2" fmla="*/ 720080 h 723255"/>
                <a:gd name="connsiteX3" fmla="*/ 595014 w 3664286"/>
                <a:gd name="connsiteY3" fmla="*/ 723255 h 723255"/>
                <a:gd name="connsiteX4" fmla="*/ 0 w 3664286"/>
                <a:gd name="connsiteY4" fmla="*/ 0 h 723255"/>
                <a:gd name="connsiteX0" fmla="*/ 0 w 3664286"/>
                <a:gd name="connsiteY0" fmla="*/ 0 h 723255"/>
                <a:gd name="connsiteX1" fmla="*/ 3664286 w 3664286"/>
                <a:gd name="connsiteY1" fmla="*/ 0 h 723255"/>
                <a:gd name="connsiteX2" fmla="*/ 3664286 w 3664286"/>
                <a:gd name="connsiteY2" fmla="*/ 720080 h 723255"/>
                <a:gd name="connsiteX3" fmla="*/ 647561 w 3664286"/>
                <a:gd name="connsiteY3" fmla="*/ 723255 h 723255"/>
                <a:gd name="connsiteX4" fmla="*/ 0 w 3664286"/>
                <a:gd name="connsiteY4" fmla="*/ 0 h 723255"/>
                <a:gd name="connsiteX0" fmla="*/ 0 w 3664286"/>
                <a:gd name="connsiteY0" fmla="*/ 0 h 720080"/>
                <a:gd name="connsiteX1" fmla="*/ 3664286 w 3664286"/>
                <a:gd name="connsiteY1" fmla="*/ 0 h 720080"/>
                <a:gd name="connsiteX2" fmla="*/ 3664286 w 3664286"/>
                <a:gd name="connsiteY2" fmla="*/ 720080 h 720080"/>
                <a:gd name="connsiteX3" fmla="*/ 475670 w 3664286"/>
                <a:gd name="connsiteY3" fmla="*/ 717569 h 720080"/>
                <a:gd name="connsiteX4" fmla="*/ 0 w 3664286"/>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286" h="720080">
                  <a:moveTo>
                    <a:pt x="0" y="0"/>
                  </a:moveTo>
                  <a:lnTo>
                    <a:pt x="3664286" y="0"/>
                  </a:lnTo>
                  <a:lnTo>
                    <a:pt x="3664286" y="720080"/>
                  </a:lnTo>
                  <a:lnTo>
                    <a:pt x="475670" y="717569"/>
                  </a:lnTo>
                  <a:lnTo>
                    <a:pt x="0"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89775" tIns="65303" rIns="65303" bIns="65303" rtlCol="0" anchor="ctr"/>
            <a:lstStyle/>
            <a:p>
              <a:pPr defTabSz="790175"/>
              <a:r>
                <a:rPr lang="en-GB" b="1" dirty="0">
                  <a:solidFill>
                    <a:schemeClr val="bg1"/>
                  </a:solidFill>
                  <a:latin typeface="Georgia" panose="02040502050405020303" pitchFamily="18" charset="0"/>
                </a:rPr>
                <a:t>Audit trails </a:t>
              </a:r>
              <a:br>
                <a:rPr lang="en-GB" b="1" dirty="0">
                  <a:solidFill>
                    <a:schemeClr val="bg1"/>
                  </a:solidFill>
                  <a:latin typeface="Georgia" panose="02040502050405020303" pitchFamily="18" charset="0"/>
                </a:rPr>
              </a:br>
              <a:endParaRPr lang="en-US" dirty="0">
                <a:solidFill>
                  <a:schemeClr val="bg1"/>
                </a:solidFill>
                <a:latin typeface="Georgia" panose="02040502050405020303" pitchFamily="18" charset="0"/>
              </a:endParaRPr>
            </a:p>
          </p:txBody>
        </p:sp>
        <p:sp>
          <p:nvSpPr>
            <p:cNvPr id="11" name="Rectangle 2"/>
            <p:cNvSpPr/>
            <p:nvPr/>
          </p:nvSpPr>
          <p:spPr bwMode="ltGray">
            <a:xfrm>
              <a:off x="5906536" y="2908518"/>
              <a:ext cx="2117989" cy="535308"/>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664286"/>
                <a:gd name="connsiteY0" fmla="*/ 0 h 720080"/>
                <a:gd name="connsiteX1" fmla="*/ 3664286 w 3664286"/>
                <a:gd name="connsiteY1" fmla="*/ 0 h 720080"/>
                <a:gd name="connsiteX2" fmla="*/ 3664286 w 3664286"/>
                <a:gd name="connsiteY2" fmla="*/ 720080 h 720080"/>
                <a:gd name="connsiteX3" fmla="*/ 386890 w 3664286"/>
                <a:gd name="connsiteY3" fmla="*/ 720080 h 720080"/>
                <a:gd name="connsiteX4" fmla="*/ 0 w 3664286"/>
                <a:gd name="connsiteY4" fmla="*/ 0 h 720080"/>
                <a:gd name="connsiteX0" fmla="*/ 0 w 3664286"/>
                <a:gd name="connsiteY0" fmla="*/ 0 h 723255"/>
                <a:gd name="connsiteX1" fmla="*/ 3664286 w 3664286"/>
                <a:gd name="connsiteY1" fmla="*/ 0 h 723255"/>
                <a:gd name="connsiteX2" fmla="*/ 3664286 w 3664286"/>
                <a:gd name="connsiteY2" fmla="*/ 720080 h 723255"/>
                <a:gd name="connsiteX3" fmla="*/ 595014 w 3664286"/>
                <a:gd name="connsiteY3" fmla="*/ 723255 h 723255"/>
                <a:gd name="connsiteX4" fmla="*/ 0 w 3664286"/>
                <a:gd name="connsiteY4" fmla="*/ 0 h 723255"/>
                <a:gd name="connsiteX0" fmla="*/ 0 w 3721612"/>
                <a:gd name="connsiteY0" fmla="*/ 0 h 723255"/>
                <a:gd name="connsiteX1" fmla="*/ 3721612 w 3721612"/>
                <a:gd name="connsiteY1" fmla="*/ 0 h 723255"/>
                <a:gd name="connsiteX2" fmla="*/ 3721612 w 3721612"/>
                <a:gd name="connsiteY2" fmla="*/ 720080 h 723255"/>
                <a:gd name="connsiteX3" fmla="*/ 652340 w 3721612"/>
                <a:gd name="connsiteY3" fmla="*/ 723255 h 723255"/>
                <a:gd name="connsiteX4" fmla="*/ 0 w 3721612"/>
                <a:gd name="connsiteY4" fmla="*/ 0 h 723255"/>
                <a:gd name="connsiteX0" fmla="*/ 0 w 3721612"/>
                <a:gd name="connsiteY0" fmla="*/ 0 h 723255"/>
                <a:gd name="connsiteX1" fmla="*/ 3721612 w 3721612"/>
                <a:gd name="connsiteY1" fmla="*/ 0 h 723255"/>
                <a:gd name="connsiteX2" fmla="*/ 3721612 w 3721612"/>
                <a:gd name="connsiteY2" fmla="*/ 720080 h 723255"/>
                <a:gd name="connsiteX3" fmla="*/ 573632 w 3721612"/>
                <a:gd name="connsiteY3" fmla="*/ 723255 h 723255"/>
                <a:gd name="connsiteX4" fmla="*/ 0 w 3721612"/>
                <a:gd name="connsiteY4" fmla="*/ 0 h 723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612" h="723255">
                  <a:moveTo>
                    <a:pt x="0" y="0"/>
                  </a:moveTo>
                  <a:lnTo>
                    <a:pt x="3721612" y="0"/>
                  </a:lnTo>
                  <a:lnTo>
                    <a:pt x="3721612" y="720080"/>
                  </a:lnTo>
                  <a:lnTo>
                    <a:pt x="573632" y="723255"/>
                  </a:lnTo>
                  <a:lnTo>
                    <a:pt x="0" y="0"/>
                  </a:ln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89775" tIns="65303" rIns="65303" bIns="65303" rtlCol="0" anchor="ctr"/>
            <a:lstStyle/>
            <a:p>
              <a:pPr defTabSz="790175"/>
              <a:r>
                <a:rPr lang="en-GB" b="1" dirty="0">
                  <a:solidFill>
                    <a:schemeClr val="bg1"/>
                  </a:solidFill>
                  <a:latin typeface="Georgia" panose="02040502050405020303" pitchFamily="18" charset="0"/>
                </a:rPr>
                <a:t>Ownership </a:t>
              </a:r>
              <a:br>
                <a:rPr lang="en-GB" b="1" dirty="0">
                  <a:solidFill>
                    <a:schemeClr val="bg1"/>
                  </a:solidFill>
                  <a:latin typeface="Georgia" panose="02040502050405020303" pitchFamily="18" charset="0"/>
                </a:rPr>
              </a:br>
              <a:endParaRPr lang="en-GB" dirty="0">
                <a:solidFill>
                  <a:schemeClr val="bg1"/>
                </a:solidFill>
                <a:latin typeface="Georgia" panose="02040502050405020303" pitchFamily="18" charset="0"/>
              </a:endParaRPr>
            </a:p>
          </p:txBody>
        </p:sp>
        <p:grpSp>
          <p:nvGrpSpPr>
            <p:cNvPr id="12" name="Group 11"/>
            <p:cNvGrpSpPr/>
            <p:nvPr/>
          </p:nvGrpSpPr>
          <p:grpSpPr>
            <a:xfrm>
              <a:off x="4918203" y="4792489"/>
              <a:ext cx="3032690" cy="634759"/>
              <a:chOff x="4520735" y="4539730"/>
              <a:chExt cx="2886953" cy="604256"/>
            </a:xfrm>
          </p:grpSpPr>
          <p:sp>
            <p:nvSpPr>
              <p:cNvPr id="19" name="Rectangle 2"/>
              <p:cNvSpPr/>
              <p:nvPr/>
            </p:nvSpPr>
            <p:spPr bwMode="ltGray">
              <a:xfrm flipH="1" flipV="1">
                <a:off x="4520735" y="4539730"/>
                <a:ext cx="2886953" cy="512991"/>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44987"/>
                  <a:gd name="connsiteY0" fmla="*/ 0 h 730471"/>
                  <a:gd name="connsiteX1" fmla="*/ 3744987 w 3744987"/>
                  <a:gd name="connsiteY1" fmla="*/ 0 h 730471"/>
                  <a:gd name="connsiteX2" fmla="*/ 3744987 w 3744987"/>
                  <a:gd name="connsiteY2" fmla="*/ 720080 h 730471"/>
                  <a:gd name="connsiteX3" fmla="*/ 563391 w 3744987"/>
                  <a:gd name="connsiteY3" fmla="*/ 730471 h 730471"/>
                  <a:gd name="connsiteX4" fmla="*/ 0 w 3744987"/>
                  <a:gd name="connsiteY4" fmla="*/ 0 h 730471"/>
                  <a:gd name="connsiteX0" fmla="*/ 0 w 3744987"/>
                  <a:gd name="connsiteY0" fmla="*/ 0 h 725709"/>
                  <a:gd name="connsiteX1" fmla="*/ 3744987 w 3744987"/>
                  <a:gd name="connsiteY1" fmla="*/ 0 h 725709"/>
                  <a:gd name="connsiteX2" fmla="*/ 3744987 w 3744987"/>
                  <a:gd name="connsiteY2" fmla="*/ 720080 h 725709"/>
                  <a:gd name="connsiteX3" fmla="*/ 300553 w 3744987"/>
                  <a:gd name="connsiteY3" fmla="*/ 725709 h 725709"/>
                  <a:gd name="connsiteX4" fmla="*/ 0 w 3744987"/>
                  <a:gd name="connsiteY4" fmla="*/ 0 h 725709"/>
                  <a:gd name="connsiteX0" fmla="*/ 0 w 3900743"/>
                  <a:gd name="connsiteY0" fmla="*/ 0 h 730472"/>
                  <a:gd name="connsiteX1" fmla="*/ 3900743 w 3900743"/>
                  <a:gd name="connsiteY1" fmla="*/ 4763 h 730472"/>
                  <a:gd name="connsiteX2" fmla="*/ 3900743 w 3900743"/>
                  <a:gd name="connsiteY2" fmla="*/ 724843 h 730472"/>
                  <a:gd name="connsiteX3" fmla="*/ 456309 w 3900743"/>
                  <a:gd name="connsiteY3" fmla="*/ 730472 h 730472"/>
                  <a:gd name="connsiteX4" fmla="*/ 0 w 3900743"/>
                  <a:gd name="connsiteY4" fmla="*/ 0 h 730472"/>
                  <a:gd name="connsiteX0" fmla="*/ 0 w 3900743"/>
                  <a:gd name="connsiteY0" fmla="*/ 0 h 730472"/>
                  <a:gd name="connsiteX1" fmla="*/ 3900743 w 3900743"/>
                  <a:gd name="connsiteY1" fmla="*/ 4763 h 730472"/>
                  <a:gd name="connsiteX2" fmla="*/ 3900743 w 3900743"/>
                  <a:gd name="connsiteY2" fmla="*/ 724843 h 730472"/>
                  <a:gd name="connsiteX3" fmla="*/ 463609 w 3900743"/>
                  <a:gd name="connsiteY3" fmla="*/ 730472 h 730472"/>
                  <a:gd name="connsiteX4" fmla="*/ 0 w 3900743"/>
                  <a:gd name="connsiteY4" fmla="*/ 0 h 730472"/>
                  <a:gd name="connsiteX0" fmla="*/ 0 w 3900743"/>
                  <a:gd name="connsiteY0" fmla="*/ 0 h 728091"/>
                  <a:gd name="connsiteX1" fmla="*/ 3900743 w 3900743"/>
                  <a:gd name="connsiteY1" fmla="*/ 4763 h 728091"/>
                  <a:gd name="connsiteX2" fmla="*/ 3900743 w 3900743"/>
                  <a:gd name="connsiteY2" fmla="*/ 724843 h 728091"/>
                  <a:gd name="connsiteX3" fmla="*/ 461176 w 3900743"/>
                  <a:gd name="connsiteY3" fmla="*/ 728091 h 728091"/>
                  <a:gd name="connsiteX4" fmla="*/ 0 w 3900743"/>
                  <a:gd name="connsiteY4" fmla="*/ 0 h 728091"/>
                  <a:gd name="connsiteX0" fmla="*/ 0 w 3900743"/>
                  <a:gd name="connsiteY0" fmla="*/ 0 h 729243"/>
                  <a:gd name="connsiteX1" fmla="*/ 3900743 w 3900743"/>
                  <a:gd name="connsiteY1" fmla="*/ 4763 h 729243"/>
                  <a:gd name="connsiteX2" fmla="*/ 3500599 w 3900743"/>
                  <a:gd name="connsiteY2" fmla="*/ 729243 h 729243"/>
                  <a:gd name="connsiteX3" fmla="*/ 461176 w 3900743"/>
                  <a:gd name="connsiteY3" fmla="*/ 728091 h 729243"/>
                  <a:gd name="connsiteX4" fmla="*/ 0 w 3900743"/>
                  <a:gd name="connsiteY4" fmla="*/ 0 h 729243"/>
                  <a:gd name="connsiteX0" fmla="*/ 0 w 3900743"/>
                  <a:gd name="connsiteY0" fmla="*/ 0 h 728091"/>
                  <a:gd name="connsiteX1" fmla="*/ 3900743 w 3900743"/>
                  <a:gd name="connsiteY1" fmla="*/ 4763 h 728091"/>
                  <a:gd name="connsiteX2" fmla="*/ 3500599 w 3900743"/>
                  <a:gd name="connsiteY2" fmla="*/ 724843 h 728091"/>
                  <a:gd name="connsiteX3" fmla="*/ 461176 w 3900743"/>
                  <a:gd name="connsiteY3" fmla="*/ 728091 h 728091"/>
                  <a:gd name="connsiteX4" fmla="*/ 0 w 3900743"/>
                  <a:gd name="connsiteY4" fmla="*/ 0 h 728091"/>
                  <a:gd name="connsiteX0" fmla="*/ 0 w 3500599"/>
                  <a:gd name="connsiteY0" fmla="*/ 0 h 728091"/>
                  <a:gd name="connsiteX1" fmla="*/ 3500598 w 3500599"/>
                  <a:gd name="connsiteY1" fmla="*/ 364 h 728091"/>
                  <a:gd name="connsiteX2" fmla="*/ 3500599 w 3500599"/>
                  <a:gd name="connsiteY2" fmla="*/ 724843 h 728091"/>
                  <a:gd name="connsiteX3" fmla="*/ 461176 w 3500599"/>
                  <a:gd name="connsiteY3" fmla="*/ 728091 h 728091"/>
                  <a:gd name="connsiteX4" fmla="*/ 0 w 3500599"/>
                  <a:gd name="connsiteY4" fmla="*/ 0 h 728091"/>
                  <a:gd name="connsiteX0" fmla="*/ 0 w 3500599"/>
                  <a:gd name="connsiteY0" fmla="*/ 0 h 728091"/>
                  <a:gd name="connsiteX1" fmla="*/ 3500598 w 3500599"/>
                  <a:gd name="connsiteY1" fmla="*/ 364 h 728091"/>
                  <a:gd name="connsiteX2" fmla="*/ 3500599 w 3500599"/>
                  <a:gd name="connsiteY2" fmla="*/ 724843 h 728091"/>
                  <a:gd name="connsiteX3" fmla="*/ 475774 w 3500599"/>
                  <a:gd name="connsiteY3" fmla="*/ 728091 h 728091"/>
                  <a:gd name="connsiteX4" fmla="*/ 0 w 3500599"/>
                  <a:gd name="connsiteY4" fmla="*/ 0 h 728091"/>
                  <a:gd name="connsiteX0" fmla="*/ 0 w 3518847"/>
                  <a:gd name="connsiteY0" fmla="*/ 0 h 728091"/>
                  <a:gd name="connsiteX1" fmla="*/ 3518846 w 3518847"/>
                  <a:gd name="connsiteY1" fmla="*/ 364 h 728091"/>
                  <a:gd name="connsiteX2" fmla="*/ 3518847 w 3518847"/>
                  <a:gd name="connsiteY2" fmla="*/ 724843 h 728091"/>
                  <a:gd name="connsiteX3" fmla="*/ 494022 w 3518847"/>
                  <a:gd name="connsiteY3" fmla="*/ 728091 h 728091"/>
                  <a:gd name="connsiteX4" fmla="*/ 0 w 3518847"/>
                  <a:gd name="connsiteY4" fmla="*/ 0 h 728091"/>
                  <a:gd name="connsiteX0" fmla="*/ 0 w 3518847"/>
                  <a:gd name="connsiteY0" fmla="*/ 0 h 728091"/>
                  <a:gd name="connsiteX1" fmla="*/ 3518846 w 3518847"/>
                  <a:gd name="connsiteY1" fmla="*/ 364 h 728091"/>
                  <a:gd name="connsiteX2" fmla="*/ 3518847 w 3518847"/>
                  <a:gd name="connsiteY2" fmla="*/ 724843 h 728091"/>
                  <a:gd name="connsiteX3" fmla="*/ 465114 w 3518847"/>
                  <a:gd name="connsiteY3" fmla="*/ 728091 h 728091"/>
                  <a:gd name="connsiteX4" fmla="*/ 0 w 3518847"/>
                  <a:gd name="connsiteY4" fmla="*/ 0 h 728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847" h="728091">
                    <a:moveTo>
                      <a:pt x="0" y="0"/>
                    </a:moveTo>
                    <a:lnTo>
                      <a:pt x="3518846" y="364"/>
                    </a:lnTo>
                    <a:cubicBezTo>
                      <a:pt x="3518846" y="241857"/>
                      <a:pt x="3518847" y="483350"/>
                      <a:pt x="3518847" y="724843"/>
                    </a:cubicBezTo>
                    <a:lnTo>
                      <a:pt x="465114" y="728091"/>
                    </a:lnTo>
                    <a:lnTo>
                      <a:pt x="0" y="0"/>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65303" tIns="65303" rIns="65303" bIns="65303" rtlCol="0" anchor="ctr"/>
              <a:lstStyle/>
              <a:p>
                <a:pPr algn="ctr" defTabSz="790175"/>
                <a:endParaRPr lang="en-GB" dirty="0">
                  <a:solidFill>
                    <a:schemeClr val="bg1"/>
                  </a:solidFill>
                  <a:latin typeface="Georgia" panose="02040502050405020303" pitchFamily="18" charset="0"/>
                </a:endParaRPr>
              </a:p>
            </p:txBody>
          </p:sp>
          <p:sp>
            <p:nvSpPr>
              <p:cNvPr id="20" name="Rectangle 19"/>
              <p:cNvSpPr/>
              <p:nvPr/>
            </p:nvSpPr>
            <p:spPr>
              <a:xfrm>
                <a:off x="4617443" y="4630112"/>
                <a:ext cx="2406672" cy="513874"/>
              </a:xfrm>
              <a:prstGeom prst="rect">
                <a:avLst/>
              </a:prstGeom>
            </p:spPr>
            <p:txBody>
              <a:bodyPr wrap="square" lIns="0" tIns="0" rIns="0" bIns="0">
                <a:spAutoFit/>
              </a:bodyPr>
              <a:lstStyle/>
              <a:p>
                <a:pPr defTabSz="790175"/>
                <a:r>
                  <a:rPr lang="en-GB" b="1" dirty="0">
                    <a:solidFill>
                      <a:schemeClr val="bg1"/>
                    </a:solidFill>
                    <a:latin typeface="Georgia" panose="02040502050405020303" pitchFamily="18" charset="0"/>
                  </a:rPr>
                  <a:t>Data security and integrity </a:t>
                </a:r>
                <a:br>
                  <a:rPr lang="en-GB" b="1" dirty="0">
                    <a:solidFill>
                      <a:schemeClr val="bg1"/>
                    </a:solidFill>
                    <a:latin typeface="Georgia" panose="02040502050405020303" pitchFamily="18" charset="0"/>
                  </a:rPr>
                </a:br>
                <a:endParaRPr lang="en-GB" dirty="0">
                  <a:solidFill>
                    <a:schemeClr val="bg1"/>
                  </a:solidFill>
                  <a:latin typeface="Georgia" panose="02040502050405020303" pitchFamily="18" charset="0"/>
                </a:endParaRPr>
              </a:p>
            </p:txBody>
          </p:sp>
        </p:grpSp>
        <p:grpSp>
          <p:nvGrpSpPr>
            <p:cNvPr id="13" name="Group 12"/>
            <p:cNvGrpSpPr/>
            <p:nvPr/>
          </p:nvGrpSpPr>
          <p:grpSpPr>
            <a:xfrm>
              <a:off x="3953107" y="3535516"/>
              <a:ext cx="3234848" cy="596835"/>
              <a:chOff x="3660879" y="3516523"/>
              <a:chExt cx="3079395" cy="568154"/>
            </a:xfrm>
          </p:grpSpPr>
          <p:sp>
            <p:nvSpPr>
              <p:cNvPr id="17" name="Rectangle 2"/>
              <p:cNvSpPr/>
              <p:nvPr/>
            </p:nvSpPr>
            <p:spPr bwMode="ltGray">
              <a:xfrm flipH="1" flipV="1">
                <a:off x="3660879" y="3516521"/>
                <a:ext cx="3079395" cy="512991"/>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44987"/>
                  <a:gd name="connsiteY0" fmla="*/ 0 h 730471"/>
                  <a:gd name="connsiteX1" fmla="*/ 3744987 w 3744987"/>
                  <a:gd name="connsiteY1" fmla="*/ 0 h 730471"/>
                  <a:gd name="connsiteX2" fmla="*/ 3744987 w 3744987"/>
                  <a:gd name="connsiteY2" fmla="*/ 720080 h 730471"/>
                  <a:gd name="connsiteX3" fmla="*/ 563391 w 3744987"/>
                  <a:gd name="connsiteY3" fmla="*/ 730471 h 730471"/>
                  <a:gd name="connsiteX4" fmla="*/ 0 w 3744987"/>
                  <a:gd name="connsiteY4" fmla="*/ 0 h 730471"/>
                  <a:gd name="connsiteX0" fmla="*/ 0 w 3744987"/>
                  <a:gd name="connsiteY0" fmla="*/ 0 h 725709"/>
                  <a:gd name="connsiteX1" fmla="*/ 3744987 w 3744987"/>
                  <a:gd name="connsiteY1" fmla="*/ 0 h 725709"/>
                  <a:gd name="connsiteX2" fmla="*/ 3744987 w 3744987"/>
                  <a:gd name="connsiteY2" fmla="*/ 720080 h 725709"/>
                  <a:gd name="connsiteX3" fmla="*/ 300553 w 3744987"/>
                  <a:gd name="connsiteY3" fmla="*/ 725709 h 725709"/>
                  <a:gd name="connsiteX4" fmla="*/ 0 w 3744987"/>
                  <a:gd name="connsiteY4" fmla="*/ 0 h 725709"/>
                  <a:gd name="connsiteX0" fmla="*/ 0 w 3900743"/>
                  <a:gd name="connsiteY0" fmla="*/ 0 h 730472"/>
                  <a:gd name="connsiteX1" fmla="*/ 3900743 w 3900743"/>
                  <a:gd name="connsiteY1" fmla="*/ 4763 h 730472"/>
                  <a:gd name="connsiteX2" fmla="*/ 3900743 w 3900743"/>
                  <a:gd name="connsiteY2" fmla="*/ 724843 h 730472"/>
                  <a:gd name="connsiteX3" fmla="*/ 456309 w 3900743"/>
                  <a:gd name="connsiteY3" fmla="*/ 730472 h 730472"/>
                  <a:gd name="connsiteX4" fmla="*/ 0 w 3900743"/>
                  <a:gd name="connsiteY4" fmla="*/ 0 h 730472"/>
                  <a:gd name="connsiteX0" fmla="*/ 0 w 3900743"/>
                  <a:gd name="connsiteY0" fmla="*/ 0 h 730472"/>
                  <a:gd name="connsiteX1" fmla="*/ 3900743 w 3900743"/>
                  <a:gd name="connsiteY1" fmla="*/ 4763 h 730472"/>
                  <a:gd name="connsiteX2" fmla="*/ 3900743 w 3900743"/>
                  <a:gd name="connsiteY2" fmla="*/ 724843 h 730472"/>
                  <a:gd name="connsiteX3" fmla="*/ 463609 w 3900743"/>
                  <a:gd name="connsiteY3" fmla="*/ 730472 h 730472"/>
                  <a:gd name="connsiteX4" fmla="*/ 0 w 3900743"/>
                  <a:gd name="connsiteY4" fmla="*/ 0 h 730472"/>
                  <a:gd name="connsiteX0" fmla="*/ 0 w 3900743"/>
                  <a:gd name="connsiteY0" fmla="*/ 0 h 728091"/>
                  <a:gd name="connsiteX1" fmla="*/ 3900743 w 3900743"/>
                  <a:gd name="connsiteY1" fmla="*/ 4763 h 728091"/>
                  <a:gd name="connsiteX2" fmla="*/ 3900743 w 3900743"/>
                  <a:gd name="connsiteY2" fmla="*/ 724843 h 728091"/>
                  <a:gd name="connsiteX3" fmla="*/ 461176 w 3900743"/>
                  <a:gd name="connsiteY3" fmla="*/ 728091 h 728091"/>
                  <a:gd name="connsiteX4" fmla="*/ 0 w 3900743"/>
                  <a:gd name="connsiteY4" fmla="*/ 0 h 728091"/>
                  <a:gd name="connsiteX0" fmla="*/ 0 w 3900743"/>
                  <a:gd name="connsiteY0" fmla="*/ 0 h 729243"/>
                  <a:gd name="connsiteX1" fmla="*/ 3900743 w 3900743"/>
                  <a:gd name="connsiteY1" fmla="*/ 4763 h 729243"/>
                  <a:gd name="connsiteX2" fmla="*/ 3500599 w 3900743"/>
                  <a:gd name="connsiteY2" fmla="*/ 729243 h 729243"/>
                  <a:gd name="connsiteX3" fmla="*/ 461176 w 3900743"/>
                  <a:gd name="connsiteY3" fmla="*/ 728091 h 729243"/>
                  <a:gd name="connsiteX4" fmla="*/ 0 w 3900743"/>
                  <a:gd name="connsiteY4" fmla="*/ 0 h 729243"/>
                  <a:gd name="connsiteX0" fmla="*/ 0 w 3900743"/>
                  <a:gd name="connsiteY0" fmla="*/ 0 h 728091"/>
                  <a:gd name="connsiteX1" fmla="*/ 3900743 w 3900743"/>
                  <a:gd name="connsiteY1" fmla="*/ 4763 h 728091"/>
                  <a:gd name="connsiteX2" fmla="*/ 3500599 w 3900743"/>
                  <a:gd name="connsiteY2" fmla="*/ 724843 h 728091"/>
                  <a:gd name="connsiteX3" fmla="*/ 461176 w 3900743"/>
                  <a:gd name="connsiteY3" fmla="*/ 728091 h 728091"/>
                  <a:gd name="connsiteX4" fmla="*/ 0 w 3900743"/>
                  <a:gd name="connsiteY4" fmla="*/ 0 h 728091"/>
                  <a:gd name="connsiteX0" fmla="*/ 0 w 3500599"/>
                  <a:gd name="connsiteY0" fmla="*/ 0 h 728091"/>
                  <a:gd name="connsiteX1" fmla="*/ 3500598 w 3500599"/>
                  <a:gd name="connsiteY1" fmla="*/ 364 h 728091"/>
                  <a:gd name="connsiteX2" fmla="*/ 3500599 w 3500599"/>
                  <a:gd name="connsiteY2" fmla="*/ 724843 h 728091"/>
                  <a:gd name="connsiteX3" fmla="*/ 461176 w 3500599"/>
                  <a:gd name="connsiteY3" fmla="*/ 728091 h 728091"/>
                  <a:gd name="connsiteX4" fmla="*/ 0 w 3500599"/>
                  <a:gd name="connsiteY4" fmla="*/ 0 h 728091"/>
                  <a:gd name="connsiteX0" fmla="*/ 0 w 3500599"/>
                  <a:gd name="connsiteY0" fmla="*/ 0 h 728091"/>
                  <a:gd name="connsiteX1" fmla="*/ 3500598 w 3500599"/>
                  <a:gd name="connsiteY1" fmla="*/ 364 h 728091"/>
                  <a:gd name="connsiteX2" fmla="*/ 3500599 w 3500599"/>
                  <a:gd name="connsiteY2" fmla="*/ 724843 h 728091"/>
                  <a:gd name="connsiteX3" fmla="*/ 494022 w 3500599"/>
                  <a:gd name="connsiteY3" fmla="*/ 728091 h 728091"/>
                  <a:gd name="connsiteX4" fmla="*/ 0 w 3500599"/>
                  <a:gd name="connsiteY4" fmla="*/ 0 h 728091"/>
                  <a:gd name="connsiteX0" fmla="*/ 0 w 3500599"/>
                  <a:gd name="connsiteY0" fmla="*/ 0 h 728091"/>
                  <a:gd name="connsiteX1" fmla="*/ 3500598 w 3500599"/>
                  <a:gd name="connsiteY1" fmla="*/ 364 h 728091"/>
                  <a:gd name="connsiteX2" fmla="*/ 3500599 w 3500599"/>
                  <a:gd name="connsiteY2" fmla="*/ 724843 h 728091"/>
                  <a:gd name="connsiteX3" fmla="*/ 472103 w 3500599"/>
                  <a:gd name="connsiteY3" fmla="*/ 728091 h 728091"/>
                  <a:gd name="connsiteX4" fmla="*/ 0 w 3500599"/>
                  <a:gd name="connsiteY4" fmla="*/ 0 h 728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0599" h="728091">
                    <a:moveTo>
                      <a:pt x="0" y="0"/>
                    </a:moveTo>
                    <a:lnTo>
                      <a:pt x="3500598" y="364"/>
                    </a:lnTo>
                    <a:cubicBezTo>
                      <a:pt x="3500598" y="241857"/>
                      <a:pt x="3500599" y="483350"/>
                      <a:pt x="3500599" y="724843"/>
                    </a:cubicBezTo>
                    <a:lnTo>
                      <a:pt x="472103" y="728091"/>
                    </a:lnTo>
                    <a:lnTo>
                      <a:pt x="0" y="0"/>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65303" tIns="65303" rIns="65303" bIns="65303" rtlCol="0" anchor="ctr"/>
              <a:lstStyle/>
              <a:p>
                <a:pPr algn="ctr" defTabSz="790175"/>
                <a:endParaRPr lang="en-GB" dirty="0">
                  <a:solidFill>
                    <a:schemeClr val="bg1"/>
                  </a:solidFill>
                  <a:latin typeface="Georgia" panose="02040502050405020303" pitchFamily="18" charset="0"/>
                </a:endParaRPr>
              </a:p>
            </p:txBody>
          </p:sp>
          <p:sp>
            <p:nvSpPr>
              <p:cNvPr id="18" name="Rectangle 17"/>
              <p:cNvSpPr/>
              <p:nvPr/>
            </p:nvSpPr>
            <p:spPr>
              <a:xfrm>
                <a:off x="3757590" y="3570803"/>
                <a:ext cx="2721397" cy="513874"/>
              </a:xfrm>
              <a:prstGeom prst="rect">
                <a:avLst/>
              </a:prstGeom>
            </p:spPr>
            <p:txBody>
              <a:bodyPr wrap="square" lIns="0" tIns="0" rIns="0" bIns="0">
                <a:spAutoFit/>
              </a:bodyPr>
              <a:lstStyle/>
              <a:p>
                <a:pPr defTabSz="790175"/>
                <a:r>
                  <a:rPr lang="en-GB" b="1" dirty="0">
                    <a:solidFill>
                      <a:schemeClr val="bg1"/>
                    </a:solidFill>
                    <a:latin typeface="Georgia" panose="02040502050405020303" pitchFamily="18" charset="0"/>
                  </a:rPr>
                  <a:t>Transparency </a:t>
                </a:r>
                <a:br>
                  <a:rPr lang="en-GB" b="1" dirty="0">
                    <a:solidFill>
                      <a:schemeClr val="bg1"/>
                    </a:solidFill>
                    <a:latin typeface="Georgia" panose="02040502050405020303" pitchFamily="18" charset="0"/>
                  </a:rPr>
                </a:br>
                <a:endParaRPr lang="en-GB" dirty="0">
                  <a:solidFill>
                    <a:schemeClr val="bg1"/>
                  </a:solidFill>
                  <a:latin typeface="Georgia" panose="02040502050405020303" pitchFamily="18" charset="0"/>
                </a:endParaRPr>
              </a:p>
            </p:txBody>
          </p:sp>
        </p:grpSp>
        <p:grpSp>
          <p:nvGrpSpPr>
            <p:cNvPr id="14" name="Group 13"/>
            <p:cNvGrpSpPr/>
            <p:nvPr/>
          </p:nvGrpSpPr>
          <p:grpSpPr>
            <a:xfrm>
              <a:off x="3953108" y="2276444"/>
              <a:ext cx="2467984" cy="606005"/>
              <a:chOff x="3738907" y="2285462"/>
              <a:chExt cx="2349386" cy="576884"/>
            </a:xfrm>
          </p:grpSpPr>
          <p:sp>
            <p:nvSpPr>
              <p:cNvPr id="15" name="Rectangle 2"/>
              <p:cNvSpPr/>
              <p:nvPr/>
            </p:nvSpPr>
            <p:spPr bwMode="ltGray">
              <a:xfrm flipH="1" flipV="1">
                <a:off x="3738907" y="2285462"/>
                <a:ext cx="2349386" cy="514418"/>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44987"/>
                  <a:gd name="connsiteY0" fmla="*/ 0 h 730471"/>
                  <a:gd name="connsiteX1" fmla="*/ 3744987 w 3744987"/>
                  <a:gd name="connsiteY1" fmla="*/ 0 h 730471"/>
                  <a:gd name="connsiteX2" fmla="*/ 3744987 w 3744987"/>
                  <a:gd name="connsiteY2" fmla="*/ 720080 h 730471"/>
                  <a:gd name="connsiteX3" fmla="*/ 563391 w 3744987"/>
                  <a:gd name="connsiteY3" fmla="*/ 730471 h 730471"/>
                  <a:gd name="connsiteX4" fmla="*/ 0 w 3744987"/>
                  <a:gd name="connsiteY4" fmla="*/ 0 h 730471"/>
                  <a:gd name="connsiteX0" fmla="*/ 0 w 3744987"/>
                  <a:gd name="connsiteY0" fmla="*/ 0 h 733646"/>
                  <a:gd name="connsiteX1" fmla="*/ 3744987 w 3744987"/>
                  <a:gd name="connsiteY1" fmla="*/ 0 h 733646"/>
                  <a:gd name="connsiteX2" fmla="*/ 3744987 w 3744987"/>
                  <a:gd name="connsiteY2" fmla="*/ 720080 h 733646"/>
                  <a:gd name="connsiteX3" fmla="*/ 605209 w 3744987"/>
                  <a:gd name="connsiteY3" fmla="*/ 733646 h 733646"/>
                  <a:gd name="connsiteX4" fmla="*/ 0 w 3744987"/>
                  <a:gd name="connsiteY4" fmla="*/ 0 h 733646"/>
                  <a:gd name="connsiteX0" fmla="*/ 0 w 3728260"/>
                  <a:gd name="connsiteY0" fmla="*/ 0 h 736821"/>
                  <a:gd name="connsiteX1" fmla="*/ 3728260 w 3728260"/>
                  <a:gd name="connsiteY1" fmla="*/ 3175 h 736821"/>
                  <a:gd name="connsiteX2" fmla="*/ 3728260 w 3728260"/>
                  <a:gd name="connsiteY2" fmla="*/ 723255 h 736821"/>
                  <a:gd name="connsiteX3" fmla="*/ 588482 w 3728260"/>
                  <a:gd name="connsiteY3" fmla="*/ 736821 h 736821"/>
                  <a:gd name="connsiteX4" fmla="*/ 0 w 3728260"/>
                  <a:gd name="connsiteY4" fmla="*/ 0 h 736821"/>
                  <a:gd name="connsiteX0" fmla="*/ 0 w 3728260"/>
                  <a:gd name="connsiteY0" fmla="*/ 0 h 729678"/>
                  <a:gd name="connsiteX1" fmla="*/ 3728260 w 3728260"/>
                  <a:gd name="connsiteY1" fmla="*/ 3175 h 729678"/>
                  <a:gd name="connsiteX2" fmla="*/ 3728260 w 3728260"/>
                  <a:gd name="connsiteY2" fmla="*/ 723255 h 729678"/>
                  <a:gd name="connsiteX3" fmla="*/ 585344 w 3728260"/>
                  <a:gd name="connsiteY3" fmla="*/ 729678 h 729678"/>
                  <a:gd name="connsiteX4" fmla="*/ 0 w 3728260"/>
                  <a:gd name="connsiteY4" fmla="*/ 0 h 729678"/>
                  <a:gd name="connsiteX0" fmla="*/ 0 w 3728260"/>
                  <a:gd name="connsiteY0" fmla="*/ 0 h 724915"/>
                  <a:gd name="connsiteX1" fmla="*/ 3728260 w 3728260"/>
                  <a:gd name="connsiteY1" fmla="*/ 3175 h 724915"/>
                  <a:gd name="connsiteX2" fmla="*/ 3728260 w 3728260"/>
                  <a:gd name="connsiteY2" fmla="*/ 723255 h 724915"/>
                  <a:gd name="connsiteX3" fmla="*/ 579072 w 3728260"/>
                  <a:gd name="connsiteY3" fmla="*/ 724915 h 724915"/>
                  <a:gd name="connsiteX4" fmla="*/ 0 w 3728260"/>
                  <a:gd name="connsiteY4" fmla="*/ 0 h 724915"/>
                  <a:gd name="connsiteX0" fmla="*/ 0 w 3728260"/>
                  <a:gd name="connsiteY0" fmla="*/ 0 h 723255"/>
                  <a:gd name="connsiteX1" fmla="*/ 3728260 w 3728260"/>
                  <a:gd name="connsiteY1" fmla="*/ 3175 h 723255"/>
                  <a:gd name="connsiteX2" fmla="*/ 3728260 w 3728260"/>
                  <a:gd name="connsiteY2" fmla="*/ 723255 h 723255"/>
                  <a:gd name="connsiteX3" fmla="*/ 588482 w 3728260"/>
                  <a:gd name="connsiteY3" fmla="*/ 717772 h 723255"/>
                  <a:gd name="connsiteX4" fmla="*/ 0 w 3728260"/>
                  <a:gd name="connsiteY4" fmla="*/ 0 h 723255"/>
                  <a:gd name="connsiteX0" fmla="*/ 0 w 3728260"/>
                  <a:gd name="connsiteY0" fmla="*/ 0 h 724916"/>
                  <a:gd name="connsiteX1" fmla="*/ 3728260 w 3728260"/>
                  <a:gd name="connsiteY1" fmla="*/ 3175 h 724916"/>
                  <a:gd name="connsiteX2" fmla="*/ 3728260 w 3728260"/>
                  <a:gd name="connsiteY2" fmla="*/ 723255 h 724916"/>
                  <a:gd name="connsiteX3" fmla="*/ 591618 w 3728260"/>
                  <a:gd name="connsiteY3" fmla="*/ 724916 h 724916"/>
                  <a:gd name="connsiteX4" fmla="*/ 0 w 3728260"/>
                  <a:gd name="connsiteY4" fmla="*/ 0 h 724916"/>
                  <a:gd name="connsiteX0" fmla="*/ 0 w 3728260"/>
                  <a:gd name="connsiteY0" fmla="*/ 0 h 723255"/>
                  <a:gd name="connsiteX1" fmla="*/ 3728260 w 3728260"/>
                  <a:gd name="connsiteY1" fmla="*/ 3175 h 723255"/>
                  <a:gd name="connsiteX2" fmla="*/ 3728260 w 3728260"/>
                  <a:gd name="connsiteY2" fmla="*/ 723255 h 723255"/>
                  <a:gd name="connsiteX3" fmla="*/ 594754 w 3728260"/>
                  <a:gd name="connsiteY3" fmla="*/ 722535 h 723255"/>
                  <a:gd name="connsiteX4" fmla="*/ 0 w 3728260"/>
                  <a:gd name="connsiteY4" fmla="*/ 0 h 723255"/>
                  <a:gd name="connsiteX0" fmla="*/ 0 w 3728260"/>
                  <a:gd name="connsiteY0" fmla="*/ 0 h 722536"/>
                  <a:gd name="connsiteX1" fmla="*/ 3728260 w 3728260"/>
                  <a:gd name="connsiteY1" fmla="*/ 3175 h 722536"/>
                  <a:gd name="connsiteX2" fmla="*/ 3182435 w 3728260"/>
                  <a:gd name="connsiteY2" fmla="*/ 711743 h 722536"/>
                  <a:gd name="connsiteX3" fmla="*/ 594754 w 3728260"/>
                  <a:gd name="connsiteY3" fmla="*/ 722535 h 722536"/>
                  <a:gd name="connsiteX4" fmla="*/ 0 w 3728260"/>
                  <a:gd name="connsiteY4" fmla="*/ 0 h 722536"/>
                  <a:gd name="connsiteX0" fmla="*/ 0 w 3728260"/>
                  <a:gd name="connsiteY0" fmla="*/ 0 h 723255"/>
                  <a:gd name="connsiteX1" fmla="*/ 3728260 w 3728260"/>
                  <a:gd name="connsiteY1" fmla="*/ 3175 h 723255"/>
                  <a:gd name="connsiteX2" fmla="*/ 3182435 w 3728260"/>
                  <a:gd name="connsiteY2" fmla="*/ 723255 h 723255"/>
                  <a:gd name="connsiteX3" fmla="*/ 594754 w 3728260"/>
                  <a:gd name="connsiteY3" fmla="*/ 722535 h 723255"/>
                  <a:gd name="connsiteX4" fmla="*/ 0 w 3728260"/>
                  <a:gd name="connsiteY4" fmla="*/ 0 h 723255"/>
                  <a:gd name="connsiteX0" fmla="*/ 0 w 3182435"/>
                  <a:gd name="connsiteY0" fmla="*/ 0 h 723255"/>
                  <a:gd name="connsiteX1" fmla="*/ 3167273 w 3182435"/>
                  <a:gd name="connsiteY1" fmla="*/ 3175 h 723255"/>
                  <a:gd name="connsiteX2" fmla="*/ 3182435 w 3182435"/>
                  <a:gd name="connsiteY2" fmla="*/ 723255 h 723255"/>
                  <a:gd name="connsiteX3" fmla="*/ 594754 w 3182435"/>
                  <a:gd name="connsiteY3" fmla="*/ 722535 h 723255"/>
                  <a:gd name="connsiteX4" fmla="*/ 0 w 3182435"/>
                  <a:gd name="connsiteY4" fmla="*/ 0 h 723255"/>
                  <a:gd name="connsiteX0" fmla="*/ 0 w 3190449"/>
                  <a:gd name="connsiteY0" fmla="*/ 5623 h 728878"/>
                  <a:gd name="connsiteX1" fmla="*/ 3190449 w 3190449"/>
                  <a:gd name="connsiteY1" fmla="*/ 0 h 728878"/>
                  <a:gd name="connsiteX2" fmla="*/ 3182435 w 3190449"/>
                  <a:gd name="connsiteY2" fmla="*/ 728878 h 728878"/>
                  <a:gd name="connsiteX3" fmla="*/ 594754 w 3190449"/>
                  <a:gd name="connsiteY3" fmla="*/ 728158 h 728878"/>
                  <a:gd name="connsiteX4" fmla="*/ 0 w 3190449"/>
                  <a:gd name="connsiteY4" fmla="*/ 5623 h 728878"/>
                  <a:gd name="connsiteX0" fmla="*/ 0 w 3182946"/>
                  <a:gd name="connsiteY0" fmla="*/ 1223 h 724478"/>
                  <a:gd name="connsiteX1" fmla="*/ 3178973 w 3182946"/>
                  <a:gd name="connsiteY1" fmla="*/ 0 h 724478"/>
                  <a:gd name="connsiteX2" fmla="*/ 3182435 w 3182946"/>
                  <a:gd name="connsiteY2" fmla="*/ 724478 h 724478"/>
                  <a:gd name="connsiteX3" fmla="*/ 594754 w 3182946"/>
                  <a:gd name="connsiteY3" fmla="*/ 723758 h 724478"/>
                  <a:gd name="connsiteX4" fmla="*/ 0 w 3182946"/>
                  <a:gd name="connsiteY4" fmla="*/ 1223 h 724478"/>
                  <a:gd name="connsiteX0" fmla="*/ 0 w 3184712"/>
                  <a:gd name="connsiteY0" fmla="*/ 0 h 723255"/>
                  <a:gd name="connsiteX1" fmla="*/ 3184712 w 3184712"/>
                  <a:gd name="connsiteY1" fmla="*/ 7576 h 723255"/>
                  <a:gd name="connsiteX2" fmla="*/ 3182435 w 3184712"/>
                  <a:gd name="connsiteY2" fmla="*/ 723255 h 723255"/>
                  <a:gd name="connsiteX3" fmla="*/ 594754 w 3184712"/>
                  <a:gd name="connsiteY3" fmla="*/ 722535 h 723255"/>
                  <a:gd name="connsiteX4" fmla="*/ 0 w 3184712"/>
                  <a:gd name="connsiteY4" fmla="*/ 0 h 723255"/>
                  <a:gd name="connsiteX0" fmla="*/ 0 w 3182945"/>
                  <a:gd name="connsiteY0" fmla="*/ 5621 h 728876"/>
                  <a:gd name="connsiteX1" fmla="*/ 3178974 w 3182945"/>
                  <a:gd name="connsiteY1" fmla="*/ 0 h 728876"/>
                  <a:gd name="connsiteX2" fmla="*/ 3182435 w 3182945"/>
                  <a:gd name="connsiteY2" fmla="*/ 728876 h 728876"/>
                  <a:gd name="connsiteX3" fmla="*/ 594754 w 3182945"/>
                  <a:gd name="connsiteY3" fmla="*/ 728156 h 728876"/>
                  <a:gd name="connsiteX4" fmla="*/ 0 w 3182945"/>
                  <a:gd name="connsiteY4" fmla="*/ 5621 h 728876"/>
                  <a:gd name="connsiteX0" fmla="*/ 0 w 3184711"/>
                  <a:gd name="connsiteY0" fmla="*/ 0 h 723255"/>
                  <a:gd name="connsiteX1" fmla="*/ 3184711 w 3184711"/>
                  <a:gd name="connsiteY1" fmla="*/ 3178 h 723255"/>
                  <a:gd name="connsiteX2" fmla="*/ 3182435 w 3184711"/>
                  <a:gd name="connsiteY2" fmla="*/ 723255 h 723255"/>
                  <a:gd name="connsiteX3" fmla="*/ 594754 w 3184711"/>
                  <a:gd name="connsiteY3" fmla="*/ 722535 h 723255"/>
                  <a:gd name="connsiteX4" fmla="*/ 0 w 3184711"/>
                  <a:gd name="connsiteY4" fmla="*/ 0 h 723255"/>
                  <a:gd name="connsiteX0" fmla="*/ 0 w 3221969"/>
                  <a:gd name="connsiteY0" fmla="*/ 0 h 723255"/>
                  <a:gd name="connsiteX1" fmla="*/ 3221969 w 3221969"/>
                  <a:gd name="connsiteY1" fmla="*/ 3178 h 723255"/>
                  <a:gd name="connsiteX2" fmla="*/ 3219693 w 3221969"/>
                  <a:gd name="connsiteY2" fmla="*/ 723255 h 723255"/>
                  <a:gd name="connsiteX3" fmla="*/ 632012 w 3221969"/>
                  <a:gd name="connsiteY3" fmla="*/ 722535 h 723255"/>
                  <a:gd name="connsiteX4" fmla="*/ 0 w 3221969"/>
                  <a:gd name="connsiteY4" fmla="*/ 0 h 723255"/>
                  <a:gd name="connsiteX0" fmla="*/ 0 w 3221969"/>
                  <a:gd name="connsiteY0" fmla="*/ 0 h 730117"/>
                  <a:gd name="connsiteX1" fmla="*/ 3221969 w 3221969"/>
                  <a:gd name="connsiteY1" fmla="*/ 3178 h 730117"/>
                  <a:gd name="connsiteX2" fmla="*/ 3219693 w 3221969"/>
                  <a:gd name="connsiteY2" fmla="*/ 723255 h 730117"/>
                  <a:gd name="connsiteX3" fmla="*/ 497688 w 3221969"/>
                  <a:gd name="connsiteY3" fmla="*/ 730117 h 730117"/>
                  <a:gd name="connsiteX4" fmla="*/ 0 w 3221969"/>
                  <a:gd name="connsiteY4" fmla="*/ 0 h 730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1969" h="730117">
                    <a:moveTo>
                      <a:pt x="0" y="0"/>
                    </a:moveTo>
                    <a:lnTo>
                      <a:pt x="3221969" y="3178"/>
                    </a:lnTo>
                    <a:cubicBezTo>
                      <a:pt x="3219298" y="246137"/>
                      <a:pt x="3222364" y="480296"/>
                      <a:pt x="3219693" y="723255"/>
                    </a:cubicBezTo>
                    <a:lnTo>
                      <a:pt x="497688" y="730117"/>
                    </a:lnTo>
                    <a:lnTo>
                      <a:pt x="0" y="0"/>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65303" tIns="65303" rIns="65303" bIns="65303" rtlCol="0" anchor="ctr"/>
              <a:lstStyle/>
              <a:p>
                <a:pPr algn="ctr" defTabSz="790175"/>
                <a:endParaRPr lang="en-GB" dirty="0">
                  <a:solidFill>
                    <a:schemeClr val="bg1"/>
                  </a:solidFill>
                  <a:latin typeface="Georgia" panose="02040502050405020303" pitchFamily="18" charset="0"/>
                </a:endParaRPr>
              </a:p>
            </p:txBody>
          </p:sp>
          <p:sp>
            <p:nvSpPr>
              <p:cNvPr id="16" name="Rectangle 15"/>
              <p:cNvSpPr/>
              <p:nvPr/>
            </p:nvSpPr>
            <p:spPr>
              <a:xfrm>
                <a:off x="3738907" y="2348472"/>
                <a:ext cx="1789078" cy="513874"/>
              </a:xfrm>
              <a:prstGeom prst="rect">
                <a:avLst/>
              </a:prstGeom>
            </p:spPr>
            <p:txBody>
              <a:bodyPr wrap="square" lIns="0" tIns="0" rIns="0" bIns="0">
                <a:spAutoFit/>
              </a:bodyPr>
              <a:lstStyle/>
              <a:p>
                <a:pPr defTabSz="790175"/>
                <a:r>
                  <a:rPr lang="en-GB" b="1" dirty="0" smtClean="0">
                    <a:solidFill>
                      <a:schemeClr val="bg1"/>
                    </a:solidFill>
                    <a:latin typeface="Georgia" panose="02040502050405020303" pitchFamily="18" charset="0"/>
                  </a:rPr>
                  <a:t> Accessibility </a:t>
                </a:r>
                <a:r>
                  <a:rPr lang="en-GB" b="1" dirty="0">
                    <a:solidFill>
                      <a:schemeClr val="bg1"/>
                    </a:solidFill>
                    <a:latin typeface="Georgia" panose="02040502050405020303" pitchFamily="18" charset="0"/>
                  </a:rPr>
                  <a:t/>
                </a:r>
                <a:br>
                  <a:rPr lang="en-GB" b="1" dirty="0">
                    <a:solidFill>
                      <a:schemeClr val="bg1"/>
                    </a:solidFill>
                    <a:latin typeface="Georgia" panose="02040502050405020303" pitchFamily="18" charset="0"/>
                  </a:rPr>
                </a:br>
                <a:endParaRPr lang="en-GB" dirty="0">
                  <a:solidFill>
                    <a:schemeClr val="bg1"/>
                  </a:solidFill>
                  <a:latin typeface="Georgia" panose="02040502050405020303" pitchFamily="18" charset="0"/>
                </a:endParaRPr>
              </a:p>
            </p:txBody>
          </p:sp>
        </p:grpSp>
      </p:grpSp>
    </p:spTree>
    <p:extLst>
      <p:ext uri="{BB962C8B-B14F-4D97-AF65-F5344CB8AC3E}">
        <p14:creationId xmlns:p14="http://schemas.microsoft.com/office/powerpoint/2010/main" val="3244328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Potential advantages of Mutual Distributed Ledgers (MDLs)</a:t>
            </a:r>
            <a:endParaRPr lang="en-GB" dirty="0"/>
          </a:p>
        </p:txBody>
      </p:sp>
      <p:sp>
        <p:nvSpPr>
          <p:cNvPr id="3" name="Slide Number Placeholder 2"/>
          <p:cNvSpPr>
            <a:spLocks noGrp="1"/>
          </p:cNvSpPr>
          <p:nvPr>
            <p:ph type="sldNum" sz="quarter" idx="4"/>
          </p:nvPr>
        </p:nvSpPr>
        <p:spPr/>
        <p:txBody>
          <a:bodyPr/>
          <a:lstStyle/>
          <a:p>
            <a:fld id="{FEBD7F86-1881-4698-8703-FB80B0800997}" type="slidenum">
              <a:rPr lang="en-GB" smtClean="0"/>
              <a:pPr/>
              <a:t>19</a:t>
            </a:fld>
            <a:endParaRPr lang="en-GB" dirty="0"/>
          </a:p>
        </p:txBody>
      </p:sp>
      <p:sp>
        <p:nvSpPr>
          <p:cNvPr id="5" name="Footer Placeholder 4"/>
          <p:cNvSpPr>
            <a:spLocks noGrp="1"/>
          </p:cNvSpPr>
          <p:nvPr>
            <p:ph type="ftr" sz="quarter" idx="3"/>
          </p:nvPr>
        </p:nvSpPr>
        <p:spPr/>
        <p:txBody>
          <a:bodyPr/>
          <a:lstStyle/>
          <a:p>
            <a:r>
              <a:rPr lang="en-GB" dirty="0" smtClean="0"/>
              <a:t>PwC</a:t>
            </a:r>
            <a:endParaRPr lang="en-GB" dirty="0"/>
          </a:p>
        </p:txBody>
      </p:sp>
      <p:sp>
        <p:nvSpPr>
          <p:cNvPr id="6" name="Rectangle 5"/>
          <p:cNvSpPr/>
          <p:nvPr/>
        </p:nvSpPr>
        <p:spPr>
          <a:xfrm>
            <a:off x="678836" y="1772816"/>
            <a:ext cx="8670158" cy="4162358"/>
          </a:xfrm>
          <a:prstGeom prst="rect">
            <a:avLst/>
          </a:prstGeom>
        </p:spPr>
        <p:txBody>
          <a:bodyPr wrap="square">
            <a:spAutoFit/>
          </a:bodyPr>
          <a:lstStyle/>
          <a:p>
            <a:pPr lvl="1" indent="-248808">
              <a:spcAft>
                <a:spcPts val="544"/>
              </a:spcAft>
              <a:buFont typeface="Arial" panose="020B0604020202020204" pitchFamily="34" charset="0"/>
              <a:buChar char="•"/>
            </a:pPr>
            <a:r>
              <a:rPr lang="en-GB" sz="2177" dirty="0">
                <a:latin typeface="Georgia" pitchFamily="18" charset="0"/>
              </a:rPr>
              <a:t>Data can never be deleted, but access life can be controlled</a:t>
            </a:r>
          </a:p>
          <a:p>
            <a:pPr lvl="1" indent="-248808">
              <a:spcAft>
                <a:spcPts val="544"/>
              </a:spcAft>
              <a:buFont typeface="Arial" panose="020B0604020202020204" pitchFamily="34" charset="0"/>
              <a:buChar char="•"/>
            </a:pPr>
            <a:r>
              <a:rPr lang="en-GB" sz="2177" dirty="0">
                <a:latin typeface="Georgia" pitchFamily="18" charset="0"/>
              </a:rPr>
              <a:t>Robust and unalterable audit trail</a:t>
            </a:r>
          </a:p>
          <a:p>
            <a:pPr lvl="1" indent="-248808">
              <a:spcAft>
                <a:spcPts val="544"/>
              </a:spcAft>
              <a:buFont typeface="Arial" panose="020B0604020202020204" pitchFamily="34" charset="0"/>
              <a:buChar char="•"/>
            </a:pPr>
            <a:r>
              <a:rPr lang="en-GB" sz="2177" dirty="0">
                <a:latin typeface="Georgia" pitchFamily="18" charset="0"/>
              </a:rPr>
              <a:t>Potentially attractive security features (encryption, hashing, distributed nature of the network)</a:t>
            </a:r>
          </a:p>
          <a:p>
            <a:pPr lvl="1" indent="-248808">
              <a:spcAft>
                <a:spcPts val="544"/>
              </a:spcAft>
              <a:buFont typeface="Arial" panose="020B0604020202020204" pitchFamily="34" charset="0"/>
              <a:buChar char="•"/>
            </a:pPr>
            <a:r>
              <a:rPr lang="en-GB" sz="2177" dirty="0">
                <a:latin typeface="Georgia" pitchFamily="18" charset="0"/>
              </a:rPr>
              <a:t>Data ownership can be tailored to individuals and corporates with the help of public/private keys</a:t>
            </a:r>
          </a:p>
          <a:p>
            <a:pPr lvl="1" indent="-248808">
              <a:spcAft>
                <a:spcPts val="544"/>
              </a:spcAft>
              <a:buFont typeface="Arial" panose="020B0604020202020204" pitchFamily="34" charset="0"/>
              <a:buChar char="•"/>
            </a:pPr>
            <a:r>
              <a:rPr lang="en-GB" sz="2177" dirty="0">
                <a:latin typeface="Georgia" pitchFamily="18" charset="0"/>
              </a:rPr>
              <a:t>Data transparency potentially facilitates compliance with EU GDPR rules</a:t>
            </a:r>
          </a:p>
          <a:p>
            <a:pPr lvl="1" indent="-248808">
              <a:spcAft>
                <a:spcPts val="544"/>
              </a:spcAft>
              <a:buFont typeface="Arial" panose="020B0604020202020204" pitchFamily="34" charset="0"/>
              <a:buChar char="•"/>
            </a:pPr>
            <a:r>
              <a:rPr lang="en-GB" sz="2177" dirty="0">
                <a:latin typeface="Georgia" pitchFamily="18" charset="0"/>
              </a:rPr>
              <a:t>MDL facilitates other use cases such as digital identity and UBO registries</a:t>
            </a:r>
            <a:r>
              <a:rPr lang="en-GB" sz="2177" dirty="0" smtClean="0">
                <a:latin typeface="Georgia" pitchFamily="18" charset="0"/>
              </a:rPr>
              <a:t>.</a:t>
            </a:r>
          </a:p>
          <a:p>
            <a:pPr marL="208392" lvl="1">
              <a:spcAft>
                <a:spcPts val="544"/>
              </a:spcAft>
            </a:pPr>
            <a:endParaRPr lang="en-GB" sz="2177" dirty="0">
              <a:latin typeface="Georgia" pitchFamily="18" charset="0"/>
            </a:endParaRPr>
          </a:p>
        </p:txBody>
      </p:sp>
    </p:spTree>
    <p:extLst>
      <p:ext uri="{BB962C8B-B14F-4D97-AF65-F5344CB8AC3E}">
        <p14:creationId xmlns:p14="http://schemas.microsoft.com/office/powerpoint/2010/main" val="2951996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data security features within a MDL environment</a:t>
            </a:r>
            <a:endParaRPr lang="en-GB" dirty="0"/>
          </a:p>
        </p:txBody>
      </p:sp>
      <p:grpSp>
        <p:nvGrpSpPr>
          <p:cNvPr id="3" name="Group 2"/>
          <p:cNvGrpSpPr/>
          <p:nvPr/>
        </p:nvGrpSpPr>
        <p:grpSpPr>
          <a:xfrm>
            <a:off x="1556935" y="1795897"/>
            <a:ext cx="8366221" cy="4572082"/>
            <a:chOff x="1479337" y="2124075"/>
            <a:chExt cx="7187588" cy="4221378"/>
          </a:xfrm>
        </p:grpSpPr>
        <p:sp>
          <p:nvSpPr>
            <p:cNvPr id="6" name="Rectangle 5"/>
            <p:cNvSpPr/>
            <p:nvPr/>
          </p:nvSpPr>
          <p:spPr>
            <a:xfrm>
              <a:off x="3908300" y="2124075"/>
              <a:ext cx="2220301" cy="2213506"/>
            </a:xfrm>
            <a:prstGeom prst="rect">
              <a:avLst/>
            </a:prstGeom>
          </p:spPr>
          <p:txBody>
            <a:bodyPr wrap="square" lIns="0" tIns="0" rIns="0" bIns="0">
              <a:noAutofit/>
            </a:bodyPr>
            <a:lstStyle/>
            <a:p>
              <a:pPr defTabSz="149020">
                <a:spcAft>
                  <a:spcPts val="544"/>
                </a:spcAft>
                <a:defRPr sz="1800"/>
              </a:pPr>
              <a:r>
                <a:rPr lang="en-GB" sz="1400" b="1" i="1" dirty="0">
                  <a:latin typeface="+mj-lt"/>
                </a:rPr>
                <a:t>Hashing </a:t>
              </a:r>
              <a:br>
                <a:rPr lang="en-GB" sz="1400" b="1" i="1" dirty="0">
                  <a:latin typeface="+mj-lt"/>
                </a:rPr>
              </a:br>
              <a:r>
                <a:rPr lang="en-GB" sz="1400" i="1" dirty="0">
                  <a:latin typeface="+mj-lt"/>
                </a:rPr>
                <a:t>Validates integrity</a:t>
              </a:r>
              <a:r>
                <a:rPr lang="en-GB" sz="1400" b="1" i="1" dirty="0">
                  <a:latin typeface="+mj-lt"/>
                </a:rPr>
                <a:t/>
              </a:r>
              <a:br>
                <a:rPr lang="en-GB" sz="1400" b="1" i="1" dirty="0">
                  <a:latin typeface="+mj-lt"/>
                </a:rPr>
              </a:br>
              <a:endParaRPr lang="en-GB" sz="1400" b="1" i="1" dirty="0">
                <a:latin typeface="+mj-lt"/>
              </a:endParaRPr>
            </a:p>
            <a:p>
              <a:pPr defTabSz="149020">
                <a:spcAft>
                  <a:spcPts val="544"/>
                </a:spcAft>
                <a:defRPr sz="1800"/>
              </a:pPr>
              <a:endParaRPr lang="en-GB" sz="1400" b="1" i="1" dirty="0">
                <a:latin typeface="+mj-lt"/>
              </a:endParaRPr>
            </a:p>
          </p:txBody>
        </p:sp>
        <p:sp>
          <p:nvSpPr>
            <p:cNvPr id="7" name="Rectangle 6"/>
            <p:cNvSpPr/>
            <p:nvPr/>
          </p:nvSpPr>
          <p:spPr>
            <a:xfrm>
              <a:off x="6336024" y="2124075"/>
              <a:ext cx="2330901" cy="1344020"/>
            </a:xfrm>
            <a:prstGeom prst="rect">
              <a:avLst/>
            </a:prstGeom>
          </p:spPr>
          <p:txBody>
            <a:bodyPr wrap="square" lIns="0" tIns="0" rIns="0" bIns="0">
              <a:noAutofit/>
            </a:bodyPr>
            <a:lstStyle/>
            <a:p>
              <a:pPr defTabSz="149020">
                <a:spcAft>
                  <a:spcPts val="544"/>
                </a:spcAft>
                <a:defRPr sz="1800"/>
              </a:pPr>
              <a:r>
                <a:rPr lang="en-GB" sz="1400" b="1" i="1" dirty="0">
                  <a:latin typeface="+mj-lt"/>
                </a:rPr>
                <a:t>Peer-to-peer network </a:t>
              </a:r>
              <a:br>
                <a:rPr lang="en-GB" sz="1400" b="1" i="1" dirty="0">
                  <a:latin typeface="+mj-lt"/>
                </a:rPr>
              </a:br>
              <a:r>
                <a:rPr lang="en-GB" sz="1400" i="1" dirty="0">
                  <a:latin typeface="+mj-lt"/>
                </a:rPr>
                <a:t>Provides enhanced data security</a:t>
              </a:r>
            </a:p>
            <a:p>
              <a:pPr defTabSz="149020">
                <a:spcAft>
                  <a:spcPts val="544"/>
                </a:spcAft>
                <a:defRPr sz="1800"/>
              </a:pPr>
              <a:endParaRPr lang="en-GB" sz="1400" dirty="0">
                <a:latin typeface="+mj-lt"/>
              </a:endParaRPr>
            </a:p>
          </p:txBody>
        </p:sp>
        <p:sp>
          <p:nvSpPr>
            <p:cNvPr id="9" name="Rectangle 8"/>
            <p:cNvSpPr/>
            <p:nvPr/>
          </p:nvSpPr>
          <p:spPr>
            <a:xfrm>
              <a:off x="1479338" y="2124075"/>
              <a:ext cx="2229160" cy="2007188"/>
            </a:xfrm>
            <a:prstGeom prst="rect">
              <a:avLst/>
            </a:prstGeom>
          </p:spPr>
          <p:txBody>
            <a:bodyPr wrap="square" lIns="0" tIns="0" rIns="0" bIns="0">
              <a:noAutofit/>
            </a:bodyPr>
            <a:lstStyle/>
            <a:p>
              <a:pPr defTabSz="149020">
                <a:spcAft>
                  <a:spcPts val="544"/>
                </a:spcAft>
                <a:defRPr sz="1800"/>
              </a:pPr>
              <a:r>
                <a:rPr lang="en-GB" sz="1400" b="1" i="1" dirty="0">
                  <a:latin typeface="+mj-lt"/>
                </a:rPr>
                <a:t>Public/private key </a:t>
              </a:r>
              <a:br>
                <a:rPr lang="en-GB" sz="1400" b="1" i="1" dirty="0">
                  <a:latin typeface="+mj-lt"/>
                </a:rPr>
              </a:br>
              <a:r>
                <a:rPr lang="en-GB" sz="1400" i="1" dirty="0">
                  <a:latin typeface="+mj-lt"/>
                </a:rPr>
                <a:t>Ensures confidentiality  </a:t>
              </a:r>
              <a:r>
                <a:rPr lang="en-GB" sz="1400" b="1" i="1" dirty="0">
                  <a:latin typeface="+mj-lt"/>
                </a:rPr>
                <a:t/>
              </a:r>
              <a:br>
                <a:rPr lang="en-GB" sz="1400" b="1" i="1" dirty="0">
                  <a:latin typeface="+mj-lt"/>
                </a:rPr>
              </a:br>
              <a:endParaRPr lang="en-GB" sz="1400" b="1" i="1" dirty="0">
                <a:latin typeface="+mj-lt"/>
              </a:endParaRPr>
            </a:p>
            <a:p>
              <a:pPr defTabSz="149020">
                <a:spcAft>
                  <a:spcPts val="544"/>
                </a:spcAft>
                <a:defRPr sz="1800"/>
              </a:pPr>
              <a:endParaRPr lang="en-GB" sz="1400" dirty="0">
                <a:latin typeface="+mj-lt"/>
              </a:endParaRPr>
            </a:p>
            <a:p>
              <a:pPr defTabSz="149020">
                <a:spcAft>
                  <a:spcPts val="544"/>
                </a:spcAft>
                <a:defRPr sz="1800"/>
              </a:pPr>
              <a:endParaRPr lang="en-GB" sz="1400" dirty="0">
                <a:latin typeface="+mj-lt"/>
              </a:endParaRPr>
            </a:p>
          </p:txBody>
        </p:sp>
        <p:sp>
          <p:nvSpPr>
            <p:cNvPr id="10" name="Rectangle 9"/>
            <p:cNvSpPr/>
            <p:nvPr/>
          </p:nvSpPr>
          <p:spPr bwMode="ltGray">
            <a:xfrm>
              <a:off x="1488197" y="2654792"/>
              <a:ext cx="2220301" cy="45719"/>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Georgia" pitchFamily="18" charset="0"/>
              </a:endParaRPr>
            </a:p>
          </p:txBody>
        </p:sp>
        <p:sp>
          <p:nvSpPr>
            <p:cNvPr id="11" name="Rectangle 10"/>
            <p:cNvSpPr/>
            <p:nvPr/>
          </p:nvSpPr>
          <p:spPr bwMode="ltGray">
            <a:xfrm>
              <a:off x="3908300" y="2654792"/>
              <a:ext cx="2220301" cy="45719"/>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Georgia" pitchFamily="18" charset="0"/>
              </a:endParaRPr>
            </a:p>
          </p:txBody>
        </p:sp>
        <p:sp>
          <p:nvSpPr>
            <p:cNvPr id="14" name="Rectangle 13"/>
            <p:cNvSpPr/>
            <p:nvPr/>
          </p:nvSpPr>
          <p:spPr bwMode="ltGray">
            <a:xfrm>
              <a:off x="6336024" y="2654792"/>
              <a:ext cx="2220301" cy="45719"/>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Georgia" pitchFamily="18" charset="0"/>
              </a:endParaRPr>
            </a:p>
          </p:txBody>
        </p:sp>
        <p:sp>
          <p:nvSpPr>
            <p:cNvPr id="17" name="Rectangle 16"/>
            <p:cNvSpPr/>
            <p:nvPr/>
          </p:nvSpPr>
          <p:spPr bwMode="ltGray">
            <a:xfrm>
              <a:off x="1488197" y="6228903"/>
              <a:ext cx="2220301" cy="11655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Georgia" pitchFamily="18" charset="0"/>
              </a:endParaRPr>
            </a:p>
          </p:txBody>
        </p:sp>
        <p:sp>
          <p:nvSpPr>
            <p:cNvPr id="18" name="Rectangle 17"/>
            <p:cNvSpPr/>
            <p:nvPr/>
          </p:nvSpPr>
          <p:spPr bwMode="ltGray">
            <a:xfrm>
              <a:off x="3908300" y="6228903"/>
              <a:ext cx="2220301" cy="11655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Georgia" pitchFamily="18" charset="0"/>
              </a:endParaRPr>
            </a:p>
          </p:txBody>
        </p:sp>
        <p:sp>
          <p:nvSpPr>
            <p:cNvPr id="20" name="Rectangle 19"/>
            <p:cNvSpPr/>
            <p:nvPr/>
          </p:nvSpPr>
          <p:spPr bwMode="ltGray">
            <a:xfrm>
              <a:off x="6336024" y="6228903"/>
              <a:ext cx="2220301" cy="11655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Georgia" pitchFamily="18" charset="0"/>
              </a:endParaRPr>
            </a:p>
          </p:txBody>
        </p:sp>
        <p:sp>
          <p:nvSpPr>
            <p:cNvPr id="22" name="Rectangle 21"/>
            <p:cNvSpPr/>
            <p:nvPr/>
          </p:nvSpPr>
          <p:spPr bwMode="ltGray">
            <a:xfrm>
              <a:off x="1479337" y="3852639"/>
              <a:ext cx="577535" cy="360586"/>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6" dirty="0">
                  <a:solidFill>
                    <a:schemeClr val="tx1"/>
                  </a:solidFill>
                </a:rPr>
                <a:t>Hello Alice!</a:t>
              </a:r>
            </a:p>
          </p:txBody>
        </p:sp>
        <p:sp>
          <p:nvSpPr>
            <p:cNvPr id="23" name="Rectangle 22"/>
            <p:cNvSpPr/>
            <p:nvPr/>
          </p:nvSpPr>
          <p:spPr bwMode="ltGray">
            <a:xfrm>
              <a:off x="1479337" y="5225333"/>
              <a:ext cx="577535" cy="360586"/>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6" dirty="0">
                  <a:solidFill>
                    <a:schemeClr val="tx1"/>
                  </a:solidFill>
                </a:rPr>
                <a:t>Hello Alice!</a:t>
              </a:r>
            </a:p>
          </p:txBody>
        </p:sp>
        <p:sp>
          <p:nvSpPr>
            <p:cNvPr id="24" name="Rectangle 23"/>
            <p:cNvSpPr/>
            <p:nvPr/>
          </p:nvSpPr>
          <p:spPr bwMode="ltGray">
            <a:xfrm>
              <a:off x="2341665" y="3852639"/>
              <a:ext cx="577535" cy="360586"/>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6" dirty="0">
                  <a:solidFill>
                    <a:schemeClr val="bg1"/>
                  </a:solidFill>
                </a:rPr>
                <a:t>Encrypt</a:t>
              </a:r>
            </a:p>
          </p:txBody>
        </p:sp>
        <p:sp>
          <p:nvSpPr>
            <p:cNvPr id="25" name="Rectangle 24"/>
            <p:cNvSpPr/>
            <p:nvPr/>
          </p:nvSpPr>
          <p:spPr bwMode="ltGray">
            <a:xfrm>
              <a:off x="2341665" y="4502624"/>
              <a:ext cx="577535" cy="360586"/>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726" dirty="0">
                  <a:solidFill>
                    <a:schemeClr val="tx1"/>
                  </a:solidFill>
                </a:rPr>
                <a:t>6EB69570</a:t>
              </a:r>
              <a:br>
                <a:rPr lang="en-GB" sz="726" dirty="0">
                  <a:solidFill>
                    <a:schemeClr val="tx1"/>
                  </a:solidFill>
                </a:rPr>
              </a:br>
              <a:r>
                <a:rPr lang="en-GB" sz="726" dirty="0">
                  <a:solidFill>
                    <a:schemeClr val="tx1"/>
                  </a:solidFill>
                </a:rPr>
                <a:t>08E03CE4</a:t>
              </a:r>
            </a:p>
          </p:txBody>
        </p:sp>
        <p:sp>
          <p:nvSpPr>
            <p:cNvPr id="26" name="Rectangle 25"/>
            <p:cNvSpPr/>
            <p:nvPr/>
          </p:nvSpPr>
          <p:spPr bwMode="ltGray">
            <a:xfrm>
              <a:off x="2341665" y="5225333"/>
              <a:ext cx="577535" cy="360586"/>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6" dirty="0">
                  <a:solidFill>
                    <a:schemeClr val="bg1"/>
                  </a:solidFill>
                </a:rPr>
                <a:t>Decrypt</a:t>
              </a:r>
            </a:p>
          </p:txBody>
        </p:sp>
        <p:grpSp>
          <p:nvGrpSpPr>
            <p:cNvPr id="29" name="Group 327"/>
            <p:cNvGrpSpPr>
              <a:grpSpLocks/>
            </p:cNvGrpSpPr>
            <p:nvPr/>
          </p:nvGrpSpPr>
          <p:grpSpPr bwMode="auto">
            <a:xfrm rot="1679888">
              <a:off x="3204420" y="3888837"/>
              <a:ext cx="427094" cy="332891"/>
              <a:chOff x="1261" y="835"/>
              <a:chExt cx="671" cy="523"/>
            </a:xfrm>
          </p:grpSpPr>
          <p:sp>
            <p:nvSpPr>
              <p:cNvPr id="30" name="Freeform 228"/>
              <p:cNvSpPr>
                <a:spLocks/>
              </p:cNvSpPr>
              <p:nvPr/>
            </p:nvSpPr>
            <p:spPr bwMode="auto">
              <a:xfrm>
                <a:off x="1261" y="835"/>
                <a:ext cx="671" cy="523"/>
              </a:xfrm>
              <a:custGeom>
                <a:avLst/>
                <a:gdLst>
                  <a:gd name="T0" fmla="*/ 314 w 594"/>
                  <a:gd name="T1" fmla="*/ 404 h 463"/>
                  <a:gd name="T2" fmla="*/ 443 w 594"/>
                  <a:gd name="T3" fmla="*/ 294 h 463"/>
                  <a:gd name="T4" fmla="*/ 508 w 594"/>
                  <a:gd name="T5" fmla="*/ 302 h 463"/>
                  <a:gd name="T6" fmla="*/ 531 w 594"/>
                  <a:gd name="T7" fmla="*/ 225 h 463"/>
                  <a:gd name="T8" fmla="*/ 559 w 594"/>
                  <a:gd name="T9" fmla="*/ 236 h 463"/>
                  <a:gd name="T10" fmla="*/ 575 w 594"/>
                  <a:gd name="T11" fmla="*/ 243 h 463"/>
                  <a:gd name="T12" fmla="*/ 633 w 594"/>
                  <a:gd name="T13" fmla="*/ 230 h 463"/>
                  <a:gd name="T14" fmla="*/ 607 w 594"/>
                  <a:gd name="T15" fmla="*/ 190 h 463"/>
                  <a:gd name="T16" fmla="*/ 661 w 594"/>
                  <a:gd name="T17" fmla="*/ 159 h 463"/>
                  <a:gd name="T18" fmla="*/ 681 w 594"/>
                  <a:gd name="T19" fmla="*/ 191 h 463"/>
                  <a:gd name="T20" fmla="*/ 692 w 594"/>
                  <a:gd name="T21" fmla="*/ 191 h 463"/>
                  <a:gd name="T22" fmla="*/ 701 w 594"/>
                  <a:gd name="T23" fmla="*/ 186 h 463"/>
                  <a:gd name="T24" fmla="*/ 711 w 594"/>
                  <a:gd name="T25" fmla="*/ 180 h 463"/>
                  <a:gd name="T26" fmla="*/ 718 w 594"/>
                  <a:gd name="T27" fmla="*/ 169 h 463"/>
                  <a:gd name="T28" fmla="*/ 725 w 594"/>
                  <a:gd name="T29" fmla="*/ 157 h 463"/>
                  <a:gd name="T30" fmla="*/ 731 w 594"/>
                  <a:gd name="T31" fmla="*/ 146 h 463"/>
                  <a:gd name="T32" fmla="*/ 737 w 594"/>
                  <a:gd name="T33" fmla="*/ 130 h 463"/>
                  <a:gd name="T34" fmla="*/ 748 w 594"/>
                  <a:gd name="T35" fmla="*/ 86 h 463"/>
                  <a:gd name="T36" fmla="*/ 757 w 594"/>
                  <a:gd name="T37" fmla="*/ 28 h 463"/>
                  <a:gd name="T38" fmla="*/ 737 w 594"/>
                  <a:gd name="T39" fmla="*/ 0 h 463"/>
                  <a:gd name="T40" fmla="*/ 239 w 594"/>
                  <a:gd name="T41" fmla="*/ 265 h 463"/>
                  <a:gd name="T42" fmla="*/ 219 w 594"/>
                  <a:gd name="T43" fmla="*/ 246 h 463"/>
                  <a:gd name="T44" fmla="*/ 197 w 594"/>
                  <a:gd name="T45" fmla="*/ 229 h 463"/>
                  <a:gd name="T46" fmla="*/ 174 w 594"/>
                  <a:gd name="T47" fmla="*/ 217 h 463"/>
                  <a:gd name="T48" fmla="*/ 149 w 594"/>
                  <a:gd name="T49" fmla="*/ 207 h 463"/>
                  <a:gd name="T50" fmla="*/ 127 w 594"/>
                  <a:gd name="T51" fmla="*/ 201 h 463"/>
                  <a:gd name="T52" fmla="*/ 105 w 594"/>
                  <a:gd name="T53" fmla="*/ 201 h 463"/>
                  <a:gd name="T54" fmla="*/ 81 w 594"/>
                  <a:gd name="T55" fmla="*/ 204 h 463"/>
                  <a:gd name="T56" fmla="*/ 61 w 594"/>
                  <a:gd name="T57" fmla="*/ 213 h 463"/>
                  <a:gd name="T58" fmla="*/ 37 w 594"/>
                  <a:gd name="T59" fmla="*/ 229 h 463"/>
                  <a:gd name="T60" fmla="*/ 19 w 594"/>
                  <a:gd name="T61" fmla="*/ 254 h 463"/>
                  <a:gd name="T62" fmla="*/ 8 w 594"/>
                  <a:gd name="T63" fmla="*/ 282 h 463"/>
                  <a:gd name="T64" fmla="*/ 1 w 594"/>
                  <a:gd name="T65" fmla="*/ 314 h 463"/>
                  <a:gd name="T66" fmla="*/ 0 w 594"/>
                  <a:gd name="T67" fmla="*/ 350 h 463"/>
                  <a:gd name="T68" fmla="*/ 6 w 594"/>
                  <a:gd name="T69" fmla="*/ 385 h 463"/>
                  <a:gd name="T70" fmla="*/ 16 w 594"/>
                  <a:gd name="T71" fmla="*/ 425 h 463"/>
                  <a:gd name="T72" fmla="*/ 33 w 594"/>
                  <a:gd name="T73" fmla="*/ 463 h 463"/>
                  <a:gd name="T74" fmla="*/ 56 w 594"/>
                  <a:gd name="T75" fmla="*/ 499 h 463"/>
                  <a:gd name="T76" fmla="*/ 81 w 594"/>
                  <a:gd name="T77" fmla="*/ 529 h 463"/>
                  <a:gd name="T78" fmla="*/ 110 w 594"/>
                  <a:gd name="T79" fmla="*/ 553 h 463"/>
                  <a:gd name="T80" fmla="*/ 140 w 594"/>
                  <a:gd name="T81" fmla="*/ 573 h 463"/>
                  <a:gd name="T82" fmla="*/ 169 w 594"/>
                  <a:gd name="T83" fmla="*/ 585 h 463"/>
                  <a:gd name="T84" fmla="*/ 200 w 594"/>
                  <a:gd name="T85" fmla="*/ 591 h 463"/>
                  <a:gd name="T86" fmla="*/ 229 w 594"/>
                  <a:gd name="T87" fmla="*/ 590 h 463"/>
                  <a:gd name="T88" fmla="*/ 258 w 594"/>
                  <a:gd name="T89" fmla="*/ 579 h 463"/>
                  <a:gd name="T90" fmla="*/ 276 w 594"/>
                  <a:gd name="T91" fmla="*/ 567 h 463"/>
                  <a:gd name="T92" fmla="*/ 291 w 594"/>
                  <a:gd name="T93" fmla="*/ 551 h 463"/>
                  <a:gd name="T94" fmla="*/ 304 w 594"/>
                  <a:gd name="T95" fmla="*/ 532 h 463"/>
                  <a:gd name="T96" fmla="*/ 312 w 594"/>
                  <a:gd name="T97" fmla="*/ 511 h 463"/>
                  <a:gd name="T98" fmla="*/ 316 w 594"/>
                  <a:gd name="T99" fmla="*/ 486 h 463"/>
                  <a:gd name="T100" fmla="*/ 317 w 594"/>
                  <a:gd name="T101" fmla="*/ 461 h 463"/>
                  <a:gd name="T102" fmla="*/ 317 w 594"/>
                  <a:gd name="T103" fmla="*/ 433 h 463"/>
                  <a:gd name="T104" fmla="*/ 314 w 594"/>
                  <a:gd name="T105" fmla="*/ 404 h 4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4"/>
                  <a:gd name="T160" fmla="*/ 0 h 463"/>
                  <a:gd name="T161" fmla="*/ 594 w 594"/>
                  <a:gd name="T162" fmla="*/ 463 h 4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4" h="463">
                    <a:moveTo>
                      <a:pt x="246" y="317"/>
                    </a:moveTo>
                    <a:lnTo>
                      <a:pt x="347" y="230"/>
                    </a:lnTo>
                    <a:lnTo>
                      <a:pt x="398" y="236"/>
                    </a:lnTo>
                    <a:lnTo>
                      <a:pt x="416" y="176"/>
                    </a:lnTo>
                    <a:lnTo>
                      <a:pt x="438" y="185"/>
                    </a:lnTo>
                    <a:lnTo>
                      <a:pt x="451" y="190"/>
                    </a:lnTo>
                    <a:lnTo>
                      <a:pt x="496" y="181"/>
                    </a:lnTo>
                    <a:lnTo>
                      <a:pt x="475" y="149"/>
                    </a:lnTo>
                    <a:lnTo>
                      <a:pt x="518" y="125"/>
                    </a:lnTo>
                    <a:lnTo>
                      <a:pt x="534" y="150"/>
                    </a:lnTo>
                    <a:lnTo>
                      <a:pt x="543" y="150"/>
                    </a:lnTo>
                    <a:lnTo>
                      <a:pt x="550" y="146"/>
                    </a:lnTo>
                    <a:lnTo>
                      <a:pt x="557" y="141"/>
                    </a:lnTo>
                    <a:lnTo>
                      <a:pt x="563" y="133"/>
                    </a:lnTo>
                    <a:lnTo>
                      <a:pt x="568" y="123"/>
                    </a:lnTo>
                    <a:lnTo>
                      <a:pt x="573" y="114"/>
                    </a:lnTo>
                    <a:lnTo>
                      <a:pt x="577" y="102"/>
                    </a:lnTo>
                    <a:cubicBezTo>
                      <a:pt x="579" y="94"/>
                      <a:pt x="583" y="80"/>
                      <a:pt x="586" y="67"/>
                    </a:cubicBezTo>
                    <a:cubicBezTo>
                      <a:pt x="589" y="54"/>
                      <a:pt x="594" y="33"/>
                      <a:pt x="593" y="22"/>
                    </a:cubicBezTo>
                    <a:cubicBezTo>
                      <a:pt x="585" y="11"/>
                      <a:pt x="577" y="0"/>
                      <a:pt x="577" y="0"/>
                    </a:cubicBezTo>
                    <a:lnTo>
                      <a:pt x="188" y="208"/>
                    </a:lnTo>
                    <a:lnTo>
                      <a:pt x="172" y="193"/>
                    </a:lnTo>
                    <a:lnTo>
                      <a:pt x="154" y="180"/>
                    </a:lnTo>
                    <a:lnTo>
                      <a:pt x="136" y="170"/>
                    </a:lnTo>
                    <a:lnTo>
                      <a:pt x="117" y="162"/>
                    </a:lnTo>
                    <a:lnTo>
                      <a:pt x="99" y="158"/>
                    </a:lnTo>
                    <a:lnTo>
                      <a:pt x="82" y="158"/>
                    </a:lnTo>
                    <a:lnTo>
                      <a:pt x="64" y="160"/>
                    </a:lnTo>
                    <a:lnTo>
                      <a:pt x="48" y="167"/>
                    </a:lnTo>
                    <a:lnTo>
                      <a:pt x="29" y="180"/>
                    </a:lnTo>
                    <a:lnTo>
                      <a:pt x="15" y="199"/>
                    </a:lnTo>
                    <a:lnTo>
                      <a:pt x="6" y="221"/>
                    </a:lnTo>
                    <a:lnTo>
                      <a:pt x="1" y="246"/>
                    </a:lnTo>
                    <a:lnTo>
                      <a:pt x="0" y="274"/>
                    </a:lnTo>
                    <a:lnTo>
                      <a:pt x="4" y="302"/>
                    </a:lnTo>
                    <a:lnTo>
                      <a:pt x="12" y="333"/>
                    </a:lnTo>
                    <a:lnTo>
                      <a:pt x="26" y="363"/>
                    </a:lnTo>
                    <a:lnTo>
                      <a:pt x="44" y="391"/>
                    </a:lnTo>
                    <a:lnTo>
                      <a:pt x="64" y="414"/>
                    </a:lnTo>
                    <a:lnTo>
                      <a:pt x="86" y="434"/>
                    </a:lnTo>
                    <a:lnTo>
                      <a:pt x="110" y="449"/>
                    </a:lnTo>
                    <a:lnTo>
                      <a:pt x="133" y="459"/>
                    </a:lnTo>
                    <a:lnTo>
                      <a:pt x="157" y="463"/>
                    </a:lnTo>
                    <a:lnTo>
                      <a:pt x="180" y="462"/>
                    </a:lnTo>
                    <a:lnTo>
                      <a:pt x="202" y="454"/>
                    </a:lnTo>
                    <a:lnTo>
                      <a:pt x="216" y="444"/>
                    </a:lnTo>
                    <a:lnTo>
                      <a:pt x="228" y="432"/>
                    </a:lnTo>
                    <a:lnTo>
                      <a:pt x="238" y="417"/>
                    </a:lnTo>
                    <a:lnTo>
                      <a:pt x="244" y="400"/>
                    </a:lnTo>
                    <a:lnTo>
                      <a:pt x="248" y="381"/>
                    </a:lnTo>
                    <a:lnTo>
                      <a:pt x="249" y="361"/>
                    </a:lnTo>
                    <a:lnTo>
                      <a:pt x="249" y="339"/>
                    </a:lnTo>
                    <a:lnTo>
                      <a:pt x="246" y="317"/>
                    </a:lnTo>
                    <a:close/>
                  </a:path>
                </a:pathLst>
              </a:custGeom>
              <a:solidFill>
                <a:schemeClr val="bg2"/>
              </a:solidFill>
              <a:ln w="28575" cmpd="sng">
                <a:solidFill>
                  <a:schemeClr val="bg2"/>
                </a:solidFill>
                <a:prstDash val="solid"/>
                <a:round/>
                <a:headEnd/>
                <a:tailEnd/>
              </a:ln>
            </p:spPr>
            <p:txBody>
              <a:bodyPr/>
              <a:lstStyle/>
              <a:p>
                <a:endParaRPr lang="en-GB" sz="1633"/>
              </a:p>
            </p:txBody>
          </p:sp>
          <p:sp>
            <p:nvSpPr>
              <p:cNvPr id="31" name="Freeform 229"/>
              <p:cNvSpPr>
                <a:spLocks/>
              </p:cNvSpPr>
              <p:nvPr/>
            </p:nvSpPr>
            <p:spPr bwMode="auto">
              <a:xfrm rot="3712393">
                <a:off x="1309" y="1052"/>
                <a:ext cx="109" cy="92"/>
              </a:xfrm>
              <a:custGeom>
                <a:avLst/>
                <a:gdLst>
                  <a:gd name="T0" fmla="*/ 13 w 943"/>
                  <a:gd name="T1" fmla="*/ 5 h 811"/>
                  <a:gd name="T2" fmla="*/ 12 w 943"/>
                  <a:gd name="T3" fmla="*/ 6 h 811"/>
                  <a:gd name="T4" fmla="*/ 12 w 943"/>
                  <a:gd name="T5" fmla="*/ 7 h 811"/>
                  <a:gd name="T6" fmla="*/ 12 w 943"/>
                  <a:gd name="T7" fmla="*/ 8 h 811"/>
                  <a:gd name="T8" fmla="*/ 11 w 943"/>
                  <a:gd name="T9" fmla="*/ 9 h 811"/>
                  <a:gd name="T10" fmla="*/ 10 w 943"/>
                  <a:gd name="T11" fmla="*/ 10 h 811"/>
                  <a:gd name="T12" fmla="*/ 9 w 943"/>
                  <a:gd name="T13" fmla="*/ 10 h 811"/>
                  <a:gd name="T14" fmla="*/ 8 w 943"/>
                  <a:gd name="T15" fmla="*/ 10 h 811"/>
                  <a:gd name="T16" fmla="*/ 6 w 943"/>
                  <a:gd name="T17" fmla="*/ 10 h 811"/>
                  <a:gd name="T18" fmla="*/ 5 w 943"/>
                  <a:gd name="T19" fmla="*/ 10 h 811"/>
                  <a:gd name="T20" fmla="*/ 4 w 943"/>
                  <a:gd name="T21" fmla="*/ 10 h 811"/>
                  <a:gd name="T22" fmla="*/ 3 w 943"/>
                  <a:gd name="T23" fmla="*/ 10 h 811"/>
                  <a:gd name="T24" fmla="*/ 2 w 943"/>
                  <a:gd name="T25" fmla="*/ 9 h 811"/>
                  <a:gd name="T26" fmla="*/ 1 w 943"/>
                  <a:gd name="T27" fmla="*/ 8 h 811"/>
                  <a:gd name="T28" fmla="*/ 0 w 943"/>
                  <a:gd name="T29" fmla="*/ 7 h 811"/>
                  <a:gd name="T30" fmla="*/ 0 w 943"/>
                  <a:gd name="T31" fmla="*/ 6 h 811"/>
                  <a:gd name="T32" fmla="*/ 0 w 943"/>
                  <a:gd name="T33" fmla="*/ 5 h 811"/>
                  <a:gd name="T34" fmla="*/ 0 w 943"/>
                  <a:gd name="T35" fmla="*/ 4 h 811"/>
                  <a:gd name="T36" fmla="*/ 0 w 943"/>
                  <a:gd name="T37" fmla="*/ 3 h 811"/>
                  <a:gd name="T38" fmla="*/ 1 w 943"/>
                  <a:gd name="T39" fmla="*/ 2 h 811"/>
                  <a:gd name="T40" fmla="*/ 2 w 943"/>
                  <a:gd name="T41" fmla="*/ 1 h 811"/>
                  <a:gd name="T42" fmla="*/ 3 w 943"/>
                  <a:gd name="T43" fmla="*/ 1 h 811"/>
                  <a:gd name="T44" fmla="*/ 4 w 943"/>
                  <a:gd name="T45" fmla="*/ 0 h 811"/>
                  <a:gd name="T46" fmla="*/ 5 w 943"/>
                  <a:gd name="T47" fmla="*/ 0 h 811"/>
                  <a:gd name="T48" fmla="*/ 6 w 943"/>
                  <a:gd name="T49" fmla="*/ 0 h 811"/>
                  <a:gd name="T50" fmla="*/ 8 w 943"/>
                  <a:gd name="T51" fmla="*/ 0 h 811"/>
                  <a:gd name="T52" fmla="*/ 9 w 943"/>
                  <a:gd name="T53" fmla="*/ 0 h 811"/>
                  <a:gd name="T54" fmla="*/ 10 w 943"/>
                  <a:gd name="T55" fmla="*/ 1 h 811"/>
                  <a:gd name="T56" fmla="*/ 11 w 943"/>
                  <a:gd name="T57" fmla="*/ 1 h 811"/>
                  <a:gd name="T58" fmla="*/ 12 w 943"/>
                  <a:gd name="T59" fmla="*/ 2 h 811"/>
                  <a:gd name="T60" fmla="*/ 12 w 943"/>
                  <a:gd name="T61" fmla="*/ 3 h 811"/>
                  <a:gd name="T62" fmla="*/ 12 w 943"/>
                  <a:gd name="T63" fmla="*/ 4 h 811"/>
                  <a:gd name="T64" fmla="*/ 13 w 943"/>
                  <a:gd name="T65" fmla="*/ 5 h 8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3"/>
                  <a:gd name="T100" fmla="*/ 0 h 811"/>
                  <a:gd name="T101" fmla="*/ 943 w 943"/>
                  <a:gd name="T102" fmla="*/ 811 h 8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3" h="811">
                    <a:moveTo>
                      <a:pt x="943" y="405"/>
                    </a:moveTo>
                    <a:lnTo>
                      <a:pt x="933" y="486"/>
                    </a:lnTo>
                    <a:lnTo>
                      <a:pt x="905" y="563"/>
                    </a:lnTo>
                    <a:lnTo>
                      <a:pt x="861" y="630"/>
                    </a:lnTo>
                    <a:lnTo>
                      <a:pt x="805" y="691"/>
                    </a:lnTo>
                    <a:lnTo>
                      <a:pt x="734" y="740"/>
                    </a:lnTo>
                    <a:lnTo>
                      <a:pt x="654" y="779"/>
                    </a:lnTo>
                    <a:lnTo>
                      <a:pt x="565" y="802"/>
                    </a:lnTo>
                    <a:lnTo>
                      <a:pt x="471" y="811"/>
                    </a:lnTo>
                    <a:lnTo>
                      <a:pt x="375" y="802"/>
                    </a:lnTo>
                    <a:lnTo>
                      <a:pt x="287" y="779"/>
                    </a:lnTo>
                    <a:lnTo>
                      <a:pt x="206" y="740"/>
                    </a:lnTo>
                    <a:lnTo>
                      <a:pt x="137" y="691"/>
                    </a:lnTo>
                    <a:lnTo>
                      <a:pt x="78" y="630"/>
                    </a:lnTo>
                    <a:lnTo>
                      <a:pt x="36" y="563"/>
                    </a:lnTo>
                    <a:lnTo>
                      <a:pt x="8" y="486"/>
                    </a:lnTo>
                    <a:lnTo>
                      <a:pt x="0" y="405"/>
                    </a:lnTo>
                    <a:lnTo>
                      <a:pt x="8" y="322"/>
                    </a:lnTo>
                    <a:lnTo>
                      <a:pt x="36" y="246"/>
                    </a:lnTo>
                    <a:lnTo>
                      <a:pt x="78" y="178"/>
                    </a:lnTo>
                    <a:lnTo>
                      <a:pt x="137" y="119"/>
                    </a:lnTo>
                    <a:lnTo>
                      <a:pt x="206" y="69"/>
                    </a:lnTo>
                    <a:lnTo>
                      <a:pt x="287" y="31"/>
                    </a:lnTo>
                    <a:lnTo>
                      <a:pt x="375" y="8"/>
                    </a:lnTo>
                    <a:lnTo>
                      <a:pt x="471" y="0"/>
                    </a:lnTo>
                    <a:lnTo>
                      <a:pt x="565" y="8"/>
                    </a:lnTo>
                    <a:lnTo>
                      <a:pt x="654" y="31"/>
                    </a:lnTo>
                    <a:lnTo>
                      <a:pt x="734" y="69"/>
                    </a:lnTo>
                    <a:lnTo>
                      <a:pt x="805" y="119"/>
                    </a:lnTo>
                    <a:lnTo>
                      <a:pt x="861" y="178"/>
                    </a:lnTo>
                    <a:lnTo>
                      <a:pt x="905" y="246"/>
                    </a:lnTo>
                    <a:lnTo>
                      <a:pt x="933" y="322"/>
                    </a:lnTo>
                    <a:lnTo>
                      <a:pt x="943" y="405"/>
                    </a:lnTo>
                    <a:close/>
                  </a:path>
                </a:pathLst>
              </a:custGeom>
              <a:solidFill>
                <a:schemeClr val="bg1"/>
              </a:solidFill>
              <a:ln w="28575" cmpd="sng">
                <a:noFill/>
                <a:prstDash val="solid"/>
                <a:round/>
                <a:headEnd/>
                <a:tailEnd/>
              </a:ln>
            </p:spPr>
            <p:txBody>
              <a:bodyPr/>
              <a:lstStyle/>
              <a:p>
                <a:endParaRPr lang="en-GB" sz="1633"/>
              </a:p>
            </p:txBody>
          </p:sp>
        </p:grpSp>
        <p:grpSp>
          <p:nvGrpSpPr>
            <p:cNvPr id="32" name="Group 327"/>
            <p:cNvGrpSpPr>
              <a:grpSpLocks/>
            </p:cNvGrpSpPr>
            <p:nvPr/>
          </p:nvGrpSpPr>
          <p:grpSpPr bwMode="auto">
            <a:xfrm rot="1679888">
              <a:off x="3204419" y="5239180"/>
              <a:ext cx="427094" cy="332891"/>
              <a:chOff x="1261" y="835"/>
              <a:chExt cx="671" cy="523"/>
            </a:xfrm>
          </p:grpSpPr>
          <p:sp>
            <p:nvSpPr>
              <p:cNvPr id="33" name="Freeform 228"/>
              <p:cNvSpPr>
                <a:spLocks/>
              </p:cNvSpPr>
              <p:nvPr/>
            </p:nvSpPr>
            <p:spPr bwMode="auto">
              <a:xfrm>
                <a:off x="1261" y="835"/>
                <a:ext cx="671" cy="523"/>
              </a:xfrm>
              <a:custGeom>
                <a:avLst/>
                <a:gdLst>
                  <a:gd name="T0" fmla="*/ 314 w 594"/>
                  <a:gd name="T1" fmla="*/ 404 h 463"/>
                  <a:gd name="T2" fmla="*/ 443 w 594"/>
                  <a:gd name="T3" fmla="*/ 294 h 463"/>
                  <a:gd name="T4" fmla="*/ 508 w 594"/>
                  <a:gd name="T5" fmla="*/ 302 h 463"/>
                  <a:gd name="T6" fmla="*/ 531 w 594"/>
                  <a:gd name="T7" fmla="*/ 225 h 463"/>
                  <a:gd name="T8" fmla="*/ 559 w 594"/>
                  <a:gd name="T9" fmla="*/ 236 h 463"/>
                  <a:gd name="T10" fmla="*/ 575 w 594"/>
                  <a:gd name="T11" fmla="*/ 243 h 463"/>
                  <a:gd name="T12" fmla="*/ 633 w 594"/>
                  <a:gd name="T13" fmla="*/ 230 h 463"/>
                  <a:gd name="T14" fmla="*/ 607 w 594"/>
                  <a:gd name="T15" fmla="*/ 190 h 463"/>
                  <a:gd name="T16" fmla="*/ 661 w 594"/>
                  <a:gd name="T17" fmla="*/ 159 h 463"/>
                  <a:gd name="T18" fmla="*/ 681 w 594"/>
                  <a:gd name="T19" fmla="*/ 191 h 463"/>
                  <a:gd name="T20" fmla="*/ 692 w 594"/>
                  <a:gd name="T21" fmla="*/ 191 h 463"/>
                  <a:gd name="T22" fmla="*/ 701 w 594"/>
                  <a:gd name="T23" fmla="*/ 186 h 463"/>
                  <a:gd name="T24" fmla="*/ 711 w 594"/>
                  <a:gd name="T25" fmla="*/ 180 h 463"/>
                  <a:gd name="T26" fmla="*/ 718 w 594"/>
                  <a:gd name="T27" fmla="*/ 169 h 463"/>
                  <a:gd name="T28" fmla="*/ 725 w 594"/>
                  <a:gd name="T29" fmla="*/ 157 h 463"/>
                  <a:gd name="T30" fmla="*/ 731 w 594"/>
                  <a:gd name="T31" fmla="*/ 146 h 463"/>
                  <a:gd name="T32" fmla="*/ 737 w 594"/>
                  <a:gd name="T33" fmla="*/ 130 h 463"/>
                  <a:gd name="T34" fmla="*/ 748 w 594"/>
                  <a:gd name="T35" fmla="*/ 86 h 463"/>
                  <a:gd name="T36" fmla="*/ 757 w 594"/>
                  <a:gd name="T37" fmla="*/ 28 h 463"/>
                  <a:gd name="T38" fmla="*/ 737 w 594"/>
                  <a:gd name="T39" fmla="*/ 0 h 463"/>
                  <a:gd name="T40" fmla="*/ 239 w 594"/>
                  <a:gd name="T41" fmla="*/ 265 h 463"/>
                  <a:gd name="T42" fmla="*/ 219 w 594"/>
                  <a:gd name="T43" fmla="*/ 246 h 463"/>
                  <a:gd name="T44" fmla="*/ 197 w 594"/>
                  <a:gd name="T45" fmla="*/ 229 h 463"/>
                  <a:gd name="T46" fmla="*/ 174 w 594"/>
                  <a:gd name="T47" fmla="*/ 217 h 463"/>
                  <a:gd name="T48" fmla="*/ 149 w 594"/>
                  <a:gd name="T49" fmla="*/ 207 h 463"/>
                  <a:gd name="T50" fmla="*/ 127 w 594"/>
                  <a:gd name="T51" fmla="*/ 201 h 463"/>
                  <a:gd name="T52" fmla="*/ 105 w 594"/>
                  <a:gd name="T53" fmla="*/ 201 h 463"/>
                  <a:gd name="T54" fmla="*/ 81 w 594"/>
                  <a:gd name="T55" fmla="*/ 204 h 463"/>
                  <a:gd name="T56" fmla="*/ 61 w 594"/>
                  <a:gd name="T57" fmla="*/ 213 h 463"/>
                  <a:gd name="T58" fmla="*/ 37 w 594"/>
                  <a:gd name="T59" fmla="*/ 229 h 463"/>
                  <a:gd name="T60" fmla="*/ 19 w 594"/>
                  <a:gd name="T61" fmla="*/ 254 h 463"/>
                  <a:gd name="T62" fmla="*/ 8 w 594"/>
                  <a:gd name="T63" fmla="*/ 282 h 463"/>
                  <a:gd name="T64" fmla="*/ 1 w 594"/>
                  <a:gd name="T65" fmla="*/ 314 h 463"/>
                  <a:gd name="T66" fmla="*/ 0 w 594"/>
                  <a:gd name="T67" fmla="*/ 350 h 463"/>
                  <a:gd name="T68" fmla="*/ 6 w 594"/>
                  <a:gd name="T69" fmla="*/ 385 h 463"/>
                  <a:gd name="T70" fmla="*/ 16 w 594"/>
                  <a:gd name="T71" fmla="*/ 425 h 463"/>
                  <a:gd name="T72" fmla="*/ 33 w 594"/>
                  <a:gd name="T73" fmla="*/ 463 h 463"/>
                  <a:gd name="T74" fmla="*/ 56 w 594"/>
                  <a:gd name="T75" fmla="*/ 499 h 463"/>
                  <a:gd name="T76" fmla="*/ 81 w 594"/>
                  <a:gd name="T77" fmla="*/ 529 h 463"/>
                  <a:gd name="T78" fmla="*/ 110 w 594"/>
                  <a:gd name="T79" fmla="*/ 553 h 463"/>
                  <a:gd name="T80" fmla="*/ 140 w 594"/>
                  <a:gd name="T81" fmla="*/ 573 h 463"/>
                  <a:gd name="T82" fmla="*/ 169 w 594"/>
                  <a:gd name="T83" fmla="*/ 585 h 463"/>
                  <a:gd name="T84" fmla="*/ 200 w 594"/>
                  <a:gd name="T85" fmla="*/ 591 h 463"/>
                  <a:gd name="T86" fmla="*/ 229 w 594"/>
                  <a:gd name="T87" fmla="*/ 590 h 463"/>
                  <a:gd name="T88" fmla="*/ 258 w 594"/>
                  <a:gd name="T89" fmla="*/ 579 h 463"/>
                  <a:gd name="T90" fmla="*/ 276 w 594"/>
                  <a:gd name="T91" fmla="*/ 567 h 463"/>
                  <a:gd name="T92" fmla="*/ 291 w 594"/>
                  <a:gd name="T93" fmla="*/ 551 h 463"/>
                  <a:gd name="T94" fmla="*/ 304 w 594"/>
                  <a:gd name="T95" fmla="*/ 532 h 463"/>
                  <a:gd name="T96" fmla="*/ 312 w 594"/>
                  <a:gd name="T97" fmla="*/ 511 h 463"/>
                  <a:gd name="T98" fmla="*/ 316 w 594"/>
                  <a:gd name="T99" fmla="*/ 486 h 463"/>
                  <a:gd name="T100" fmla="*/ 317 w 594"/>
                  <a:gd name="T101" fmla="*/ 461 h 463"/>
                  <a:gd name="T102" fmla="*/ 317 w 594"/>
                  <a:gd name="T103" fmla="*/ 433 h 463"/>
                  <a:gd name="T104" fmla="*/ 314 w 594"/>
                  <a:gd name="T105" fmla="*/ 404 h 4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4"/>
                  <a:gd name="T160" fmla="*/ 0 h 463"/>
                  <a:gd name="T161" fmla="*/ 594 w 594"/>
                  <a:gd name="T162" fmla="*/ 463 h 4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4" h="463">
                    <a:moveTo>
                      <a:pt x="246" y="317"/>
                    </a:moveTo>
                    <a:lnTo>
                      <a:pt x="347" y="230"/>
                    </a:lnTo>
                    <a:lnTo>
                      <a:pt x="398" y="236"/>
                    </a:lnTo>
                    <a:lnTo>
                      <a:pt x="416" y="176"/>
                    </a:lnTo>
                    <a:lnTo>
                      <a:pt x="438" y="185"/>
                    </a:lnTo>
                    <a:lnTo>
                      <a:pt x="451" y="190"/>
                    </a:lnTo>
                    <a:lnTo>
                      <a:pt x="496" y="181"/>
                    </a:lnTo>
                    <a:lnTo>
                      <a:pt x="475" y="149"/>
                    </a:lnTo>
                    <a:lnTo>
                      <a:pt x="518" y="125"/>
                    </a:lnTo>
                    <a:lnTo>
                      <a:pt x="534" y="150"/>
                    </a:lnTo>
                    <a:lnTo>
                      <a:pt x="543" y="150"/>
                    </a:lnTo>
                    <a:lnTo>
                      <a:pt x="550" y="146"/>
                    </a:lnTo>
                    <a:lnTo>
                      <a:pt x="557" y="141"/>
                    </a:lnTo>
                    <a:lnTo>
                      <a:pt x="563" y="133"/>
                    </a:lnTo>
                    <a:lnTo>
                      <a:pt x="568" y="123"/>
                    </a:lnTo>
                    <a:lnTo>
                      <a:pt x="573" y="114"/>
                    </a:lnTo>
                    <a:lnTo>
                      <a:pt x="577" y="102"/>
                    </a:lnTo>
                    <a:cubicBezTo>
                      <a:pt x="579" y="94"/>
                      <a:pt x="583" y="80"/>
                      <a:pt x="586" y="67"/>
                    </a:cubicBezTo>
                    <a:cubicBezTo>
                      <a:pt x="589" y="54"/>
                      <a:pt x="594" y="33"/>
                      <a:pt x="593" y="22"/>
                    </a:cubicBezTo>
                    <a:cubicBezTo>
                      <a:pt x="585" y="11"/>
                      <a:pt x="577" y="0"/>
                      <a:pt x="577" y="0"/>
                    </a:cubicBezTo>
                    <a:lnTo>
                      <a:pt x="188" y="208"/>
                    </a:lnTo>
                    <a:lnTo>
                      <a:pt x="172" y="193"/>
                    </a:lnTo>
                    <a:lnTo>
                      <a:pt x="154" y="180"/>
                    </a:lnTo>
                    <a:lnTo>
                      <a:pt x="136" y="170"/>
                    </a:lnTo>
                    <a:lnTo>
                      <a:pt x="117" y="162"/>
                    </a:lnTo>
                    <a:lnTo>
                      <a:pt x="99" y="158"/>
                    </a:lnTo>
                    <a:lnTo>
                      <a:pt x="82" y="158"/>
                    </a:lnTo>
                    <a:lnTo>
                      <a:pt x="64" y="160"/>
                    </a:lnTo>
                    <a:lnTo>
                      <a:pt x="48" y="167"/>
                    </a:lnTo>
                    <a:lnTo>
                      <a:pt x="29" y="180"/>
                    </a:lnTo>
                    <a:lnTo>
                      <a:pt x="15" y="199"/>
                    </a:lnTo>
                    <a:lnTo>
                      <a:pt x="6" y="221"/>
                    </a:lnTo>
                    <a:lnTo>
                      <a:pt x="1" y="246"/>
                    </a:lnTo>
                    <a:lnTo>
                      <a:pt x="0" y="274"/>
                    </a:lnTo>
                    <a:lnTo>
                      <a:pt x="4" y="302"/>
                    </a:lnTo>
                    <a:lnTo>
                      <a:pt x="12" y="333"/>
                    </a:lnTo>
                    <a:lnTo>
                      <a:pt x="26" y="363"/>
                    </a:lnTo>
                    <a:lnTo>
                      <a:pt x="44" y="391"/>
                    </a:lnTo>
                    <a:lnTo>
                      <a:pt x="64" y="414"/>
                    </a:lnTo>
                    <a:lnTo>
                      <a:pt x="86" y="434"/>
                    </a:lnTo>
                    <a:lnTo>
                      <a:pt x="110" y="449"/>
                    </a:lnTo>
                    <a:lnTo>
                      <a:pt x="133" y="459"/>
                    </a:lnTo>
                    <a:lnTo>
                      <a:pt x="157" y="463"/>
                    </a:lnTo>
                    <a:lnTo>
                      <a:pt x="180" y="462"/>
                    </a:lnTo>
                    <a:lnTo>
                      <a:pt x="202" y="454"/>
                    </a:lnTo>
                    <a:lnTo>
                      <a:pt x="216" y="444"/>
                    </a:lnTo>
                    <a:lnTo>
                      <a:pt x="228" y="432"/>
                    </a:lnTo>
                    <a:lnTo>
                      <a:pt x="238" y="417"/>
                    </a:lnTo>
                    <a:lnTo>
                      <a:pt x="244" y="400"/>
                    </a:lnTo>
                    <a:lnTo>
                      <a:pt x="248" y="381"/>
                    </a:lnTo>
                    <a:lnTo>
                      <a:pt x="249" y="361"/>
                    </a:lnTo>
                    <a:lnTo>
                      <a:pt x="249" y="339"/>
                    </a:lnTo>
                    <a:lnTo>
                      <a:pt x="246" y="317"/>
                    </a:lnTo>
                    <a:close/>
                  </a:path>
                </a:pathLst>
              </a:custGeom>
              <a:solidFill>
                <a:schemeClr val="bg2"/>
              </a:solidFill>
              <a:ln w="28575" cmpd="sng">
                <a:solidFill>
                  <a:schemeClr val="bg2"/>
                </a:solidFill>
                <a:prstDash val="solid"/>
                <a:round/>
                <a:headEnd/>
                <a:tailEnd/>
              </a:ln>
            </p:spPr>
            <p:txBody>
              <a:bodyPr/>
              <a:lstStyle/>
              <a:p>
                <a:endParaRPr lang="en-GB" sz="1633"/>
              </a:p>
            </p:txBody>
          </p:sp>
          <p:sp>
            <p:nvSpPr>
              <p:cNvPr id="34" name="Freeform 229"/>
              <p:cNvSpPr>
                <a:spLocks/>
              </p:cNvSpPr>
              <p:nvPr/>
            </p:nvSpPr>
            <p:spPr bwMode="auto">
              <a:xfrm rot="3712393">
                <a:off x="1309" y="1052"/>
                <a:ext cx="109" cy="92"/>
              </a:xfrm>
              <a:custGeom>
                <a:avLst/>
                <a:gdLst>
                  <a:gd name="T0" fmla="*/ 13 w 943"/>
                  <a:gd name="T1" fmla="*/ 5 h 811"/>
                  <a:gd name="T2" fmla="*/ 12 w 943"/>
                  <a:gd name="T3" fmla="*/ 6 h 811"/>
                  <a:gd name="T4" fmla="*/ 12 w 943"/>
                  <a:gd name="T5" fmla="*/ 7 h 811"/>
                  <a:gd name="T6" fmla="*/ 12 w 943"/>
                  <a:gd name="T7" fmla="*/ 8 h 811"/>
                  <a:gd name="T8" fmla="*/ 11 w 943"/>
                  <a:gd name="T9" fmla="*/ 9 h 811"/>
                  <a:gd name="T10" fmla="*/ 10 w 943"/>
                  <a:gd name="T11" fmla="*/ 10 h 811"/>
                  <a:gd name="T12" fmla="*/ 9 w 943"/>
                  <a:gd name="T13" fmla="*/ 10 h 811"/>
                  <a:gd name="T14" fmla="*/ 8 w 943"/>
                  <a:gd name="T15" fmla="*/ 10 h 811"/>
                  <a:gd name="T16" fmla="*/ 6 w 943"/>
                  <a:gd name="T17" fmla="*/ 10 h 811"/>
                  <a:gd name="T18" fmla="*/ 5 w 943"/>
                  <a:gd name="T19" fmla="*/ 10 h 811"/>
                  <a:gd name="T20" fmla="*/ 4 w 943"/>
                  <a:gd name="T21" fmla="*/ 10 h 811"/>
                  <a:gd name="T22" fmla="*/ 3 w 943"/>
                  <a:gd name="T23" fmla="*/ 10 h 811"/>
                  <a:gd name="T24" fmla="*/ 2 w 943"/>
                  <a:gd name="T25" fmla="*/ 9 h 811"/>
                  <a:gd name="T26" fmla="*/ 1 w 943"/>
                  <a:gd name="T27" fmla="*/ 8 h 811"/>
                  <a:gd name="T28" fmla="*/ 0 w 943"/>
                  <a:gd name="T29" fmla="*/ 7 h 811"/>
                  <a:gd name="T30" fmla="*/ 0 w 943"/>
                  <a:gd name="T31" fmla="*/ 6 h 811"/>
                  <a:gd name="T32" fmla="*/ 0 w 943"/>
                  <a:gd name="T33" fmla="*/ 5 h 811"/>
                  <a:gd name="T34" fmla="*/ 0 w 943"/>
                  <a:gd name="T35" fmla="*/ 4 h 811"/>
                  <a:gd name="T36" fmla="*/ 0 w 943"/>
                  <a:gd name="T37" fmla="*/ 3 h 811"/>
                  <a:gd name="T38" fmla="*/ 1 w 943"/>
                  <a:gd name="T39" fmla="*/ 2 h 811"/>
                  <a:gd name="T40" fmla="*/ 2 w 943"/>
                  <a:gd name="T41" fmla="*/ 1 h 811"/>
                  <a:gd name="T42" fmla="*/ 3 w 943"/>
                  <a:gd name="T43" fmla="*/ 1 h 811"/>
                  <a:gd name="T44" fmla="*/ 4 w 943"/>
                  <a:gd name="T45" fmla="*/ 0 h 811"/>
                  <a:gd name="T46" fmla="*/ 5 w 943"/>
                  <a:gd name="T47" fmla="*/ 0 h 811"/>
                  <a:gd name="T48" fmla="*/ 6 w 943"/>
                  <a:gd name="T49" fmla="*/ 0 h 811"/>
                  <a:gd name="T50" fmla="*/ 8 w 943"/>
                  <a:gd name="T51" fmla="*/ 0 h 811"/>
                  <a:gd name="T52" fmla="*/ 9 w 943"/>
                  <a:gd name="T53" fmla="*/ 0 h 811"/>
                  <a:gd name="T54" fmla="*/ 10 w 943"/>
                  <a:gd name="T55" fmla="*/ 1 h 811"/>
                  <a:gd name="T56" fmla="*/ 11 w 943"/>
                  <a:gd name="T57" fmla="*/ 1 h 811"/>
                  <a:gd name="T58" fmla="*/ 12 w 943"/>
                  <a:gd name="T59" fmla="*/ 2 h 811"/>
                  <a:gd name="T60" fmla="*/ 12 w 943"/>
                  <a:gd name="T61" fmla="*/ 3 h 811"/>
                  <a:gd name="T62" fmla="*/ 12 w 943"/>
                  <a:gd name="T63" fmla="*/ 4 h 811"/>
                  <a:gd name="T64" fmla="*/ 13 w 943"/>
                  <a:gd name="T65" fmla="*/ 5 h 8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3"/>
                  <a:gd name="T100" fmla="*/ 0 h 811"/>
                  <a:gd name="T101" fmla="*/ 943 w 943"/>
                  <a:gd name="T102" fmla="*/ 811 h 8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3" h="811">
                    <a:moveTo>
                      <a:pt x="943" y="405"/>
                    </a:moveTo>
                    <a:lnTo>
                      <a:pt x="933" y="486"/>
                    </a:lnTo>
                    <a:lnTo>
                      <a:pt x="905" y="563"/>
                    </a:lnTo>
                    <a:lnTo>
                      <a:pt x="861" y="630"/>
                    </a:lnTo>
                    <a:lnTo>
                      <a:pt x="805" y="691"/>
                    </a:lnTo>
                    <a:lnTo>
                      <a:pt x="734" y="740"/>
                    </a:lnTo>
                    <a:lnTo>
                      <a:pt x="654" y="779"/>
                    </a:lnTo>
                    <a:lnTo>
                      <a:pt x="565" y="802"/>
                    </a:lnTo>
                    <a:lnTo>
                      <a:pt x="471" y="811"/>
                    </a:lnTo>
                    <a:lnTo>
                      <a:pt x="375" y="802"/>
                    </a:lnTo>
                    <a:lnTo>
                      <a:pt x="287" y="779"/>
                    </a:lnTo>
                    <a:lnTo>
                      <a:pt x="206" y="740"/>
                    </a:lnTo>
                    <a:lnTo>
                      <a:pt x="137" y="691"/>
                    </a:lnTo>
                    <a:lnTo>
                      <a:pt x="78" y="630"/>
                    </a:lnTo>
                    <a:lnTo>
                      <a:pt x="36" y="563"/>
                    </a:lnTo>
                    <a:lnTo>
                      <a:pt x="8" y="486"/>
                    </a:lnTo>
                    <a:lnTo>
                      <a:pt x="0" y="405"/>
                    </a:lnTo>
                    <a:lnTo>
                      <a:pt x="8" y="322"/>
                    </a:lnTo>
                    <a:lnTo>
                      <a:pt x="36" y="246"/>
                    </a:lnTo>
                    <a:lnTo>
                      <a:pt x="78" y="178"/>
                    </a:lnTo>
                    <a:lnTo>
                      <a:pt x="137" y="119"/>
                    </a:lnTo>
                    <a:lnTo>
                      <a:pt x="206" y="69"/>
                    </a:lnTo>
                    <a:lnTo>
                      <a:pt x="287" y="31"/>
                    </a:lnTo>
                    <a:lnTo>
                      <a:pt x="375" y="8"/>
                    </a:lnTo>
                    <a:lnTo>
                      <a:pt x="471" y="0"/>
                    </a:lnTo>
                    <a:lnTo>
                      <a:pt x="565" y="8"/>
                    </a:lnTo>
                    <a:lnTo>
                      <a:pt x="654" y="31"/>
                    </a:lnTo>
                    <a:lnTo>
                      <a:pt x="734" y="69"/>
                    </a:lnTo>
                    <a:lnTo>
                      <a:pt x="805" y="119"/>
                    </a:lnTo>
                    <a:lnTo>
                      <a:pt x="861" y="178"/>
                    </a:lnTo>
                    <a:lnTo>
                      <a:pt x="905" y="246"/>
                    </a:lnTo>
                    <a:lnTo>
                      <a:pt x="933" y="322"/>
                    </a:lnTo>
                    <a:lnTo>
                      <a:pt x="943" y="405"/>
                    </a:lnTo>
                    <a:close/>
                  </a:path>
                </a:pathLst>
              </a:custGeom>
              <a:solidFill>
                <a:schemeClr val="bg1"/>
              </a:solidFill>
              <a:ln w="28575" cmpd="sng">
                <a:noFill/>
                <a:prstDash val="solid"/>
                <a:round/>
                <a:headEnd/>
                <a:tailEnd/>
              </a:ln>
            </p:spPr>
            <p:txBody>
              <a:bodyPr/>
              <a:lstStyle/>
              <a:p>
                <a:endParaRPr lang="en-GB" sz="1633"/>
              </a:p>
            </p:txBody>
          </p:sp>
        </p:grpSp>
        <p:cxnSp>
          <p:nvCxnSpPr>
            <p:cNvPr id="36" name="Straight Arrow Connector 35"/>
            <p:cNvCxnSpPr>
              <a:stCxn id="22" idx="3"/>
              <a:endCxn id="24" idx="1"/>
            </p:cNvCxnSpPr>
            <p:nvPr/>
          </p:nvCxnSpPr>
          <p:spPr>
            <a:xfrm>
              <a:off x="2056872" y="4032932"/>
              <a:ext cx="284793"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4" idx="2"/>
              <a:endCxn id="25" idx="0"/>
            </p:cNvCxnSpPr>
            <p:nvPr/>
          </p:nvCxnSpPr>
          <p:spPr>
            <a:xfrm>
              <a:off x="2630433" y="4213225"/>
              <a:ext cx="0" cy="289399"/>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5" idx="2"/>
              <a:endCxn id="26" idx="0"/>
            </p:cNvCxnSpPr>
            <p:nvPr/>
          </p:nvCxnSpPr>
          <p:spPr>
            <a:xfrm>
              <a:off x="2630433" y="4863210"/>
              <a:ext cx="0" cy="36212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2919200" y="5405625"/>
              <a:ext cx="284793"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056871" y="5405625"/>
              <a:ext cx="284793"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2893989" y="4021979"/>
              <a:ext cx="284793"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bwMode="ltGray">
            <a:xfrm>
              <a:off x="2890206" y="4068663"/>
              <a:ext cx="1050368" cy="36058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26" dirty="0">
                  <a:solidFill>
                    <a:schemeClr val="tx1"/>
                  </a:solidFill>
                </a:rPr>
                <a:t>Alice’s public key</a:t>
              </a:r>
            </a:p>
          </p:txBody>
        </p:sp>
        <p:sp>
          <p:nvSpPr>
            <p:cNvPr id="57" name="Rectangle 56"/>
            <p:cNvSpPr/>
            <p:nvPr/>
          </p:nvSpPr>
          <p:spPr bwMode="ltGray">
            <a:xfrm>
              <a:off x="2890206" y="5445139"/>
              <a:ext cx="1050368" cy="36058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26" dirty="0">
                  <a:solidFill>
                    <a:schemeClr val="tx1"/>
                  </a:solidFill>
                </a:rPr>
                <a:t>Alice’s private key</a:t>
              </a:r>
            </a:p>
          </p:txBody>
        </p:sp>
        <p:cxnSp>
          <p:nvCxnSpPr>
            <p:cNvPr id="59" name="Straight Connector 58"/>
            <p:cNvCxnSpPr/>
            <p:nvPr/>
          </p:nvCxnSpPr>
          <p:spPr>
            <a:xfrm>
              <a:off x="1479337" y="5025284"/>
              <a:ext cx="220532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349571" y="3701235"/>
              <a:ext cx="648072" cy="216024"/>
            </a:xfrm>
            <a:prstGeom prst="rect">
              <a:avLst/>
            </a:prstGeom>
            <a:noFill/>
          </p:spPr>
          <p:txBody>
            <a:bodyPr wrap="square" lIns="0" tIns="0" rIns="0" bIns="0" rtlCol="0">
              <a:noAutofit/>
            </a:bodyPr>
            <a:lstStyle/>
            <a:p>
              <a:pPr>
                <a:spcAft>
                  <a:spcPts val="816"/>
                </a:spcAft>
              </a:pPr>
              <a:r>
                <a:rPr lang="en-GB" sz="816" b="1" dirty="0"/>
                <a:t>Bob</a:t>
              </a:r>
            </a:p>
          </p:txBody>
        </p:sp>
        <p:sp>
          <p:nvSpPr>
            <p:cNvPr id="61" name="TextBox 60"/>
            <p:cNvSpPr txBox="1"/>
            <p:nvPr/>
          </p:nvSpPr>
          <p:spPr>
            <a:xfrm>
              <a:off x="1479337" y="5073908"/>
              <a:ext cx="648072" cy="216024"/>
            </a:xfrm>
            <a:prstGeom prst="rect">
              <a:avLst/>
            </a:prstGeom>
            <a:noFill/>
          </p:spPr>
          <p:txBody>
            <a:bodyPr wrap="square" lIns="0" tIns="0" rIns="0" bIns="0" rtlCol="0">
              <a:noAutofit/>
            </a:bodyPr>
            <a:lstStyle/>
            <a:p>
              <a:pPr>
                <a:spcAft>
                  <a:spcPts val="816"/>
                </a:spcAft>
              </a:pPr>
              <a:r>
                <a:rPr lang="en-GB" sz="816" b="1" dirty="0"/>
                <a:t>Alice</a:t>
              </a:r>
            </a:p>
          </p:txBody>
        </p:sp>
        <p:grpSp>
          <p:nvGrpSpPr>
            <p:cNvPr id="174" name="Group 173"/>
            <p:cNvGrpSpPr/>
            <p:nvPr/>
          </p:nvGrpSpPr>
          <p:grpSpPr>
            <a:xfrm>
              <a:off x="3823774" y="2126136"/>
              <a:ext cx="4835294" cy="4219317"/>
              <a:chOff x="2938162" y="2126136"/>
              <a:chExt cx="4835294" cy="4752975"/>
            </a:xfrm>
          </p:grpSpPr>
          <p:cxnSp>
            <p:nvCxnSpPr>
              <p:cNvPr id="62" name="Straight Connector 61"/>
              <p:cNvCxnSpPr/>
              <p:nvPr/>
            </p:nvCxnSpPr>
            <p:spPr>
              <a:xfrm>
                <a:off x="2938162" y="2126136"/>
                <a:ext cx="0" cy="475297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339811" y="2126136"/>
                <a:ext cx="0" cy="475297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773456" y="2126136"/>
                <a:ext cx="0" cy="475297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4827984" y="4781909"/>
              <a:ext cx="323394" cy="346788"/>
            </a:xfrm>
            <a:prstGeom prst="rect">
              <a:avLst/>
            </a:prstGeom>
            <a:noFill/>
          </p:spPr>
          <p:txBody>
            <a:bodyPr wrap="square" lIns="0" tIns="0" rIns="0" bIns="0" rtlCol="0">
              <a:noAutofit/>
            </a:bodyPr>
            <a:lstStyle/>
            <a:p>
              <a:pPr algn="ctr">
                <a:spcAft>
                  <a:spcPts val="816"/>
                </a:spcAft>
              </a:pPr>
              <a:r>
                <a:rPr lang="en-GB" sz="2540" b="1" dirty="0"/>
                <a:t>=</a:t>
              </a:r>
            </a:p>
          </p:txBody>
        </p:sp>
        <p:sp>
          <p:nvSpPr>
            <p:cNvPr id="69" name="Rectangle 68"/>
            <p:cNvSpPr/>
            <p:nvPr/>
          </p:nvSpPr>
          <p:spPr bwMode="ltGray">
            <a:xfrm>
              <a:off x="5252103" y="4831360"/>
              <a:ext cx="577535" cy="36058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726" dirty="0">
                  <a:solidFill>
                    <a:schemeClr val="tx1"/>
                  </a:solidFill>
                </a:rPr>
                <a:t>79054025</a:t>
              </a:r>
            </a:p>
            <a:p>
              <a:pPr algn="ctr"/>
              <a:r>
                <a:rPr lang="en-GB" sz="726" dirty="0">
                  <a:solidFill>
                    <a:schemeClr val="tx1"/>
                  </a:solidFill>
                </a:rPr>
                <a:t>155fb1a2</a:t>
              </a:r>
            </a:p>
            <a:p>
              <a:pPr algn="ctr"/>
              <a:r>
                <a:rPr lang="en-GB" sz="726" dirty="0">
                  <a:solidFill>
                    <a:schemeClr val="tx1"/>
                  </a:solidFill>
                </a:rPr>
                <a:t>6e4bc422</a:t>
              </a:r>
            </a:p>
            <a:p>
              <a:pPr algn="ctr"/>
              <a:r>
                <a:rPr lang="en-GB" sz="726" dirty="0">
                  <a:solidFill>
                    <a:schemeClr val="tx1"/>
                  </a:solidFill>
                </a:rPr>
                <a:t>aef54eb4</a:t>
              </a:r>
            </a:p>
          </p:txBody>
        </p:sp>
        <p:grpSp>
          <p:nvGrpSpPr>
            <p:cNvPr id="78" name="Group 77"/>
            <p:cNvGrpSpPr/>
            <p:nvPr/>
          </p:nvGrpSpPr>
          <p:grpSpPr>
            <a:xfrm>
              <a:off x="6849452" y="3613962"/>
              <a:ext cx="448204" cy="448204"/>
              <a:chOff x="9498167" y="5137715"/>
              <a:chExt cx="612775" cy="612775"/>
            </a:xfrm>
          </p:grpSpPr>
          <p:grpSp>
            <p:nvGrpSpPr>
              <p:cNvPr id="73" name="Group 72"/>
              <p:cNvGrpSpPr/>
              <p:nvPr/>
            </p:nvGrpSpPr>
            <p:grpSpPr>
              <a:xfrm>
                <a:off x="9498167" y="5137715"/>
                <a:ext cx="612775" cy="612775"/>
                <a:chOff x="6421537" y="2265179"/>
                <a:chExt cx="612775" cy="612775"/>
              </a:xfrm>
            </p:grpSpPr>
            <p:sp>
              <p:nvSpPr>
                <p:cNvPr id="74" name="Oval 73"/>
                <p:cNvSpPr/>
                <p:nvPr/>
              </p:nvSpPr>
              <p:spPr bwMode="ltGray">
                <a:xfrm>
                  <a:off x="6421537" y="2265179"/>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Georgia" pitchFamily="18" charset="0"/>
                  </a:endParaRPr>
                </a:p>
              </p:txBody>
            </p:sp>
            <p:sp>
              <p:nvSpPr>
                <p:cNvPr id="75" name="Freeform 351"/>
                <p:cNvSpPr>
                  <a:spLocks noEditPoints="1"/>
                </p:cNvSpPr>
                <p:nvPr/>
              </p:nvSpPr>
              <p:spPr bwMode="auto">
                <a:xfrm>
                  <a:off x="6727924" y="2417396"/>
                  <a:ext cx="208277" cy="356337"/>
                </a:xfrm>
                <a:custGeom>
                  <a:avLst/>
                  <a:gdLst>
                    <a:gd name="T0" fmla="*/ 65 w 946"/>
                    <a:gd name="T1" fmla="*/ 187 h 1301"/>
                    <a:gd name="T2" fmla="*/ 29 w 946"/>
                    <a:gd name="T3" fmla="*/ 203 h 1301"/>
                    <a:gd name="T4" fmla="*/ 7 w 946"/>
                    <a:gd name="T5" fmla="*/ 234 h 1301"/>
                    <a:gd name="T6" fmla="*/ 0 w 946"/>
                    <a:gd name="T7" fmla="*/ 1220 h 1301"/>
                    <a:gd name="T8" fmla="*/ 7 w 946"/>
                    <a:gd name="T9" fmla="*/ 1251 h 1301"/>
                    <a:gd name="T10" fmla="*/ 29 w 946"/>
                    <a:gd name="T11" fmla="*/ 1283 h 1301"/>
                    <a:gd name="T12" fmla="*/ 65 w 946"/>
                    <a:gd name="T13" fmla="*/ 1300 h 1301"/>
                    <a:gd name="T14" fmla="*/ 552 w 946"/>
                    <a:gd name="T15" fmla="*/ 1301 h 1301"/>
                    <a:gd name="T16" fmla="*/ 590 w 946"/>
                    <a:gd name="T17" fmla="*/ 1287 h 1301"/>
                    <a:gd name="T18" fmla="*/ 616 w 946"/>
                    <a:gd name="T19" fmla="*/ 1259 h 1301"/>
                    <a:gd name="T20" fmla="*/ 626 w 946"/>
                    <a:gd name="T21" fmla="*/ 1220 h 1301"/>
                    <a:gd name="T22" fmla="*/ 621 w 946"/>
                    <a:gd name="T23" fmla="*/ 242 h 1301"/>
                    <a:gd name="T24" fmla="*/ 602 w 946"/>
                    <a:gd name="T25" fmla="*/ 208 h 1301"/>
                    <a:gd name="T26" fmla="*/ 568 w 946"/>
                    <a:gd name="T27" fmla="*/ 188 h 1301"/>
                    <a:gd name="T28" fmla="*/ 446 w 946"/>
                    <a:gd name="T29" fmla="*/ 812 h 1301"/>
                    <a:gd name="T30" fmla="*/ 420 w 946"/>
                    <a:gd name="T31" fmla="*/ 800 h 1301"/>
                    <a:gd name="T32" fmla="*/ 408 w 946"/>
                    <a:gd name="T33" fmla="*/ 774 h 1301"/>
                    <a:gd name="T34" fmla="*/ 425 w 946"/>
                    <a:gd name="T35" fmla="*/ 743 h 1301"/>
                    <a:gd name="T36" fmla="*/ 453 w 946"/>
                    <a:gd name="T37" fmla="*/ 736 h 1301"/>
                    <a:gd name="T38" fmla="*/ 482 w 946"/>
                    <a:gd name="T39" fmla="*/ 759 h 1301"/>
                    <a:gd name="T40" fmla="*/ 482 w 946"/>
                    <a:gd name="T41" fmla="*/ 788 h 1301"/>
                    <a:gd name="T42" fmla="*/ 453 w 946"/>
                    <a:gd name="T43" fmla="*/ 811 h 1301"/>
                    <a:gd name="T44" fmla="*/ 538 w 946"/>
                    <a:gd name="T45" fmla="*/ 579 h 1301"/>
                    <a:gd name="T46" fmla="*/ 524 w 946"/>
                    <a:gd name="T47" fmla="*/ 596 h 1301"/>
                    <a:gd name="T48" fmla="*/ 90 w 946"/>
                    <a:gd name="T49" fmla="*/ 597 h 1301"/>
                    <a:gd name="T50" fmla="*/ 73 w 946"/>
                    <a:gd name="T51" fmla="*/ 583 h 1301"/>
                    <a:gd name="T52" fmla="*/ 71 w 946"/>
                    <a:gd name="T53" fmla="*/ 567 h 1301"/>
                    <a:gd name="T54" fmla="*/ 86 w 946"/>
                    <a:gd name="T55" fmla="*/ 550 h 1301"/>
                    <a:gd name="T56" fmla="*/ 519 w 946"/>
                    <a:gd name="T57" fmla="*/ 548 h 1301"/>
                    <a:gd name="T58" fmla="*/ 537 w 946"/>
                    <a:gd name="T59" fmla="*/ 563 h 1301"/>
                    <a:gd name="T60" fmla="*/ 539 w 946"/>
                    <a:gd name="T61" fmla="*/ 452 h 1301"/>
                    <a:gd name="T62" fmla="*/ 528 w 946"/>
                    <a:gd name="T63" fmla="*/ 472 h 1301"/>
                    <a:gd name="T64" fmla="*/ 94 w 946"/>
                    <a:gd name="T65" fmla="*/ 476 h 1301"/>
                    <a:gd name="T66" fmla="*/ 75 w 946"/>
                    <a:gd name="T67" fmla="*/ 465 h 1301"/>
                    <a:gd name="T68" fmla="*/ 71 w 946"/>
                    <a:gd name="T69" fmla="*/ 450 h 1301"/>
                    <a:gd name="T70" fmla="*/ 81 w 946"/>
                    <a:gd name="T71" fmla="*/ 429 h 1301"/>
                    <a:gd name="T72" fmla="*/ 514 w 946"/>
                    <a:gd name="T73" fmla="*/ 425 h 1301"/>
                    <a:gd name="T74" fmla="*/ 535 w 946"/>
                    <a:gd name="T75" fmla="*/ 436 h 1301"/>
                    <a:gd name="T76" fmla="*/ 539 w 946"/>
                    <a:gd name="T77" fmla="*/ 330 h 1301"/>
                    <a:gd name="T78" fmla="*/ 531 w 946"/>
                    <a:gd name="T79" fmla="*/ 347 h 1301"/>
                    <a:gd name="T80" fmla="*/ 94 w 946"/>
                    <a:gd name="T81" fmla="*/ 354 h 1301"/>
                    <a:gd name="T82" fmla="*/ 77 w 946"/>
                    <a:gd name="T83" fmla="*/ 347 h 1301"/>
                    <a:gd name="T84" fmla="*/ 71 w 946"/>
                    <a:gd name="T85" fmla="*/ 328 h 1301"/>
                    <a:gd name="T86" fmla="*/ 77 w 946"/>
                    <a:gd name="T87" fmla="*/ 310 h 1301"/>
                    <a:gd name="T88" fmla="*/ 514 w 946"/>
                    <a:gd name="T89" fmla="*/ 303 h 1301"/>
                    <a:gd name="T90" fmla="*/ 531 w 946"/>
                    <a:gd name="T91" fmla="*/ 310 h 1301"/>
                    <a:gd name="T92" fmla="*/ 539 w 946"/>
                    <a:gd name="T93" fmla="*/ 330 h 1301"/>
                    <a:gd name="T94" fmla="*/ 551 w 946"/>
                    <a:gd name="T95" fmla="*/ 10 h 1301"/>
                    <a:gd name="T96" fmla="*/ 608 w 946"/>
                    <a:gd name="T97" fmla="*/ 0 h 1301"/>
                    <a:gd name="T98" fmla="*/ 903 w 946"/>
                    <a:gd name="T99" fmla="*/ 2 h 1301"/>
                    <a:gd name="T100" fmla="*/ 907 w 946"/>
                    <a:gd name="T101" fmla="*/ 10 h 1301"/>
                    <a:gd name="T102" fmla="*/ 731 w 946"/>
                    <a:gd name="T103" fmla="*/ 116 h 1301"/>
                    <a:gd name="T104" fmla="*/ 660 w 946"/>
                    <a:gd name="T105" fmla="*/ 137 h 1301"/>
                    <a:gd name="T106" fmla="*/ 498 w 946"/>
                    <a:gd name="T107" fmla="*/ 143 h 1301"/>
                    <a:gd name="T108" fmla="*/ 946 w 946"/>
                    <a:gd name="T109" fmla="*/ 793 h 1301"/>
                    <a:gd name="T110" fmla="*/ 931 w 946"/>
                    <a:gd name="T111" fmla="*/ 831 h 1301"/>
                    <a:gd name="T112" fmla="*/ 666 w 946"/>
                    <a:gd name="T113" fmla="*/ 266 h 1301"/>
                    <a:gd name="T114" fmla="*/ 671 w 946"/>
                    <a:gd name="T115" fmla="*/ 222 h 1301"/>
                    <a:gd name="T116" fmla="*/ 698 w 946"/>
                    <a:gd name="T117" fmla="*/ 175 h 1301"/>
                    <a:gd name="T118" fmla="*/ 938 w 946"/>
                    <a:gd name="T119" fmla="*/ 34 h 1301"/>
                    <a:gd name="T120" fmla="*/ 946 w 946"/>
                    <a:gd name="T121" fmla="*/ 54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6" h="1301">
                      <a:moveTo>
                        <a:pt x="544" y="184"/>
                      </a:moveTo>
                      <a:lnTo>
                        <a:pt x="81" y="184"/>
                      </a:lnTo>
                      <a:lnTo>
                        <a:pt x="81" y="184"/>
                      </a:lnTo>
                      <a:lnTo>
                        <a:pt x="73" y="184"/>
                      </a:lnTo>
                      <a:lnTo>
                        <a:pt x="65" y="187"/>
                      </a:lnTo>
                      <a:lnTo>
                        <a:pt x="58" y="188"/>
                      </a:lnTo>
                      <a:lnTo>
                        <a:pt x="50" y="191"/>
                      </a:lnTo>
                      <a:lnTo>
                        <a:pt x="42" y="194"/>
                      </a:lnTo>
                      <a:lnTo>
                        <a:pt x="36" y="199"/>
                      </a:lnTo>
                      <a:lnTo>
                        <a:pt x="29" y="203"/>
                      </a:lnTo>
                      <a:lnTo>
                        <a:pt x="24" y="208"/>
                      </a:lnTo>
                      <a:lnTo>
                        <a:pt x="19" y="214"/>
                      </a:lnTo>
                      <a:lnTo>
                        <a:pt x="14" y="220"/>
                      </a:lnTo>
                      <a:lnTo>
                        <a:pt x="10" y="227"/>
                      </a:lnTo>
                      <a:lnTo>
                        <a:pt x="7" y="234"/>
                      </a:lnTo>
                      <a:lnTo>
                        <a:pt x="3" y="242"/>
                      </a:lnTo>
                      <a:lnTo>
                        <a:pt x="1" y="249"/>
                      </a:lnTo>
                      <a:lnTo>
                        <a:pt x="0" y="258"/>
                      </a:lnTo>
                      <a:lnTo>
                        <a:pt x="0" y="266"/>
                      </a:lnTo>
                      <a:lnTo>
                        <a:pt x="0" y="1220"/>
                      </a:lnTo>
                      <a:lnTo>
                        <a:pt x="0" y="1220"/>
                      </a:lnTo>
                      <a:lnTo>
                        <a:pt x="0" y="1229"/>
                      </a:lnTo>
                      <a:lnTo>
                        <a:pt x="1" y="1236"/>
                      </a:lnTo>
                      <a:lnTo>
                        <a:pt x="3" y="1244"/>
                      </a:lnTo>
                      <a:lnTo>
                        <a:pt x="7" y="1251"/>
                      </a:lnTo>
                      <a:lnTo>
                        <a:pt x="10" y="1259"/>
                      </a:lnTo>
                      <a:lnTo>
                        <a:pt x="14" y="1265"/>
                      </a:lnTo>
                      <a:lnTo>
                        <a:pt x="19" y="1272"/>
                      </a:lnTo>
                      <a:lnTo>
                        <a:pt x="24" y="1277"/>
                      </a:lnTo>
                      <a:lnTo>
                        <a:pt x="29" y="1283"/>
                      </a:lnTo>
                      <a:lnTo>
                        <a:pt x="36" y="1287"/>
                      </a:lnTo>
                      <a:lnTo>
                        <a:pt x="42" y="1291"/>
                      </a:lnTo>
                      <a:lnTo>
                        <a:pt x="50" y="1295"/>
                      </a:lnTo>
                      <a:lnTo>
                        <a:pt x="58" y="1298"/>
                      </a:lnTo>
                      <a:lnTo>
                        <a:pt x="65" y="1300"/>
                      </a:lnTo>
                      <a:lnTo>
                        <a:pt x="73" y="1301"/>
                      </a:lnTo>
                      <a:lnTo>
                        <a:pt x="81" y="1301"/>
                      </a:lnTo>
                      <a:lnTo>
                        <a:pt x="544" y="1301"/>
                      </a:lnTo>
                      <a:lnTo>
                        <a:pt x="544" y="1301"/>
                      </a:lnTo>
                      <a:lnTo>
                        <a:pt x="552" y="1301"/>
                      </a:lnTo>
                      <a:lnTo>
                        <a:pt x="561" y="1300"/>
                      </a:lnTo>
                      <a:lnTo>
                        <a:pt x="568" y="1298"/>
                      </a:lnTo>
                      <a:lnTo>
                        <a:pt x="576" y="1295"/>
                      </a:lnTo>
                      <a:lnTo>
                        <a:pt x="582" y="1291"/>
                      </a:lnTo>
                      <a:lnTo>
                        <a:pt x="590" y="1287"/>
                      </a:lnTo>
                      <a:lnTo>
                        <a:pt x="595" y="1283"/>
                      </a:lnTo>
                      <a:lnTo>
                        <a:pt x="602" y="1277"/>
                      </a:lnTo>
                      <a:lnTo>
                        <a:pt x="607" y="1272"/>
                      </a:lnTo>
                      <a:lnTo>
                        <a:pt x="612" y="1265"/>
                      </a:lnTo>
                      <a:lnTo>
                        <a:pt x="616" y="1259"/>
                      </a:lnTo>
                      <a:lnTo>
                        <a:pt x="619" y="1251"/>
                      </a:lnTo>
                      <a:lnTo>
                        <a:pt x="621" y="1244"/>
                      </a:lnTo>
                      <a:lnTo>
                        <a:pt x="624" y="1236"/>
                      </a:lnTo>
                      <a:lnTo>
                        <a:pt x="625" y="1229"/>
                      </a:lnTo>
                      <a:lnTo>
                        <a:pt x="626" y="1220"/>
                      </a:lnTo>
                      <a:lnTo>
                        <a:pt x="626" y="266"/>
                      </a:lnTo>
                      <a:lnTo>
                        <a:pt x="626" y="266"/>
                      </a:lnTo>
                      <a:lnTo>
                        <a:pt x="625" y="258"/>
                      </a:lnTo>
                      <a:lnTo>
                        <a:pt x="624" y="249"/>
                      </a:lnTo>
                      <a:lnTo>
                        <a:pt x="621" y="242"/>
                      </a:lnTo>
                      <a:lnTo>
                        <a:pt x="619" y="234"/>
                      </a:lnTo>
                      <a:lnTo>
                        <a:pt x="616" y="227"/>
                      </a:lnTo>
                      <a:lnTo>
                        <a:pt x="612" y="220"/>
                      </a:lnTo>
                      <a:lnTo>
                        <a:pt x="607" y="214"/>
                      </a:lnTo>
                      <a:lnTo>
                        <a:pt x="602" y="208"/>
                      </a:lnTo>
                      <a:lnTo>
                        <a:pt x="595" y="203"/>
                      </a:lnTo>
                      <a:lnTo>
                        <a:pt x="590" y="199"/>
                      </a:lnTo>
                      <a:lnTo>
                        <a:pt x="582" y="194"/>
                      </a:lnTo>
                      <a:lnTo>
                        <a:pt x="576" y="191"/>
                      </a:lnTo>
                      <a:lnTo>
                        <a:pt x="568" y="188"/>
                      </a:lnTo>
                      <a:lnTo>
                        <a:pt x="561" y="187"/>
                      </a:lnTo>
                      <a:lnTo>
                        <a:pt x="552" y="184"/>
                      </a:lnTo>
                      <a:lnTo>
                        <a:pt x="544" y="184"/>
                      </a:lnTo>
                      <a:lnTo>
                        <a:pt x="544" y="184"/>
                      </a:lnTo>
                      <a:close/>
                      <a:moveTo>
                        <a:pt x="446" y="812"/>
                      </a:moveTo>
                      <a:lnTo>
                        <a:pt x="446" y="812"/>
                      </a:lnTo>
                      <a:lnTo>
                        <a:pt x="438" y="811"/>
                      </a:lnTo>
                      <a:lnTo>
                        <a:pt x="432" y="809"/>
                      </a:lnTo>
                      <a:lnTo>
                        <a:pt x="425" y="806"/>
                      </a:lnTo>
                      <a:lnTo>
                        <a:pt x="420" y="800"/>
                      </a:lnTo>
                      <a:lnTo>
                        <a:pt x="414" y="795"/>
                      </a:lnTo>
                      <a:lnTo>
                        <a:pt x="411" y="788"/>
                      </a:lnTo>
                      <a:lnTo>
                        <a:pt x="409" y="782"/>
                      </a:lnTo>
                      <a:lnTo>
                        <a:pt x="408" y="774"/>
                      </a:lnTo>
                      <a:lnTo>
                        <a:pt x="408" y="774"/>
                      </a:lnTo>
                      <a:lnTo>
                        <a:pt x="409" y="767"/>
                      </a:lnTo>
                      <a:lnTo>
                        <a:pt x="411" y="759"/>
                      </a:lnTo>
                      <a:lnTo>
                        <a:pt x="414" y="753"/>
                      </a:lnTo>
                      <a:lnTo>
                        <a:pt x="420" y="747"/>
                      </a:lnTo>
                      <a:lnTo>
                        <a:pt x="425" y="743"/>
                      </a:lnTo>
                      <a:lnTo>
                        <a:pt x="432" y="738"/>
                      </a:lnTo>
                      <a:lnTo>
                        <a:pt x="438" y="736"/>
                      </a:lnTo>
                      <a:lnTo>
                        <a:pt x="446" y="736"/>
                      </a:lnTo>
                      <a:lnTo>
                        <a:pt x="446" y="736"/>
                      </a:lnTo>
                      <a:lnTo>
                        <a:pt x="453" y="736"/>
                      </a:lnTo>
                      <a:lnTo>
                        <a:pt x="461" y="738"/>
                      </a:lnTo>
                      <a:lnTo>
                        <a:pt x="467" y="743"/>
                      </a:lnTo>
                      <a:lnTo>
                        <a:pt x="473" y="747"/>
                      </a:lnTo>
                      <a:lnTo>
                        <a:pt x="477" y="753"/>
                      </a:lnTo>
                      <a:lnTo>
                        <a:pt x="482" y="759"/>
                      </a:lnTo>
                      <a:lnTo>
                        <a:pt x="484" y="767"/>
                      </a:lnTo>
                      <a:lnTo>
                        <a:pt x="484" y="774"/>
                      </a:lnTo>
                      <a:lnTo>
                        <a:pt x="484" y="774"/>
                      </a:lnTo>
                      <a:lnTo>
                        <a:pt x="484" y="782"/>
                      </a:lnTo>
                      <a:lnTo>
                        <a:pt x="482" y="788"/>
                      </a:lnTo>
                      <a:lnTo>
                        <a:pt x="477" y="795"/>
                      </a:lnTo>
                      <a:lnTo>
                        <a:pt x="473" y="800"/>
                      </a:lnTo>
                      <a:lnTo>
                        <a:pt x="467" y="806"/>
                      </a:lnTo>
                      <a:lnTo>
                        <a:pt x="461" y="809"/>
                      </a:lnTo>
                      <a:lnTo>
                        <a:pt x="453" y="811"/>
                      </a:lnTo>
                      <a:lnTo>
                        <a:pt x="446" y="812"/>
                      </a:lnTo>
                      <a:lnTo>
                        <a:pt x="446" y="812"/>
                      </a:lnTo>
                      <a:close/>
                      <a:moveTo>
                        <a:pt x="539" y="574"/>
                      </a:moveTo>
                      <a:lnTo>
                        <a:pt x="539" y="574"/>
                      </a:lnTo>
                      <a:lnTo>
                        <a:pt x="538" y="579"/>
                      </a:lnTo>
                      <a:lnTo>
                        <a:pt x="537" y="583"/>
                      </a:lnTo>
                      <a:lnTo>
                        <a:pt x="535" y="588"/>
                      </a:lnTo>
                      <a:lnTo>
                        <a:pt x="531" y="591"/>
                      </a:lnTo>
                      <a:lnTo>
                        <a:pt x="528" y="594"/>
                      </a:lnTo>
                      <a:lnTo>
                        <a:pt x="524" y="596"/>
                      </a:lnTo>
                      <a:lnTo>
                        <a:pt x="519" y="597"/>
                      </a:lnTo>
                      <a:lnTo>
                        <a:pt x="514" y="599"/>
                      </a:lnTo>
                      <a:lnTo>
                        <a:pt x="94" y="599"/>
                      </a:lnTo>
                      <a:lnTo>
                        <a:pt x="94" y="599"/>
                      </a:lnTo>
                      <a:lnTo>
                        <a:pt x="90" y="597"/>
                      </a:lnTo>
                      <a:lnTo>
                        <a:pt x="86" y="596"/>
                      </a:lnTo>
                      <a:lnTo>
                        <a:pt x="81" y="594"/>
                      </a:lnTo>
                      <a:lnTo>
                        <a:pt x="77" y="591"/>
                      </a:lnTo>
                      <a:lnTo>
                        <a:pt x="75" y="588"/>
                      </a:lnTo>
                      <a:lnTo>
                        <a:pt x="73" y="583"/>
                      </a:lnTo>
                      <a:lnTo>
                        <a:pt x="71" y="579"/>
                      </a:lnTo>
                      <a:lnTo>
                        <a:pt x="71" y="574"/>
                      </a:lnTo>
                      <a:lnTo>
                        <a:pt x="71" y="571"/>
                      </a:lnTo>
                      <a:lnTo>
                        <a:pt x="71" y="571"/>
                      </a:lnTo>
                      <a:lnTo>
                        <a:pt x="71" y="567"/>
                      </a:lnTo>
                      <a:lnTo>
                        <a:pt x="73" y="563"/>
                      </a:lnTo>
                      <a:lnTo>
                        <a:pt x="75" y="558"/>
                      </a:lnTo>
                      <a:lnTo>
                        <a:pt x="77" y="554"/>
                      </a:lnTo>
                      <a:lnTo>
                        <a:pt x="81" y="552"/>
                      </a:lnTo>
                      <a:lnTo>
                        <a:pt x="86" y="550"/>
                      </a:lnTo>
                      <a:lnTo>
                        <a:pt x="90" y="548"/>
                      </a:lnTo>
                      <a:lnTo>
                        <a:pt x="94" y="548"/>
                      </a:lnTo>
                      <a:lnTo>
                        <a:pt x="514" y="548"/>
                      </a:lnTo>
                      <a:lnTo>
                        <a:pt x="514" y="548"/>
                      </a:lnTo>
                      <a:lnTo>
                        <a:pt x="519" y="548"/>
                      </a:lnTo>
                      <a:lnTo>
                        <a:pt x="524" y="550"/>
                      </a:lnTo>
                      <a:lnTo>
                        <a:pt x="528" y="552"/>
                      </a:lnTo>
                      <a:lnTo>
                        <a:pt x="531" y="554"/>
                      </a:lnTo>
                      <a:lnTo>
                        <a:pt x="535" y="558"/>
                      </a:lnTo>
                      <a:lnTo>
                        <a:pt x="537" y="563"/>
                      </a:lnTo>
                      <a:lnTo>
                        <a:pt x="538" y="567"/>
                      </a:lnTo>
                      <a:lnTo>
                        <a:pt x="539" y="571"/>
                      </a:lnTo>
                      <a:lnTo>
                        <a:pt x="539" y="574"/>
                      </a:lnTo>
                      <a:close/>
                      <a:moveTo>
                        <a:pt x="539" y="452"/>
                      </a:moveTo>
                      <a:lnTo>
                        <a:pt x="539" y="452"/>
                      </a:lnTo>
                      <a:lnTo>
                        <a:pt x="538" y="457"/>
                      </a:lnTo>
                      <a:lnTo>
                        <a:pt x="537" y="461"/>
                      </a:lnTo>
                      <a:lnTo>
                        <a:pt x="535" y="465"/>
                      </a:lnTo>
                      <a:lnTo>
                        <a:pt x="531" y="468"/>
                      </a:lnTo>
                      <a:lnTo>
                        <a:pt x="528" y="472"/>
                      </a:lnTo>
                      <a:lnTo>
                        <a:pt x="524" y="474"/>
                      </a:lnTo>
                      <a:lnTo>
                        <a:pt x="519" y="476"/>
                      </a:lnTo>
                      <a:lnTo>
                        <a:pt x="514" y="476"/>
                      </a:lnTo>
                      <a:lnTo>
                        <a:pt x="94" y="476"/>
                      </a:lnTo>
                      <a:lnTo>
                        <a:pt x="94" y="476"/>
                      </a:lnTo>
                      <a:lnTo>
                        <a:pt x="90" y="476"/>
                      </a:lnTo>
                      <a:lnTo>
                        <a:pt x="86" y="474"/>
                      </a:lnTo>
                      <a:lnTo>
                        <a:pt x="81" y="472"/>
                      </a:lnTo>
                      <a:lnTo>
                        <a:pt x="77" y="468"/>
                      </a:lnTo>
                      <a:lnTo>
                        <a:pt x="75" y="465"/>
                      </a:lnTo>
                      <a:lnTo>
                        <a:pt x="73" y="461"/>
                      </a:lnTo>
                      <a:lnTo>
                        <a:pt x="71" y="457"/>
                      </a:lnTo>
                      <a:lnTo>
                        <a:pt x="71" y="452"/>
                      </a:lnTo>
                      <a:lnTo>
                        <a:pt x="71" y="450"/>
                      </a:lnTo>
                      <a:lnTo>
                        <a:pt x="71" y="450"/>
                      </a:lnTo>
                      <a:lnTo>
                        <a:pt x="71" y="445"/>
                      </a:lnTo>
                      <a:lnTo>
                        <a:pt x="73" y="440"/>
                      </a:lnTo>
                      <a:lnTo>
                        <a:pt x="75" y="436"/>
                      </a:lnTo>
                      <a:lnTo>
                        <a:pt x="77" y="433"/>
                      </a:lnTo>
                      <a:lnTo>
                        <a:pt x="81" y="429"/>
                      </a:lnTo>
                      <a:lnTo>
                        <a:pt x="86" y="427"/>
                      </a:lnTo>
                      <a:lnTo>
                        <a:pt x="90" y="425"/>
                      </a:lnTo>
                      <a:lnTo>
                        <a:pt x="94" y="425"/>
                      </a:lnTo>
                      <a:lnTo>
                        <a:pt x="514" y="425"/>
                      </a:lnTo>
                      <a:lnTo>
                        <a:pt x="514" y="425"/>
                      </a:lnTo>
                      <a:lnTo>
                        <a:pt x="519" y="425"/>
                      </a:lnTo>
                      <a:lnTo>
                        <a:pt x="524" y="427"/>
                      </a:lnTo>
                      <a:lnTo>
                        <a:pt x="528" y="429"/>
                      </a:lnTo>
                      <a:lnTo>
                        <a:pt x="531" y="433"/>
                      </a:lnTo>
                      <a:lnTo>
                        <a:pt x="535" y="436"/>
                      </a:lnTo>
                      <a:lnTo>
                        <a:pt x="537" y="440"/>
                      </a:lnTo>
                      <a:lnTo>
                        <a:pt x="538" y="445"/>
                      </a:lnTo>
                      <a:lnTo>
                        <a:pt x="539" y="450"/>
                      </a:lnTo>
                      <a:lnTo>
                        <a:pt x="539" y="452"/>
                      </a:lnTo>
                      <a:close/>
                      <a:moveTo>
                        <a:pt x="539" y="330"/>
                      </a:moveTo>
                      <a:lnTo>
                        <a:pt x="539" y="330"/>
                      </a:lnTo>
                      <a:lnTo>
                        <a:pt x="538" y="334"/>
                      </a:lnTo>
                      <a:lnTo>
                        <a:pt x="537" y="339"/>
                      </a:lnTo>
                      <a:lnTo>
                        <a:pt x="535" y="343"/>
                      </a:lnTo>
                      <a:lnTo>
                        <a:pt x="531" y="347"/>
                      </a:lnTo>
                      <a:lnTo>
                        <a:pt x="528" y="350"/>
                      </a:lnTo>
                      <a:lnTo>
                        <a:pt x="524" y="352"/>
                      </a:lnTo>
                      <a:lnTo>
                        <a:pt x="519" y="354"/>
                      </a:lnTo>
                      <a:lnTo>
                        <a:pt x="514" y="354"/>
                      </a:lnTo>
                      <a:lnTo>
                        <a:pt x="94" y="354"/>
                      </a:lnTo>
                      <a:lnTo>
                        <a:pt x="94" y="354"/>
                      </a:lnTo>
                      <a:lnTo>
                        <a:pt x="90" y="354"/>
                      </a:lnTo>
                      <a:lnTo>
                        <a:pt x="86" y="352"/>
                      </a:lnTo>
                      <a:lnTo>
                        <a:pt x="81" y="350"/>
                      </a:lnTo>
                      <a:lnTo>
                        <a:pt x="77" y="347"/>
                      </a:lnTo>
                      <a:lnTo>
                        <a:pt x="75" y="343"/>
                      </a:lnTo>
                      <a:lnTo>
                        <a:pt x="73" y="339"/>
                      </a:lnTo>
                      <a:lnTo>
                        <a:pt x="71" y="334"/>
                      </a:lnTo>
                      <a:lnTo>
                        <a:pt x="71" y="330"/>
                      </a:lnTo>
                      <a:lnTo>
                        <a:pt x="71" y="328"/>
                      </a:lnTo>
                      <a:lnTo>
                        <a:pt x="71" y="328"/>
                      </a:lnTo>
                      <a:lnTo>
                        <a:pt x="71" y="322"/>
                      </a:lnTo>
                      <a:lnTo>
                        <a:pt x="73" y="318"/>
                      </a:lnTo>
                      <a:lnTo>
                        <a:pt x="75" y="313"/>
                      </a:lnTo>
                      <a:lnTo>
                        <a:pt x="77" y="310"/>
                      </a:lnTo>
                      <a:lnTo>
                        <a:pt x="81" y="307"/>
                      </a:lnTo>
                      <a:lnTo>
                        <a:pt x="86" y="305"/>
                      </a:lnTo>
                      <a:lnTo>
                        <a:pt x="90" y="304"/>
                      </a:lnTo>
                      <a:lnTo>
                        <a:pt x="94" y="303"/>
                      </a:lnTo>
                      <a:lnTo>
                        <a:pt x="514" y="303"/>
                      </a:lnTo>
                      <a:lnTo>
                        <a:pt x="514" y="303"/>
                      </a:lnTo>
                      <a:lnTo>
                        <a:pt x="519" y="304"/>
                      </a:lnTo>
                      <a:lnTo>
                        <a:pt x="524" y="305"/>
                      </a:lnTo>
                      <a:lnTo>
                        <a:pt x="528" y="307"/>
                      </a:lnTo>
                      <a:lnTo>
                        <a:pt x="531" y="310"/>
                      </a:lnTo>
                      <a:lnTo>
                        <a:pt x="535" y="313"/>
                      </a:lnTo>
                      <a:lnTo>
                        <a:pt x="537" y="318"/>
                      </a:lnTo>
                      <a:lnTo>
                        <a:pt x="538" y="322"/>
                      </a:lnTo>
                      <a:lnTo>
                        <a:pt x="539" y="328"/>
                      </a:lnTo>
                      <a:lnTo>
                        <a:pt x="539" y="330"/>
                      </a:lnTo>
                      <a:close/>
                      <a:moveTo>
                        <a:pt x="498" y="143"/>
                      </a:moveTo>
                      <a:lnTo>
                        <a:pt x="128" y="143"/>
                      </a:lnTo>
                      <a:lnTo>
                        <a:pt x="546" y="11"/>
                      </a:lnTo>
                      <a:lnTo>
                        <a:pt x="546" y="11"/>
                      </a:lnTo>
                      <a:lnTo>
                        <a:pt x="551" y="10"/>
                      </a:lnTo>
                      <a:lnTo>
                        <a:pt x="565" y="6"/>
                      </a:lnTo>
                      <a:lnTo>
                        <a:pt x="586" y="1"/>
                      </a:lnTo>
                      <a:lnTo>
                        <a:pt x="596" y="0"/>
                      </a:lnTo>
                      <a:lnTo>
                        <a:pt x="608" y="0"/>
                      </a:lnTo>
                      <a:lnTo>
                        <a:pt x="608" y="0"/>
                      </a:lnTo>
                      <a:lnTo>
                        <a:pt x="887" y="0"/>
                      </a:lnTo>
                      <a:lnTo>
                        <a:pt x="887" y="0"/>
                      </a:lnTo>
                      <a:lnTo>
                        <a:pt x="894" y="0"/>
                      </a:lnTo>
                      <a:lnTo>
                        <a:pt x="899" y="0"/>
                      </a:lnTo>
                      <a:lnTo>
                        <a:pt x="903" y="2"/>
                      </a:lnTo>
                      <a:lnTo>
                        <a:pt x="908" y="3"/>
                      </a:lnTo>
                      <a:lnTo>
                        <a:pt x="909" y="4"/>
                      </a:lnTo>
                      <a:lnTo>
                        <a:pt x="910" y="7"/>
                      </a:lnTo>
                      <a:lnTo>
                        <a:pt x="909" y="8"/>
                      </a:lnTo>
                      <a:lnTo>
                        <a:pt x="907" y="10"/>
                      </a:lnTo>
                      <a:lnTo>
                        <a:pt x="900" y="15"/>
                      </a:lnTo>
                      <a:lnTo>
                        <a:pt x="900" y="15"/>
                      </a:lnTo>
                      <a:lnTo>
                        <a:pt x="743" y="110"/>
                      </a:lnTo>
                      <a:lnTo>
                        <a:pt x="743" y="110"/>
                      </a:lnTo>
                      <a:lnTo>
                        <a:pt x="731" y="116"/>
                      </a:lnTo>
                      <a:lnTo>
                        <a:pt x="718" y="122"/>
                      </a:lnTo>
                      <a:lnTo>
                        <a:pt x="704" y="127"/>
                      </a:lnTo>
                      <a:lnTo>
                        <a:pt x="690" y="131"/>
                      </a:lnTo>
                      <a:lnTo>
                        <a:pt x="676" y="135"/>
                      </a:lnTo>
                      <a:lnTo>
                        <a:pt x="660" y="137"/>
                      </a:lnTo>
                      <a:lnTo>
                        <a:pt x="632" y="141"/>
                      </a:lnTo>
                      <a:lnTo>
                        <a:pt x="605" y="143"/>
                      </a:lnTo>
                      <a:lnTo>
                        <a:pt x="580" y="143"/>
                      </a:lnTo>
                      <a:lnTo>
                        <a:pt x="544" y="143"/>
                      </a:lnTo>
                      <a:lnTo>
                        <a:pt x="498" y="143"/>
                      </a:lnTo>
                      <a:close/>
                      <a:moveTo>
                        <a:pt x="946" y="54"/>
                      </a:moveTo>
                      <a:lnTo>
                        <a:pt x="946" y="54"/>
                      </a:lnTo>
                      <a:lnTo>
                        <a:pt x="946" y="781"/>
                      </a:lnTo>
                      <a:lnTo>
                        <a:pt x="946" y="781"/>
                      </a:lnTo>
                      <a:lnTo>
                        <a:pt x="946" y="793"/>
                      </a:lnTo>
                      <a:lnTo>
                        <a:pt x="943" y="804"/>
                      </a:lnTo>
                      <a:lnTo>
                        <a:pt x="941" y="812"/>
                      </a:lnTo>
                      <a:lnTo>
                        <a:pt x="939" y="819"/>
                      </a:lnTo>
                      <a:lnTo>
                        <a:pt x="934" y="828"/>
                      </a:lnTo>
                      <a:lnTo>
                        <a:pt x="931" y="831"/>
                      </a:lnTo>
                      <a:lnTo>
                        <a:pt x="664" y="1243"/>
                      </a:lnTo>
                      <a:lnTo>
                        <a:pt x="664" y="1243"/>
                      </a:lnTo>
                      <a:lnTo>
                        <a:pt x="666" y="1232"/>
                      </a:lnTo>
                      <a:lnTo>
                        <a:pt x="666" y="1220"/>
                      </a:lnTo>
                      <a:lnTo>
                        <a:pt x="666" y="266"/>
                      </a:lnTo>
                      <a:lnTo>
                        <a:pt x="666" y="266"/>
                      </a:lnTo>
                      <a:lnTo>
                        <a:pt x="667" y="254"/>
                      </a:lnTo>
                      <a:lnTo>
                        <a:pt x="668" y="242"/>
                      </a:lnTo>
                      <a:lnTo>
                        <a:pt x="669" y="231"/>
                      </a:lnTo>
                      <a:lnTo>
                        <a:pt x="671" y="222"/>
                      </a:lnTo>
                      <a:lnTo>
                        <a:pt x="677" y="206"/>
                      </a:lnTo>
                      <a:lnTo>
                        <a:pt x="682" y="194"/>
                      </a:lnTo>
                      <a:lnTo>
                        <a:pt x="689" y="184"/>
                      </a:lnTo>
                      <a:lnTo>
                        <a:pt x="694" y="179"/>
                      </a:lnTo>
                      <a:lnTo>
                        <a:pt x="698" y="175"/>
                      </a:lnTo>
                      <a:lnTo>
                        <a:pt x="929" y="36"/>
                      </a:lnTo>
                      <a:lnTo>
                        <a:pt x="929" y="36"/>
                      </a:lnTo>
                      <a:lnTo>
                        <a:pt x="931" y="35"/>
                      </a:lnTo>
                      <a:lnTo>
                        <a:pt x="935" y="34"/>
                      </a:lnTo>
                      <a:lnTo>
                        <a:pt x="938" y="34"/>
                      </a:lnTo>
                      <a:lnTo>
                        <a:pt x="940" y="36"/>
                      </a:lnTo>
                      <a:lnTo>
                        <a:pt x="943" y="39"/>
                      </a:lnTo>
                      <a:lnTo>
                        <a:pt x="946" y="46"/>
                      </a:lnTo>
                      <a:lnTo>
                        <a:pt x="946" y="54"/>
                      </a:lnTo>
                      <a:lnTo>
                        <a:pt x="946"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a:p>
              </p:txBody>
            </p:sp>
          </p:grpSp>
          <p:sp>
            <p:nvSpPr>
              <p:cNvPr id="76" name="Freeform 341"/>
              <p:cNvSpPr>
                <a:spLocks noEditPoints="1"/>
              </p:cNvSpPr>
              <p:nvPr/>
            </p:nvSpPr>
            <p:spPr bwMode="auto">
              <a:xfrm>
                <a:off x="9546075" y="5285902"/>
                <a:ext cx="293868" cy="274985"/>
              </a:xfrm>
              <a:custGeom>
                <a:avLst/>
                <a:gdLst>
                  <a:gd name="T0" fmla="*/ 926 w 1245"/>
                  <a:gd name="T1" fmla="*/ 1134 h 1163"/>
                  <a:gd name="T2" fmla="*/ 911 w 1245"/>
                  <a:gd name="T3" fmla="*/ 1156 h 1163"/>
                  <a:gd name="T4" fmla="*/ 359 w 1245"/>
                  <a:gd name="T5" fmla="*/ 1163 h 1163"/>
                  <a:gd name="T6" fmla="*/ 333 w 1245"/>
                  <a:gd name="T7" fmla="*/ 1156 h 1163"/>
                  <a:gd name="T8" fmla="*/ 318 w 1245"/>
                  <a:gd name="T9" fmla="*/ 1134 h 1163"/>
                  <a:gd name="T10" fmla="*/ 323 w 1245"/>
                  <a:gd name="T11" fmla="*/ 1114 h 1163"/>
                  <a:gd name="T12" fmla="*/ 377 w 1245"/>
                  <a:gd name="T13" fmla="*/ 1096 h 1163"/>
                  <a:gd name="T14" fmla="*/ 432 w 1245"/>
                  <a:gd name="T15" fmla="*/ 1057 h 1163"/>
                  <a:gd name="T16" fmla="*/ 457 w 1245"/>
                  <a:gd name="T17" fmla="*/ 1019 h 1163"/>
                  <a:gd name="T18" fmla="*/ 466 w 1245"/>
                  <a:gd name="T19" fmla="*/ 979 h 1163"/>
                  <a:gd name="T20" fmla="*/ 778 w 1245"/>
                  <a:gd name="T21" fmla="*/ 932 h 1163"/>
                  <a:gd name="T22" fmla="*/ 779 w 1245"/>
                  <a:gd name="T23" fmla="*/ 981 h 1163"/>
                  <a:gd name="T24" fmla="*/ 788 w 1245"/>
                  <a:gd name="T25" fmla="*/ 1014 h 1163"/>
                  <a:gd name="T26" fmla="*/ 825 w 1245"/>
                  <a:gd name="T27" fmla="*/ 1060 h 1163"/>
                  <a:gd name="T28" fmla="*/ 881 w 1245"/>
                  <a:gd name="T29" fmla="*/ 1095 h 1163"/>
                  <a:gd name="T30" fmla="*/ 928 w 1245"/>
                  <a:gd name="T31" fmla="*/ 1116 h 1163"/>
                  <a:gd name="T32" fmla="*/ 1244 w 1245"/>
                  <a:gd name="T33" fmla="*/ 866 h 1163"/>
                  <a:gd name="T34" fmla="*/ 1225 w 1245"/>
                  <a:gd name="T35" fmla="*/ 893 h 1163"/>
                  <a:gd name="T36" fmla="*/ 42 w 1245"/>
                  <a:gd name="T37" fmla="*/ 901 h 1163"/>
                  <a:gd name="T38" fmla="*/ 19 w 1245"/>
                  <a:gd name="T39" fmla="*/ 893 h 1163"/>
                  <a:gd name="T40" fmla="*/ 0 w 1245"/>
                  <a:gd name="T41" fmla="*/ 866 h 1163"/>
                  <a:gd name="T42" fmla="*/ 0 w 1245"/>
                  <a:gd name="T43" fmla="*/ 33 h 1163"/>
                  <a:gd name="T44" fmla="*/ 19 w 1245"/>
                  <a:gd name="T45" fmla="*/ 7 h 1163"/>
                  <a:gd name="T46" fmla="*/ 1201 w 1245"/>
                  <a:gd name="T47" fmla="*/ 0 h 1163"/>
                  <a:gd name="T48" fmla="*/ 1225 w 1245"/>
                  <a:gd name="T49" fmla="*/ 7 h 1163"/>
                  <a:gd name="T50" fmla="*/ 1244 w 1245"/>
                  <a:gd name="T51" fmla="*/ 33 h 1163"/>
                  <a:gd name="T52" fmla="*/ 917 w 1245"/>
                  <a:gd name="T53" fmla="*/ 835 h 1163"/>
                  <a:gd name="T54" fmla="*/ 912 w 1245"/>
                  <a:gd name="T55" fmla="*/ 822 h 1163"/>
                  <a:gd name="T56" fmla="*/ 900 w 1245"/>
                  <a:gd name="T57" fmla="*/ 816 h 1163"/>
                  <a:gd name="T58" fmla="*/ 889 w 1245"/>
                  <a:gd name="T59" fmla="*/ 820 h 1163"/>
                  <a:gd name="T60" fmla="*/ 882 w 1245"/>
                  <a:gd name="T61" fmla="*/ 831 h 1163"/>
                  <a:gd name="T62" fmla="*/ 883 w 1245"/>
                  <a:gd name="T63" fmla="*/ 841 h 1163"/>
                  <a:gd name="T64" fmla="*/ 892 w 1245"/>
                  <a:gd name="T65" fmla="*/ 851 h 1163"/>
                  <a:gd name="T66" fmla="*/ 903 w 1245"/>
                  <a:gd name="T67" fmla="*/ 852 h 1163"/>
                  <a:gd name="T68" fmla="*/ 914 w 1245"/>
                  <a:gd name="T69" fmla="*/ 844 h 1163"/>
                  <a:gd name="T70" fmla="*/ 917 w 1245"/>
                  <a:gd name="T71" fmla="*/ 835 h 1163"/>
                  <a:gd name="T72" fmla="*/ 999 w 1245"/>
                  <a:gd name="T73" fmla="*/ 828 h 1163"/>
                  <a:gd name="T74" fmla="*/ 989 w 1245"/>
                  <a:gd name="T75" fmla="*/ 818 h 1163"/>
                  <a:gd name="T76" fmla="*/ 979 w 1245"/>
                  <a:gd name="T77" fmla="*/ 817 h 1163"/>
                  <a:gd name="T78" fmla="*/ 967 w 1245"/>
                  <a:gd name="T79" fmla="*/ 825 h 1163"/>
                  <a:gd name="T80" fmla="*/ 964 w 1245"/>
                  <a:gd name="T81" fmla="*/ 835 h 1163"/>
                  <a:gd name="T82" fmla="*/ 969 w 1245"/>
                  <a:gd name="T83" fmla="*/ 848 h 1163"/>
                  <a:gd name="T84" fmla="*/ 982 w 1245"/>
                  <a:gd name="T85" fmla="*/ 853 h 1163"/>
                  <a:gd name="T86" fmla="*/ 992 w 1245"/>
                  <a:gd name="T87" fmla="*/ 850 h 1163"/>
                  <a:gd name="T88" fmla="*/ 1000 w 1245"/>
                  <a:gd name="T89" fmla="*/ 838 h 1163"/>
                  <a:gd name="T90" fmla="*/ 1083 w 1245"/>
                  <a:gd name="T91" fmla="*/ 835 h 1163"/>
                  <a:gd name="T92" fmla="*/ 1078 w 1245"/>
                  <a:gd name="T93" fmla="*/ 822 h 1163"/>
                  <a:gd name="T94" fmla="*/ 1065 w 1245"/>
                  <a:gd name="T95" fmla="*/ 816 h 1163"/>
                  <a:gd name="T96" fmla="*/ 1055 w 1245"/>
                  <a:gd name="T97" fmla="*/ 820 h 1163"/>
                  <a:gd name="T98" fmla="*/ 1048 w 1245"/>
                  <a:gd name="T99" fmla="*/ 831 h 1163"/>
                  <a:gd name="T100" fmla="*/ 1049 w 1245"/>
                  <a:gd name="T101" fmla="*/ 841 h 1163"/>
                  <a:gd name="T102" fmla="*/ 1058 w 1245"/>
                  <a:gd name="T103" fmla="*/ 851 h 1163"/>
                  <a:gd name="T104" fmla="*/ 1069 w 1245"/>
                  <a:gd name="T105" fmla="*/ 852 h 1163"/>
                  <a:gd name="T106" fmla="*/ 1080 w 1245"/>
                  <a:gd name="T107" fmla="*/ 844 h 1163"/>
                  <a:gd name="T108" fmla="*/ 1083 w 1245"/>
                  <a:gd name="T109" fmla="*/ 835 h 1163"/>
                  <a:gd name="T110" fmla="*/ 1132 w 1245"/>
                  <a:gd name="T111" fmla="*/ 100 h 1163"/>
                  <a:gd name="T112" fmla="*/ 110 w 1245"/>
                  <a:gd name="T113" fmla="*/ 102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5" h="1163">
                    <a:moveTo>
                      <a:pt x="928" y="1116"/>
                    </a:moveTo>
                    <a:lnTo>
                      <a:pt x="928" y="1116"/>
                    </a:lnTo>
                    <a:lnTo>
                      <a:pt x="928" y="1124"/>
                    </a:lnTo>
                    <a:lnTo>
                      <a:pt x="926" y="1134"/>
                    </a:lnTo>
                    <a:lnTo>
                      <a:pt x="923" y="1142"/>
                    </a:lnTo>
                    <a:lnTo>
                      <a:pt x="917" y="1149"/>
                    </a:lnTo>
                    <a:lnTo>
                      <a:pt x="917" y="1149"/>
                    </a:lnTo>
                    <a:lnTo>
                      <a:pt x="911" y="1156"/>
                    </a:lnTo>
                    <a:lnTo>
                      <a:pt x="903" y="1160"/>
                    </a:lnTo>
                    <a:lnTo>
                      <a:pt x="895" y="1162"/>
                    </a:lnTo>
                    <a:lnTo>
                      <a:pt x="885" y="1163"/>
                    </a:lnTo>
                    <a:lnTo>
                      <a:pt x="359" y="1163"/>
                    </a:lnTo>
                    <a:lnTo>
                      <a:pt x="359" y="1163"/>
                    </a:lnTo>
                    <a:lnTo>
                      <a:pt x="350" y="1162"/>
                    </a:lnTo>
                    <a:lnTo>
                      <a:pt x="342" y="1160"/>
                    </a:lnTo>
                    <a:lnTo>
                      <a:pt x="333" y="1156"/>
                    </a:lnTo>
                    <a:lnTo>
                      <a:pt x="327" y="1149"/>
                    </a:lnTo>
                    <a:lnTo>
                      <a:pt x="327" y="1149"/>
                    </a:lnTo>
                    <a:lnTo>
                      <a:pt x="321" y="1142"/>
                    </a:lnTo>
                    <a:lnTo>
                      <a:pt x="318" y="1134"/>
                    </a:lnTo>
                    <a:lnTo>
                      <a:pt x="317" y="1124"/>
                    </a:lnTo>
                    <a:lnTo>
                      <a:pt x="317" y="1116"/>
                    </a:lnTo>
                    <a:lnTo>
                      <a:pt x="317" y="1116"/>
                    </a:lnTo>
                    <a:lnTo>
                      <a:pt x="323" y="1114"/>
                    </a:lnTo>
                    <a:lnTo>
                      <a:pt x="341" y="1110"/>
                    </a:lnTo>
                    <a:lnTo>
                      <a:pt x="351" y="1106"/>
                    </a:lnTo>
                    <a:lnTo>
                      <a:pt x="364" y="1101"/>
                    </a:lnTo>
                    <a:lnTo>
                      <a:pt x="377" y="1096"/>
                    </a:lnTo>
                    <a:lnTo>
                      <a:pt x="392" y="1088"/>
                    </a:lnTo>
                    <a:lnTo>
                      <a:pt x="406" y="1080"/>
                    </a:lnTo>
                    <a:lnTo>
                      <a:pt x="420" y="1069"/>
                    </a:lnTo>
                    <a:lnTo>
                      <a:pt x="432" y="1057"/>
                    </a:lnTo>
                    <a:lnTo>
                      <a:pt x="444" y="1044"/>
                    </a:lnTo>
                    <a:lnTo>
                      <a:pt x="449" y="1036"/>
                    </a:lnTo>
                    <a:lnTo>
                      <a:pt x="453" y="1028"/>
                    </a:lnTo>
                    <a:lnTo>
                      <a:pt x="457" y="1019"/>
                    </a:lnTo>
                    <a:lnTo>
                      <a:pt x="461" y="1010"/>
                    </a:lnTo>
                    <a:lnTo>
                      <a:pt x="463" y="1001"/>
                    </a:lnTo>
                    <a:lnTo>
                      <a:pt x="465" y="990"/>
                    </a:lnTo>
                    <a:lnTo>
                      <a:pt x="466" y="979"/>
                    </a:lnTo>
                    <a:lnTo>
                      <a:pt x="467" y="967"/>
                    </a:lnTo>
                    <a:lnTo>
                      <a:pt x="467" y="967"/>
                    </a:lnTo>
                    <a:lnTo>
                      <a:pt x="467" y="932"/>
                    </a:lnTo>
                    <a:lnTo>
                      <a:pt x="778" y="932"/>
                    </a:lnTo>
                    <a:lnTo>
                      <a:pt x="778" y="932"/>
                    </a:lnTo>
                    <a:lnTo>
                      <a:pt x="779" y="972"/>
                    </a:lnTo>
                    <a:lnTo>
                      <a:pt x="779" y="972"/>
                    </a:lnTo>
                    <a:lnTo>
                      <a:pt x="779" y="981"/>
                    </a:lnTo>
                    <a:lnTo>
                      <a:pt x="780" y="990"/>
                    </a:lnTo>
                    <a:lnTo>
                      <a:pt x="782" y="998"/>
                    </a:lnTo>
                    <a:lnTo>
                      <a:pt x="785" y="1006"/>
                    </a:lnTo>
                    <a:lnTo>
                      <a:pt x="788" y="1014"/>
                    </a:lnTo>
                    <a:lnTo>
                      <a:pt x="792" y="1021"/>
                    </a:lnTo>
                    <a:lnTo>
                      <a:pt x="801" y="1035"/>
                    </a:lnTo>
                    <a:lnTo>
                      <a:pt x="813" y="1048"/>
                    </a:lnTo>
                    <a:lnTo>
                      <a:pt x="825" y="1060"/>
                    </a:lnTo>
                    <a:lnTo>
                      <a:pt x="839" y="1070"/>
                    </a:lnTo>
                    <a:lnTo>
                      <a:pt x="853" y="1080"/>
                    </a:lnTo>
                    <a:lnTo>
                      <a:pt x="866" y="1088"/>
                    </a:lnTo>
                    <a:lnTo>
                      <a:pt x="881" y="1095"/>
                    </a:lnTo>
                    <a:lnTo>
                      <a:pt x="904" y="1107"/>
                    </a:lnTo>
                    <a:lnTo>
                      <a:pt x="922" y="1113"/>
                    </a:lnTo>
                    <a:lnTo>
                      <a:pt x="928" y="1116"/>
                    </a:lnTo>
                    <a:lnTo>
                      <a:pt x="928" y="1116"/>
                    </a:lnTo>
                    <a:close/>
                    <a:moveTo>
                      <a:pt x="1245" y="42"/>
                    </a:moveTo>
                    <a:lnTo>
                      <a:pt x="1245" y="857"/>
                    </a:lnTo>
                    <a:lnTo>
                      <a:pt x="1245" y="857"/>
                    </a:lnTo>
                    <a:lnTo>
                      <a:pt x="1244" y="866"/>
                    </a:lnTo>
                    <a:lnTo>
                      <a:pt x="1242" y="875"/>
                    </a:lnTo>
                    <a:lnTo>
                      <a:pt x="1237" y="881"/>
                    </a:lnTo>
                    <a:lnTo>
                      <a:pt x="1232" y="888"/>
                    </a:lnTo>
                    <a:lnTo>
                      <a:pt x="1225" y="893"/>
                    </a:lnTo>
                    <a:lnTo>
                      <a:pt x="1219" y="898"/>
                    </a:lnTo>
                    <a:lnTo>
                      <a:pt x="1210" y="900"/>
                    </a:lnTo>
                    <a:lnTo>
                      <a:pt x="1201" y="901"/>
                    </a:lnTo>
                    <a:lnTo>
                      <a:pt x="42" y="901"/>
                    </a:lnTo>
                    <a:lnTo>
                      <a:pt x="42" y="901"/>
                    </a:lnTo>
                    <a:lnTo>
                      <a:pt x="34" y="900"/>
                    </a:lnTo>
                    <a:lnTo>
                      <a:pt x="26" y="898"/>
                    </a:lnTo>
                    <a:lnTo>
                      <a:pt x="19" y="893"/>
                    </a:lnTo>
                    <a:lnTo>
                      <a:pt x="12" y="888"/>
                    </a:lnTo>
                    <a:lnTo>
                      <a:pt x="7" y="881"/>
                    </a:lnTo>
                    <a:lnTo>
                      <a:pt x="3" y="875"/>
                    </a:lnTo>
                    <a:lnTo>
                      <a:pt x="0" y="866"/>
                    </a:lnTo>
                    <a:lnTo>
                      <a:pt x="0" y="857"/>
                    </a:lnTo>
                    <a:lnTo>
                      <a:pt x="0" y="42"/>
                    </a:lnTo>
                    <a:lnTo>
                      <a:pt x="0" y="42"/>
                    </a:lnTo>
                    <a:lnTo>
                      <a:pt x="0" y="33"/>
                    </a:lnTo>
                    <a:lnTo>
                      <a:pt x="3" y="26"/>
                    </a:lnTo>
                    <a:lnTo>
                      <a:pt x="7" y="18"/>
                    </a:lnTo>
                    <a:lnTo>
                      <a:pt x="12" y="12"/>
                    </a:lnTo>
                    <a:lnTo>
                      <a:pt x="19" y="7"/>
                    </a:lnTo>
                    <a:lnTo>
                      <a:pt x="26" y="3"/>
                    </a:lnTo>
                    <a:lnTo>
                      <a:pt x="34" y="1"/>
                    </a:lnTo>
                    <a:lnTo>
                      <a:pt x="42" y="0"/>
                    </a:lnTo>
                    <a:lnTo>
                      <a:pt x="1201" y="0"/>
                    </a:lnTo>
                    <a:lnTo>
                      <a:pt x="1201" y="0"/>
                    </a:lnTo>
                    <a:lnTo>
                      <a:pt x="1210" y="1"/>
                    </a:lnTo>
                    <a:lnTo>
                      <a:pt x="1219" y="3"/>
                    </a:lnTo>
                    <a:lnTo>
                      <a:pt x="1225" y="7"/>
                    </a:lnTo>
                    <a:lnTo>
                      <a:pt x="1232" y="12"/>
                    </a:lnTo>
                    <a:lnTo>
                      <a:pt x="1237" y="18"/>
                    </a:lnTo>
                    <a:lnTo>
                      <a:pt x="1242" y="26"/>
                    </a:lnTo>
                    <a:lnTo>
                      <a:pt x="1244" y="33"/>
                    </a:lnTo>
                    <a:lnTo>
                      <a:pt x="1245" y="42"/>
                    </a:lnTo>
                    <a:lnTo>
                      <a:pt x="1245" y="42"/>
                    </a:lnTo>
                    <a:close/>
                    <a:moveTo>
                      <a:pt x="917" y="835"/>
                    </a:moveTo>
                    <a:lnTo>
                      <a:pt x="917" y="835"/>
                    </a:lnTo>
                    <a:lnTo>
                      <a:pt x="917" y="831"/>
                    </a:lnTo>
                    <a:lnTo>
                      <a:pt x="916" y="828"/>
                    </a:lnTo>
                    <a:lnTo>
                      <a:pt x="914" y="825"/>
                    </a:lnTo>
                    <a:lnTo>
                      <a:pt x="912" y="822"/>
                    </a:lnTo>
                    <a:lnTo>
                      <a:pt x="910" y="820"/>
                    </a:lnTo>
                    <a:lnTo>
                      <a:pt x="907" y="818"/>
                    </a:lnTo>
                    <a:lnTo>
                      <a:pt x="903" y="817"/>
                    </a:lnTo>
                    <a:lnTo>
                      <a:pt x="900" y="816"/>
                    </a:lnTo>
                    <a:lnTo>
                      <a:pt x="900" y="816"/>
                    </a:lnTo>
                    <a:lnTo>
                      <a:pt x="896" y="817"/>
                    </a:lnTo>
                    <a:lnTo>
                      <a:pt x="892" y="818"/>
                    </a:lnTo>
                    <a:lnTo>
                      <a:pt x="889" y="820"/>
                    </a:lnTo>
                    <a:lnTo>
                      <a:pt x="887" y="822"/>
                    </a:lnTo>
                    <a:lnTo>
                      <a:pt x="885" y="825"/>
                    </a:lnTo>
                    <a:lnTo>
                      <a:pt x="883" y="828"/>
                    </a:lnTo>
                    <a:lnTo>
                      <a:pt x="882" y="831"/>
                    </a:lnTo>
                    <a:lnTo>
                      <a:pt x="882" y="835"/>
                    </a:lnTo>
                    <a:lnTo>
                      <a:pt x="882" y="835"/>
                    </a:lnTo>
                    <a:lnTo>
                      <a:pt x="882" y="838"/>
                    </a:lnTo>
                    <a:lnTo>
                      <a:pt x="883" y="841"/>
                    </a:lnTo>
                    <a:lnTo>
                      <a:pt x="885" y="844"/>
                    </a:lnTo>
                    <a:lnTo>
                      <a:pt x="887" y="848"/>
                    </a:lnTo>
                    <a:lnTo>
                      <a:pt x="889" y="850"/>
                    </a:lnTo>
                    <a:lnTo>
                      <a:pt x="892" y="851"/>
                    </a:lnTo>
                    <a:lnTo>
                      <a:pt x="896" y="852"/>
                    </a:lnTo>
                    <a:lnTo>
                      <a:pt x="900" y="853"/>
                    </a:lnTo>
                    <a:lnTo>
                      <a:pt x="900" y="853"/>
                    </a:lnTo>
                    <a:lnTo>
                      <a:pt x="903" y="852"/>
                    </a:lnTo>
                    <a:lnTo>
                      <a:pt x="907" y="851"/>
                    </a:lnTo>
                    <a:lnTo>
                      <a:pt x="910" y="850"/>
                    </a:lnTo>
                    <a:lnTo>
                      <a:pt x="912" y="848"/>
                    </a:lnTo>
                    <a:lnTo>
                      <a:pt x="914" y="844"/>
                    </a:lnTo>
                    <a:lnTo>
                      <a:pt x="916" y="841"/>
                    </a:lnTo>
                    <a:lnTo>
                      <a:pt x="917" y="838"/>
                    </a:lnTo>
                    <a:lnTo>
                      <a:pt x="917" y="835"/>
                    </a:lnTo>
                    <a:lnTo>
                      <a:pt x="917" y="835"/>
                    </a:lnTo>
                    <a:close/>
                    <a:moveTo>
                      <a:pt x="1000" y="835"/>
                    </a:moveTo>
                    <a:lnTo>
                      <a:pt x="1000" y="835"/>
                    </a:lnTo>
                    <a:lnTo>
                      <a:pt x="1000" y="831"/>
                    </a:lnTo>
                    <a:lnTo>
                      <a:pt x="999" y="828"/>
                    </a:lnTo>
                    <a:lnTo>
                      <a:pt x="998" y="825"/>
                    </a:lnTo>
                    <a:lnTo>
                      <a:pt x="995" y="822"/>
                    </a:lnTo>
                    <a:lnTo>
                      <a:pt x="992" y="820"/>
                    </a:lnTo>
                    <a:lnTo>
                      <a:pt x="989" y="818"/>
                    </a:lnTo>
                    <a:lnTo>
                      <a:pt x="986" y="817"/>
                    </a:lnTo>
                    <a:lnTo>
                      <a:pt x="982" y="816"/>
                    </a:lnTo>
                    <a:lnTo>
                      <a:pt x="982" y="816"/>
                    </a:lnTo>
                    <a:lnTo>
                      <a:pt x="979" y="817"/>
                    </a:lnTo>
                    <a:lnTo>
                      <a:pt x="975" y="818"/>
                    </a:lnTo>
                    <a:lnTo>
                      <a:pt x="973" y="820"/>
                    </a:lnTo>
                    <a:lnTo>
                      <a:pt x="969" y="822"/>
                    </a:lnTo>
                    <a:lnTo>
                      <a:pt x="967" y="825"/>
                    </a:lnTo>
                    <a:lnTo>
                      <a:pt x="966" y="828"/>
                    </a:lnTo>
                    <a:lnTo>
                      <a:pt x="965" y="831"/>
                    </a:lnTo>
                    <a:lnTo>
                      <a:pt x="964" y="835"/>
                    </a:lnTo>
                    <a:lnTo>
                      <a:pt x="964" y="835"/>
                    </a:lnTo>
                    <a:lnTo>
                      <a:pt x="965" y="838"/>
                    </a:lnTo>
                    <a:lnTo>
                      <a:pt x="966" y="841"/>
                    </a:lnTo>
                    <a:lnTo>
                      <a:pt x="967" y="844"/>
                    </a:lnTo>
                    <a:lnTo>
                      <a:pt x="969" y="848"/>
                    </a:lnTo>
                    <a:lnTo>
                      <a:pt x="973" y="850"/>
                    </a:lnTo>
                    <a:lnTo>
                      <a:pt x="975" y="851"/>
                    </a:lnTo>
                    <a:lnTo>
                      <a:pt x="979" y="852"/>
                    </a:lnTo>
                    <a:lnTo>
                      <a:pt x="982" y="853"/>
                    </a:lnTo>
                    <a:lnTo>
                      <a:pt x="982" y="853"/>
                    </a:lnTo>
                    <a:lnTo>
                      <a:pt x="986" y="852"/>
                    </a:lnTo>
                    <a:lnTo>
                      <a:pt x="989" y="851"/>
                    </a:lnTo>
                    <a:lnTo>
                      <a:pt x="992" y="850"/>
                    </a:lnTo>
                    <a:lnTo>
                      <a:pt x="995" y="848"/>
                    </a:lnTo>
                    <a:lnTo>
                      <a:pt x="998" y="844"/>
                    </a:lnTo>
                    <a:lnTo>
                      <a:pt x="999" y="841"/>
                    </a:lnTo>
                    <a:lnTo>
                      <a:pt x="1000" y="838"/>
                    </a:lnTo>
                    <a:lnTo>
                      <a:pt x="1000" y="835"/>
                    </a:lnTo>
                    <a:lnTo>
                      <a:pt x="1000" y="835"/>
                    </a:lnTo>
                    <a:close/>
                    <a:moveTo>
                      <a:pt x="1083" y="835"/>
                    </a:moveTo>
                    <a:lnTo>
                      <a:pt x="1083" y="835"/>
                    </a:lnTo>
                    <a:lnTo>
                      <a:pt x="1082" y="831"/>
                    </a:lnTo>
                    <a:lnTo>
                      <a:pt x="1081" y="828"/>
                    </a:lnTo>
                    <a:lnTo>
                      <a:pt x="1080" y="825"/>
                    </a:lnTo>
                    <a:lnTo>
                      <a:pt x="1078" y="822"/>
                    </a:lnTo>
                    <a:lnTo>
                      <a:pt x="1076" y="820"/>
                    </a:lnTo>
                    <a:lnTo>
                      <a:pt x="1072" y="818"/>
                    </a:lnTo>
                    <a:lnTo>
                      <a:pt x="1069" y="817"/>
                    </a:lnTo>
                    <a:lnTo>
                      <a:pt x="1065" y="816"/>
                    </a:lnTo>
                    <a:lnTo>
                      <a:pt x="1065" y="816"/>
                    </a:lnTo>
                    <a:lnTo>
                      <a:pt x="1062" y="817"/>
                    </a:lnTo>
                    <a:lnTo>
                      <a:pt x="1058" y="818"/>
                    </a:lnTo>
                    <a:lnTo>
                      <a:pt x="1055" y="820"/>
                    </a:lnTo>
                    <a:lnTo>
                      <a:pt x="1053" y="822"/>
                    </a:lnTo>
                    <a:lnTo>
                      <a:pt x="1051" y="825"/>
                    </a:lnTo>
                    <a:lnTo>
                      <a:pt x="1049" y="828"/>
                    </a:lnTo>
                    <a:lnTo>
                      <a:pt x="1048" y="831"/>
                    </a:lnTo>
                    <a:lnTo>
                      <a:pt x="1048" y="835"/>
                    </a:lnTo>
                    <a:lnTo>
                      <a:pt x="1048" y="835"/>
                    </a:lnTo>
                    <a:lnTo>
                      <a:pt x="1048" y="838"/>
                    </a:lnTo>
                    <a:lnTo>
                      <a:pt x="1049" y="841"/>
                    </a:lnTo>
                    <a:lnTo>
                      <a:pt x="1051" y="844"/>
                    </a:lnTo>
                    <a:lnTo>
                      <a:pt x="1053" y="848"/>
                    </a:lnTo>
                    <a:lnTo>
                      <a:pt x="1055" y="850"/>
                    </a:lnTo>
                    <a:lnTo>
                      <a:pt x="1058" y="851"/>
                    </a:lnTo>
                    <a:lnTo>
                      <a:pt x="1062" y="852"/>
                    </a:lnTo>
                    <a:lnTo>
                      <a:pt x="1065" y="853"/>
                    </a:lnTo>
                    <a:lnTo>
                      <a:pt x="1065" y="853"/>
                    </a:lnTo>
                    <a:lnTo>
                      <a:pt x="1069" y="852"/>
                    </a:lnTo>
                    <a:lnTo>
                      <a:pt x="1072" y="851"/>
                    </a:lnTo>
                    <a:lnTo>
                      <a:pt x="1076" y="850"/>
                    </a:lnTo>
                    <a:lnTo>
                      <a:pt x="1078" y="848"/>
                    </a:lnTo>
                    <a:lnTo>
                      <a:pt x="1080" y="844"/>
                    </a:lnTo>
                    <a:lnTo>
                      <a:pt x="1081" y="841"/>
                    </a:lnTo>
                    <a:lnTo>
                      <a:pt x="1082" y="838"/>
                    </a:lnTo>
                    <a:lnTo>
                      <a:pt x="1083" y="835"/>
                    </a:lnTo>
                    <a:lnTo>
                      <a:pt x="1083" y="835"/>
                    </a:lnTo>
                    <a:close/>
                    <a:moveTo>
                      <a:pt x="1134" y="102"/>
                    </a:moveTo>
                    <a:lnTo>
                      <a:pt x="1134" y="102"/>
                    </a:lnTo>
                    <a:lnTo>
                      <a:pt x="1134" y="101"/>
                    </a:lnTo>
                    <a:lnTo>
                      <a:pt x="1132" y="100"/>
                    </a:lnTo>
                    <a:lnTo>
                      <a:pt x="112" y="100"/>
                    </a:lnTo>
                    <a:lnTo>
                      <a:pt x="112" y="100"/>
                    </a:lnTo>
                    <a:lnTo>
                      <a:pt x="111" y="101"/>
                    </a:lnTo>
                    <a:lnTo>
                      <a:pt x="110" y="102"/>
                    </a:lnTo>
                    <a:lnTo>
                      <a:pt x="110" y="753"/>
                    </a:lnTo>
                    <a:lnTo>
                      <a:pt x="1134" y="753"/>
                    </a:lnTo>
                    <a:lnTo>
                      <a:pt x="1134" y="102"/>
                    </a:lnTo>
                    <a:close/>
                  </a:path>
                </a:pathLst>
              </a:custGeom>
              <a:solidFill>
                <a:srgbClr val="FFFFFF"/>
              </a:solidFill>
              <a:ln w="3175">
                <a:solidFill>
                  <a:schemeClr val="tx2"/>
                </a:solidFill>
                <a:round/>
                <a:headEnd/>
                <a:tailEnd/>
              </a:ln>
              <a:extLst/>
            </p:spPr>
            <p:txBody>
              <a:bodyPr vert="horz" wrap="square" lIns="82935" tIns="41468" rIns="82935" bIns="41468" numCol="1" anchor="t" anchorCtr="0" compatLnSpc="1">
                <a:prstTxWarp prst="textNoShape">
                  <a:avLst/>
                </a:prstTxWarp>
              </a:bodyPr>
              <a:lstStyle/>
              <a:p>
                <a:endParaRPr lang="en-GB" sz="1633"/>
              </a:p>
            </p:txBody>
          </p:sp>
          <p:sp>
            <p:nvSpPr>
              <p:cNvPr id="77" name="Rectangle 76"/>
              <p:cNvSpPr/>
              <p:nvPr/>
            </p:nvSpPr>
            <p:spPr bwMode="ltGray">
              <a:xfrm>
                <a:off x="9598430" y="5345821"/>
                <a:ext cx="216024" cy="117717"/>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Georgia" pitchFamily="18" charset="0"/>
                </a:endParaRPr>
              </a:p>
            </p:txBody>
          </p:sp>
        </p:grpSp>
        <p:grpSp>
          <p:nvGrpSpPr>
            <p:cNvPr id="79" name="Group 78"/>
            <p:cNvGrpSpPr/>
            <p:nvPr/>
          </p:nvGrpSpPr>
          <p:grpSpPr>
            <a:xfrm>
              <a:off x="6849452" y="4988611"/>
              <a:ext cx="448204" cy="448204"/>
              <a:chOff x="9498167" y="5137715"/>
              <a:chExt cx="612775" cy="612775"/>
            </a:xfrm>
          </p:grpSpPr>
          <p:grpSp>
            <p:nvGrpSpPr>
              <p:cNvPr id="80" name="Group 79"/>
              <p:cNvGrpSpPr/>
              <p:nvPr/>
            </p:nvGrpSpPr>
            <p:grpSpPr>
              <a:xfrm>
                <a:off x="9498167" y="5137715"/>
                <a:ext cx="612775" cy="612775"/>
                <a:chOff x="6421537" y="2265179"/>
                <a:chExt cx="612775" cy="612775"/>
              </a:xfrm>
            </p:grpSpPr>
            <p:sp>
              <p:nvSpPr>
                <p:cNvPr id="83" name="Oval 82"/>
                <p:cNvSpPr/>
                <p:nvPr/>
              </p:nvSpPr>
              <p:spPr bwMode="ltGray">
                <a:xfrm>
                  <a:off x="6421537" y="2265179"/>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Georgia" pitchFamily="18" charset="0"/>
                  </a:endParaRPr>
                </a:p>
              </p:txBody>
            </p:sp>
            <p:sp>
              <p:nvSpPr>
                <p:cNvPr id="84" name="Freeform 351"/>
                <p:cNvSpPr>
                  <a:spLocks noEditPoints="1"/>
                </p:cNvSpPr>
                <p:nvPr/>
              </p:nvSpPr>
              <p:spPr bwMode="auto">
                <a:xfrm>
                  <a:off x="6727924" y="2417396"/>
                  <a:ext cx="208277" cy="356337"/>
                </a:xfrm>
                <a:custGeom>
                  <a:avLst/>
                  <a:gdLst>
                    <a:gd name="T0" fmla="*/ 65 w 946"/>
                    <a:gd name="T1" fmla="*/ 187 h 1301"/>
                    <a:gd name="T2" fmla="*/ 29 w 946"/>
                    <a:gd name="T3" fmla="*/ 203 h 1301"/>
                    <a:gd name="T4" fmla="*/ 7 w 946"/>
                    <a:gd name="T5" fmla="*/ 234 h 1301"/>
                    <a:gd name="T6" fmla="*/ 0 w 946"/>
                    <a:gd name="T7" fmla="*/ 1220 h 1301"/>
                    <a:gd name="T8" fmla="*/ 7 w 946"/>
                    <a:gd name="T9" fmla="*/ 1251 h 1301"/>
                    <a:gd name="T10" fmla="*/ 29 w 946"/>
                    <a:gd name="T11" fmla="*/ 1283 h 1301"/>
                    <a:gd name="T12" fmla="*/ 65 w 946"/>
                    <a:gd name="T13" fmla="*/ 1300 h 1301"/>
                    <a:gd name="T14" fmla="*/ 552 w 946"/>
                    <a:gd name="T15" fmla="*/ 1301 h 1301"/>
                    <a:gd name="T16" fmla="*/ 590 w 946"/>
                    <a:gd name="T17" fmla="*/ 1287 h 1301"/>
                    <a:gd name="T18" fmla="*/ 616 w 946"/>
                    <a:gd name="T19" fmla="*/ 1259 h 1301"/>
                    <a:gd name="T20" fmla="*/ 626 w 946"/>
                    <a:gd name="T21" fmla="*/ 1220 h 1301"/>
                    <a:gd name="T22" fmla="*/ 621 w 946"/>
                    <a:gd name="T23" fmla="*/ 242 h 1301"/>
                    <a:gd name="T24" fmla="*/ 602 w 946"/>
                    <a:gd name="T25" fmla="*/ 208 h 1301"/>
                    <a:gd name="T26" fmla="*/ 568 w 946"/>
                    <a:gd name="T27" fmla="*/ 188 h 1301"/>
                    <a:gd name="T28" fmla="*/ 446 w 946"/>
                    <a:gd name="T29" fmla="*/ 812 h 1301"/>
                    <a:gd name="T30" fmla="*/ 420 w 946"/>
                    <a:gd name="T31" fmla="*/ 800 h 1301"/>
                    <a:gd name="T32" fmla="*/ 408 w 946"/>
                    <a:gd name="T33" fmla="*/ 774 h 1301"/>
                    <a:gd name="T34" fmla="*/ 425 w 946"/>
                    <a:gd name="T35" fmla="*/ 743 h 1301"/>
                    <a:gd name="T36" fmla="*/ 453 w 946"/>
                    <a:gd name="T37" fmla="*/ 736 h 1301"/>
                    <a:gd name="T38" fmla="*/ 482 w 946"/>
                    <a:gd name="T39" fmla="*/ 759 h 1301"/>
                    <a:gd name="T40" fmla="*/ 482 w 946"/>
                    <a:gd name="T41" fmla="*/ 788 h 1301"/>
                    <a:gd name="T42" fmla="*/ 453 w 946"/>
                    <a:gd name="T43" fmla="*/ 811 h 1301"/>
                    <a:gd name="T44" fmla="*/ 538 w 946"/>
                    <a:gd name="T45" fmla="*/ 579 h 1301"/>
                    <a:gd name="T46" fmla="*/ 524 w 946"/>
                    <a:gd name="T47" fmla="*/ 596 h 1301"/>
                    <a:gd name="T48" fmla="*/ 90 w 946"/>
                    <a:gd name="T49" fmla="*/ 597 h 1301"/>
                    <a:gd name="T50" fmla="*/ 73 w 946"/>
                    <a:gd name="T51" fmla="*/ 583 h 1301"/>
                    <a:gd name="T52" fmla="*/ 71 w 946"/>
                    <a:gd name="T53" fmla="*/ 567 h 1301"/>
                    <a:gd name="T54" fmla="*/ 86 w 946"/>
                    <a:gd name="T55" fmla="*/ 550 h 1301"/>
                    <a:gd name="T56" fmla="*/ 519 w 946"/>
                    <a:gd name="T57" fmla="*/ 548 h 1301"/>
                    <a:gd name="T58" fmla="*/ 537 w 946"/>
                    <a:gd name="T59" fmla="*/ 563 h 1301"/>
                    <a:gd name="T60" fmla="*/ 539 w 946"/>
                    <a:gd name="T61" fmla="*/ 452 h 1301"/>
                    <a:gd name="T62" fmla="*/ 528 w 946"/>
                    <a:gd name="T63" fmla="*/ 472 h 1301"/>
                    <a:gd name="T64" fmla="*/ 94 w 946"/>
                    <a:gd name="T65" fmla="*/ 476 h 1301"/>
                    <a:gd name="T66" fmla="*/ 75 w 946"/>
                    <a:gd name="T67" fmla="*/ 465 h 1301"/>
                    <a:gd name="T68" fmla="*/ 71 w 946"/>
                    <a:gd name="T69" fmla="*/ 450 h 1301"/>
                    <a:gd name="T70" fmla="*/ 81 w 946"/>
                    <a:gd name="T71" fmla="*/ 429 h 1301"/>
                    <a:gd name="T72" fmla="*/ 514 w 946"/>
                    <a:gd name="T73" fmla="*/ 425 h 1301"/>
                    <a:gd name="T74" fmla="*/ 535 w 946"/>
                    <a:gd name="T75" fmla="*/ 436 h 1301"/>
                    <a:gd name="T76" fmla="*/ 539 w 946"/>
                    <a:gd name="T77" fmla="*/ 330 h 1301"/>
                    <a:gd name="T78" fmla="*/ 531 w 946"/>
                    <a:gd name="T79" fmla="*/ 347 h 1301"/>
                    <a:gd name="T80" fmla="*/ 94 w 946"/>
                    <a:gd name="T81" fmla="*/ 354 h 1301"/>
                    <a:gd name="T82" fmla="*/ 77 w 946"/>
                    <a:gd name="T83" fmla="*/ 347 h 1301"/>
                    <a:gd name="T84" fmla="*/ 71 w 946"/>
                    <a:gd name="T85" fmla="*/ 328 h 1301"/>
                    <a:gd name="T86" fmla="*/ 77 w 946"/>
                    <a:gd name="T87" fmla="*/ 310 h 1301"/>
                    <a:gd name="T88" fmla="*/ 514 w 946"/>
                    <a:gd name="T89" fmla="*/ 303 h 1301"/>
                    <a:gd name="T90" fmla="*/ 531 w 946"/>
                    <a:gd name="T91" fmla="*/ 310 h 1301"/>
                    <a:gd name="T92" fmla="*/ 539 w 946"/>
                    <a:gd name="T93" fmla="*/ 330 h 1301"/>
                    <a:gd name="T94" fmla="*/ 551 w 946"/>
                    <a:gd name="T95" fmla="*/ 10 h 1301"/>
                    <a:gd name="T96" fmla="*/ 608 w 946"/>
                    <a:gd name="T97" fmla="*/ 0 h 1301"/>
                    <a:gd name="T98" fmla="*/ 903 w 946"/>
                    <a:gd name="T99" fmla="*/ 2 h 1301"/>
                    <a:gd name="T100" fmla="*/ 907 w 946"/>
                    <a:gd name="T101" fmla="*/ 10 h 1301"/>
                    <a:gd name="T102" fmla="*/ 731 w 946"/>
                    <a:gd name="T103" fmla="*/ 116 h 1301"/>
                    <a:gd name="T104" fmla="*/ 660 w 946"/>
                    <a:gd name="T105" fmla="*/ 137 h 1301"/>
                    <a:gd name="T106" fmla="*/ 498 w 946"/>
                    <a:gd name="T107" fmla="*/ 143 h 1301"/>
                    <a:gd name="T108" fmla="*/ 946 w 946"/>
                    <a:gd name="T109" fmla="*/ 793 h 1301"/>
                    <a:gd name="T110" fmla="*/ 931 w 946"/>
                    <a:gd name="T111" fmla="*/ 831 h 1301"/>
                    <a:gd name="T112" fmla="*/ 666 w 946"/>
                    <a:gd name="T113" fmla="*/ 266 h 1301"/>
                    <a:gd name="T114" fmla="*/ 671 w 946"/>
                    <a:gd name="T115" fmla="*/ 222 h 1301"/>
                    <a:gd name="T116" fmla="*/ 698 w 946"/>
                    <a:gd name="T117" fmla="*/ 175 h 1301"/>
                    <a:gd name="T118" fmla="*/ 938 w 946"/>
                    <a:gd name="T119" fmla="*/ 34 h 1301"/>
                    <a:gd name="T120" fmla="*/ 946 w 946"/>
                    <a:gd name="T121" fmla="*/ 54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6" h="1301">
                      <a:moveTo>
                        <a:pt x="544" y="184"/>
                      </a:moveTo>
                      <a:lnTo>
                        <a:pt x="81" y="184"/>
                      </a:lnTo>
                      <a:lnTo>
                        <a:pt x="81" y="184"/>
                      </a:lnTo>
                      <a:lnTo>
                        <a:pt x="73" y="184"/>
                      </a:lnTo>
                      <a:lnTo>
                        <a:pt x="65" y="187"/>
                      </a:lnTo>
                      <a:lnTo>
                        <a:pt x="58" y="188"/>
                      </a:lnTo>
                      <a:lnTo>
                        <a:pt x="50" y="191"/>
                      </a:lnTo>
                      <a:lnTo>
                        <a:pt x="42" y="194"/>
                      </a:lnTo>
                      <a:lnTo>
                        <a:pt x="36" y="199"/>
                      </a:lnTo>
                      <a:lnTo>
                        <a:pt x="29" y="203"/>
                      </a:lnTo>
                      <a:lnTo>
                        <a:pt x="24" y="208"/>
                      </a:lnTo>
                      <a:lnTo>
                        <a:pt x="19" y="214"/>
                      </a:lnTo>
                      <a:lnTo>
                        <a:pt x="14" y="220"/>
                      </a:lnTo>
                      <a:lnTo>
                        <a:pt x="10" y="227"/>
                      </a:lnTo>
                      <a:lnTo>
                        <a:pt x="7" y="234"/>
                      </a:lnTo>
                      <a:lnTo>
                        <a:pt x="3" y="242"/>
                      </a:lnTo>
                      <a:lnTo>
                        <a:pt x="1" y="249"/>
                      </a:lnTo>
                      <a:lnTo>
                        <a:pt x="0" y="258"/>
                      </a:lnTo>
                      <a:lnTo>
                        <a:pt x="0" y="266"/>
                      </a:lnTo>
                      <a:lnTo>
                        <a:pt x="0" y="1220"/>
                      </a:lnTo>
                      <a:lnTo>
                        <a:pt x="0" y="1220"/>
                      </a:lnTo>
                      <a:lnTo>
                        <a:pt x="0" y="1229"/>
                      </a:lnTo>
                      <a:lnTo>
                        <a:pt x="1" y="1236"/>
                      </a:lnTo>
                      <a:lnTo>
                        <a:pt x="3" y="1244"/>
                      </a:lnTo>
                      <a:lnTo>
                        <a:pt x="7" y="1251"/>
                      </a:lnTo>
                      <a:lnTo>
                        <a:pt x="10" y="1259"/>
                      </a:lnTo>
                      <a:lnTo>
                        <a:pt x="14" y="1265"/>
                      </a:lnTo>
                      <a:lnTo>
                        <a:pt x="19" y="1272"/>
                      </a:lnTo>
                      <a:lnTo>
                        <a:pt x="24" y="1277"/>
                      </a:lnTo>
                      <a:lnTo>
                        <a:pt x="29" y="1283"/>
                      </a:lnTo>
                      <a:lnTo>
                        <a:pt x="36" y="1287"/>
                      </a:lnTo>
                      <a:lnTo>
                        <a:pt x="42" y="1291"/>
                      </a:lnTo>
                      <a:lnTo>
                        <a:pt x="50" y="1295"/>
                      </a:lnTo>
                      <a:lnTo>
                        <a:pt x="58" y="1298"/>
                      </a:lnTo>
                      <a:lnTo>
                        <a:pt x="65" y="1300"/>
                      </a:lnTo>
                      <a:lnTo>
                        <a:pt x="73" y="1301"/>
                      </a:lnTo>
                      <a:lnTo>
                        <a:pt x="81" y="1301"/>
                      </a:lnTo>
                      <a:lnTo>
                        <a:pt x="544" y="1301"/>
                      </a:lnTo>
                      <a:lnTo>
                        <a:pt x="544" y="1301"/>
                      </a:lnTo>
                      <a:lnTo>
                        <a:pt x="552" y="1301"/>
                      </a:lnTo>
                      <a:lnTo>
                        <a:pt x="561" y="1300"/>
                      </a:lnTo>
                      <a:lnTo>
                        <a:pt x="568" y="1298"/>
                      </a:lnTo>
                      <a:lnTo>
                        <a:pt x="576" y="1295"/>
                      </a:lnTo>
                      <a:lnTo>
                        <a:pt x="582" y="1291"/>
                      </a:lnTo>
                      <a:lnTo>
                        <a:pt x="590" y="1287"/>
                      </a:lnTo>
                      <a:lnTo>
                        <a:pt x="595" y="1283"/>
                      </a:lnTo>
                      <a:lnTo>
                        <a:pt x="602" y="1277"/>
                      </a:lnTo>
                      <a:lnTo>
                        <a:pt x="607" y="1272"/>
                      </a:lnTo>
                      <a:lnTo>
                        <a:pt x="612" y="1265"/>
                      </a:lnTo>
                      <a:lnTo>
                        <a:pt x="616" y="1259"/>
                      </a:lnTo>
                      <a:lnTo>
                        <a:pt x="619" y="1251"/>
                      </a:lnTo>
                      <a:lnTo>
                        <a:pt x="621" y="1244"/>
                      </a:lnTo>
                      <a:lnTo>
                        <a:pt x="624" y="1236"/>
                      </a:lnTo>
                      <a:lnTo>
                        <a:pt x="625" y="1229"/>
                      </a:lnTo>
                      <a:lnTo>
                        <a:pt x="626" y="1220"/>
                      </a:lnTo>
                      <a:lnTo>
                        <a:pt x="626" y="266"/>
                      </a:lnTo>
                      <a:lnTo>
                        <a:pt x="626" y="266"/>
                      </a:lnTo>
                      <a:lnTo>
                        <a:pt x="625" y="258"/>
                      </a:lnTo>
                      <a:lnTo>
                        <a:pt x="624" y="249"/>
                      </a:lnTo>
                      <a:lnTo>
                        <a:pt x="621" y="242"/>
                      </a:lnTo>
                      <a:lnTo>
                        <a:pt x="619" y="234"/>
                      </a:lnTo>
                      <a:lnTo>
                        <a:pt x="616" y="227"/>
                      </a:lnTo>
                      <a:lnTo>
                        <a:pt x="612" y="220"/>
                      </a:lnTo>
                      <a:lnTo>
                        <a:pt x="607" y="214"/>
                      </a:lnTo>
                      <a:lnTo>
                        <a:pt x="602" y="208"/>
                      </a:lnTo>
                      <a:lnTo>
                        <a:pt x="595" y="203"/>
                      </a:lnTo>
                      <a:lnTo>
                        <a:pt x="590" y="199"/>
                      </a:lnTo>
                      <a:lnTo>
                        <a:pt x="582" y="194"/>
                      </a:lnTo>
                      <a:lnTo>
                        <a:pt x="576" y="191"/>
                      </a:lnTo>
                      <a:lnTo>
                        <a:pt x="568" y="188"/>
                      </a:lnTo>
                      <a:lnTo>
                        <a:pt x="561" y="187"/>
                      </a:lnTo>
                      <a:lnTo>
                        <a:pt x="552" y="184"/>
                      </a:lnTo>
                      <a:lnTo>
                        <a:pt x="544" y="184"/>
                      </a:lnTo>
                      <a:lnTo>
                        <a:pt x="544" y="184"/>
                      </a:lnTo>
                      <a:close/>
                      <a:moveTo>
                        <a:pt x="446" y="812"/>
                      </a:moveTo>
                      <a:lnTo>
                        <a:pt x="446" y="812"/>
                      </a:lnTo>
                      <a:lnTo>
                        <a:pt x="438" y="811"/>
                      </a:lnTo>
                      <a:lnTo>
                        <a:pt x="432" y="809"/>
                      </a:lnTo>
                      <a:lnTo>
                        <a:pt x="425" y="806"/>
                      </a:lnTo>
                      <a:lnTo>
                        <a:pt x="420" y="800"/>
                      </a:lnTo>
                      <a:lnTo>
                        <a:pt x="414" y="795"/>
                      </a:lnTo>
                      <a:lnTo>
                        <a:pt x="411" y="788"/>
                      </a:lnTo>
                      <a:lnTo>
                        <a:pt x="409" y="782"/>
                      </a:lnTo>
                      <a:lnTo>
                        <a:pt x="408" y="774"/>
                      </a:lnTo>
                      <a:lnTo>
                        <a:pt x="408" y="774"/>
                      </a:lnTo>
                      <a:lnTo>
                        <a:pt x="409" y="767"/>
                      </a:lnTo>
                      <a:lnTo>
                        <a:pt x="411" y="759"/>
                      </a:lnTo>
                      <a:lnTo>
                        <a:pt x="414" y="753"/>
                      </a:lnTo>
                      <a:lnTo>
                        <a:pt x="420" y="747"/>
                      </a:lnTo>
                      <a:lnTo>
                        <a:pt x="425" y="743"/>
                      </a:lnTo>
                      <a:lnTo>
                        <a:pt x="432" y="738"/>
                      </a:lnTo>
                      <a:lnTo>
                        <a:pt x="438" y="736"/>
                      </a:lnTo>
                      <a:lnTo>
                        <a:pt x="446" y="736"/>
                      </a:lnTo>
                      <a:lnTo>
                        <a:pt x="446" y="736"/>
                      </a:lnTo>
                      <a:lnTo>
                        <a:pt x="453" y="736"/>
                      </a:lnTo>
                      <a:lnTo>
                        <a:pt x="461" y="738"/>
                      </a:lnTo>
                      <a:lnTo>
                        <a:pt x="467" y="743"/>
                      </a:lnTo>
                      <a:lnTo>
                        <a:pt x="473" y="747"/>
                      </a:lnTo>
                      <a:lnTo>
                        <a:pt x="477" y="753"/>
                      </a:lnTo>
                      <a:lnTo>
                        <a:pt x="482" y="759"/>
                      </a:lnTo>
                      <a:lnTo>
                        <a:pt x="484" y="767"/>
                      </a:lnTo>
                      <a:lnTo>
                        <a:pt x="484" y="774"/>
                      </a:lnTo>
                      <a:lnTo>
                        <a:pt x="484" y="774"/>
                      </a:lnTo>
                      <a:lnTo>
                        <a:pt x="484" y="782"/>
                      </a:lnTo>
                      <a:lnTo>
                        <a:pt x="482" y="788"/>
                      </a:lnTo>
                      <a:lnTo>
                        <a:pt x="477" y="795"/>
                      </a:lnTo>
                      <a:lnTo>
                        <a:pt x="473" y="800"/>
                      </a:lnTo>
                      <a:lnTo>
                        <a:pt x="467" y="806"/>
                      </a:lnTo>
                      <a:lnTo>
                        <a:pt x="461" y="809"/>
                      </a:lnTo>
                      <a:lnTo>
                        <a:pt x="453" y="811"/>
                      </a:lnTo>
                      <a:lnTo>
                        <a:pt x="446" y="812"/>
                      </a:lnTo>
                      <a:lnTo>
                        <a:pt x="446" y="812"/>
                      </a:lnTo>
                      <a:close/>
                      <a:moveTo>
                        <a:pt x="539" y="574"/>
                      </a:moveTo>
                      <a:lnTo>
                        <a:pt x="539" y="574"/>
                      </a:lnTo>
                      <a:lnTo>
                        <a:pt x="538" y="579"/>
                      </a:lnTo>
                      <a:lnTo>
                        <a:pt x="537" y="583"/>
                      </a:lnTo>
                      <a:lnTo>
                        <a:pt x="535" y="588"/>
                      </a:lnTo>
                      <a:lnTo>
                        <a:pt x="531" y="591"/>
                      </a:lnTo>
                      <a:lnTo>
                        <a:pt x="528" y="594"/>
                      </a:lnTo>
                      <a:lnTo>
                        <a:pt x="524" y="596"/>
                      </a:lnTo>
                      <a:lnTo>
                        <a:pt x="519" y="597"/>
                      </a:lnTo>
                      <a:lnTo>
                        <a:pt x="514" y="599"/>
                      </a:lnTo>
                      <a:lnTo>
                        <a:pt x="94" y="599"/>
                      </a:lnTo>
                      <a:lnTo>
                        <a:pt x="94" y="599"/>
                      </a:lnTo>
                      <a:lnTo>
                        <a:pt x="90" y="597"/>
                      </a:lnTo>
                      <a:lnTo>
                        <a:pt x="86" y="596"/>
                      </a:lnTo>
                      <a:lnTo>
                        <a:pt x="81" y="594"/>
                      </a:lnTo>
                      <a:lnTo>
                        <a:pt x="77" y="591"/>
                      </a:lnTo>
                      <a:lnTo>
                        <a:pt x="75" y="588"/>
                      </a:lnTo>
                      <a:lnTo>
                        <a:pt x="73" y="583"/>
                      </a:lnTo>
                      <a:lnTo>
                        <a:pt x="71" y="579"/>
                      </a:lnTo>
                      <a:lnTo>
                        <a:pt x="71" y="574"/>
                      </a:lnTo>
                      <a:lnTo>
                        <a:pt x="71" y="571"/>
                      </a:lnTo>
                      <a:lnTo>
                        <a:pt x="71" y="571"/>
                      </a:lnTo>
                      <a:lnTo>
                        <a:pt x="71" y="567"/>
                      </a:lnTo>
                      <a:lnTo>
                        <a:pt x="73" y="563"/>
                      </a:lnTo>
                      <a:lnTo>
                        <a:pt x="75" y="558"/>
                      </a:lnTo>
                      <a:lnTo>
                        <a:pt x="77" y="554"/>
                      </a:lnTo>
                      <a:lnTo>
                        <a:pt x="81" y="552"/>
                      </a:lnTo>
                      <a:lnTo>
                        <a:pt x="86" y="550"/>
                      </a:lnTo>
                      <a:lnTo>
                        <a:pt x="90" y="548"/>
                      </a:lnTo>
                      <a:lnTo>
                        <a:pt x="94" y="548"/>
                      </a:lnTo>
                      <a:lnTo>
                        <a:pt x="514" y="548"/>
                      </a:lnTo>
                      <a:lnTo>
                        <a:pt x="514" y="548"/>
                      </a:lnTo>
                      <a:lnTo>
                        <a:pt x="519" y="548"/>
                      </a:lnTo>
                      <a:lnTo>
                        <a:pt x="524" y="550"/>
                      </a:lnTo>
                      <a:lnTo>
                        <a:pt x="528" y="552"/>
                      </a:lnTo>
                      <a:lnTo>
                        <a:pt x="531" y="554"/>
                      </a:lnTo>
                      <a:lnTo>
                        <a:pt x="535" y="558"/>
                      </a:lnTo>
                      <a:lnTo>
                        <a:pt x="537" y="563"/>
                      </a:lnTo>
                      <a:lnTo>
                        <a:pt x="538" y="567"/>
                      </a:lnTo>
                      <a:lnTo>
                        <a:pt x="539" y="571"/>
                      </a:lnTo>
                      <a:lnTo>
                        <a:pt x="539" y="574"/>
                      </a:lnTo>
                      <a:close/>
                      <a:moveTo>
                        <a:pt x="539" y="452"/>
                      </a:moveTo>
                      <a:lnTo>
                        <a:pt x="539" y="452"/>
                      </a:lnTo>
                      <a:lnTo>
                        <a:pt x="538" y="457"/>
                      </a:lnTo>
                      <a:lnTo>
                        <a:pt x="537" y="461"/>
                      </a:lnTo>
                      <a:lnTo>
                        <a:pt x="535" y="465"/>
                      </a:lnTo>
                      <a:lnTo>
                        <a:pt x="531" y="468"/>
                      </a:lnTo>
                      <a:lnTo>
                        <a:pt x="528" y="472"/>
                      </a:lnTo>
                      <a:lnTo>
                        <a:pt x="524" y="474"/>
                      </a:lnTo>
                      <a:lnTo>
                        <a:pt x="519" y="476"/>
                      </a:lnTo>
                      <a:lnTo>
                        <a:pt x="514" y="476"/>
                      </a:lnTo>
                      <a:lnTo>
                        <a:pt x="94" y="476"/>
                      </a:lnTo>
                      <a:lnTo>
                        <a:pt x="94" y="476"/>
                      </a:lnTo>
                      <a:lnTo>
                        <a:pt x="90" y="476"/>
                      </a:lnTo>
                      <a:lnTo>
                        <a:pt x="86" y="474"/>
                      </a:lnTo>
                      <a:lnTo>
                        <a:pt x="81" y="472"/>
                      </a:lnTo>
                      <a:lnTo>
                        <a:pt x="77" y="468"/>
                      </a:lnTo>
                      <a:lnTo>
                        <a:pt x="75" y="465"/>
                      </a:lnTo>
                      <a:lnTo>
                        <a:pt x="73" y="461"/>
                      </a:lnTo>
                      <a:lnTo>
                        <a:pt x="71" y="457"/>
                      </a:lnTo>
                      <a:lnTo>
                        <a:pt x="71" y="452"/>
                      </a:lnTo>
                      <a:lnTo>
                        <a:pt x="71" y="450"/>
                      </a:lnTo>
                      <a:lnTo>
                        <a:pt x="71" y="450"/>
                      </a:lnTo>
                      <a:lnTo>
                        <a:pt x="71" y="445"/>
                      </a:lnTo>
                      <a:lnTo>
                        <a:pt x="73" y="440"/>
                      </a:lnTo>
                      <a:lnTo>
                        <a:pt x="75" y="436"/>
                      </a:lnTo>
                      <a:lnTo>
                        <a:pt x="77" y="433"/>
                      </a:lnTo>
                      <a:lnTo>
                        <a:pt x="81" y="429"/>
                      </a:lnTo>
                      <a:lnTo>
                        <a:pt x="86" y="427"/>
                      </a:lnTo>
                      <a:lnTo>
                        <a:pt x="90" y="425"/>
                      </a:lnTo>
                      <a:lnTo>
                        <a:pt x="94" y="425"/>
                      </a:lnTo>
                      <a:lnTo>
                        <a:pt x="514" y="425"/>
                      </a:lnTo>
                      <a:lnTo>
                        <a:pt x="514" y="425"/>
                      </a:lnTo>
                      <a:lnTo>
                        <a:pt x="519" y="425"/>
                      </a:lnTo>
                      <a:lnTo>
                        <a:pt x="524" y="427"/>
                      </a:lnTo>
                      <a:lnTo>
                        <a:pt x="528" y="429"/>
                      </a:lnTo>
                      <a:lnTo>
                        <a:pt x="531" y="433"/>
                      </a:lnTo>
                      <a:lnTo>
                        <a:pt x="535" y="436"/>
                      </a:lnTo>
                      <a:lnTo>
                        <a:pt x="537" y="440"/>
                      </a:lnTo>
                      <a:lnTo>
                        <a:pt x="538" y="445"/>
                      </a:lnTo>
                      <a:lnTo>
                        <a:pt x="539" y="450"/>
                      </a:lnTo>
                      <a:lnTo>
                        <a:pt x="539" y="452"/>
                      </a:lnTo>
                      <a:close/>
                      <a:moveTo>
                        <a:pt x="539" y="330"/>
                      </a:moveTo>
                      <a:lnTo>
                        <a:pt x="539" y="330"/>
                      </a:lnTo>
                      <a:lnTo>
                        <a:pt x="538" y="334"/>
                      </a:lnTo>
                      <a:lnTo>
                        <a:pt x="537" y="339"/>
                      </a:lnTo>
                      <a:lnTo>
                        <a:pt x="535" y="343"/>
                      </a:lnTo>
                      <a:lnTo>
                        <a:pt x="531" y="347"/>
                      </a:lnTo>
                      <a:lnTo>
                        <a:pt x="528" y="350"/>
                      </a:lnTo>
                      <a:lnTo>
                        <a:pt x="524" y="352"/>
                      </a:lnTo>
                      <a:lnTo>
                        <a:pt x="519" y="354"/>
                      </a:lnTo>
                      <a:lnTo>
                        <a:pt x="514" y="354"/>
                      </a:lnTo>
                      <a:lnTo>
                        <a:pt x="94" y="354"/>
                      </a:lnTo>
                      <a:lnTo>
                        <a:pt x="94" y="354"/>
                      </a:lnTo>
                      <a:lnTo>
                        <a:pt x="90" y="354"/>
                      </a:lnTo>
                      <a:lnTo>
                        <a:pt x="86" y="352"/>
                      </a:lnTo>
                      <a:lnTo>
                        <a:pt x="81" y="350"/>
                      </a:lnTo>
                      <a:lnTo>
                        <a:pt x="77" y="347"/>
                      </a:lnTo>
                      <a:lnTo>
                        <a:pt x="75" y="343"/>
                      </a:lnTo>
                      <a:lnTo>
                        <a:pt x="73" y="339"/>
                      </a:lnTo>
                      <a:lnTo>
                        <a:pt x="71" y="334"/>
                      </a:lnTo>
                      <a:lnTo>
                        <a:pt x="71" y="330"/>
                      </a:lnTo>
                      <a:lnTo>
                        <a:pt x="71" y="328"/>
                      </a:lnTo>
                      <a:lnTo>
                        <a:pt x="71" y="328"/>
                      </a:lnTo>
                      <a:lnTo>
                        <a:pt x="71" y="322"/>
                      </a:lnTo>
                      <a:lnTo>
                        <a:pt x="73" y="318"/>
                      </a:lnTo>
                      <a:lnTo>
                        <a:pt x="75" y="313"/>
                      </a:lnTo>
                      <a:lnTo>
                        <a:pt x="77" y="310"/>
                      </a:lnTo>
                      <a:lnTo>
                        <a:pt x="81" y="307"/>
                      </a:lnTo>
                      <a:lnTo>
                        <a:pt x="86" y="305"/>
                      </a:lnTo>
                      <a:lnTo>
                        <a:pt x="90" y="304"/>
                      </a:lnTo>
                      <a:lnTo>
                        <a:pt x="94" y="303"/>
                      </a:lnTo>
                      <a:lnTo>
                        <a:pt x="514" y="303"/>
                      </a:lnTo>
                      <a:lnTo>
                        <a:pt x="514" y="303"/>
                      </a:lnTo>
                      <a:lnTo>
                        <a:pt x="519" y="304"/>
                      </a:lnTo>
                      <a:lnTo>
                        <a:pt x="524" y="305"/>
                      </a:lnTo>
                      <a:lnTo>
                        <a:pt x="528" y="307"/>
                      </a:lnTo>
                      <a:lnTo>
                        <a:pt x="531" y="310"/>
                      </a:lnTo>
                      <a:lnTo>
                        <a:pt x="535" y="313"/>
                      </a:lnTo>
                      <a:lnTo>
                        <a:pt x="537" y="318"/>
                      </a:lnTo>
                      <a:lnTo>
                        <a:pt x="538" y="322"/>
                      </a:lnTo>
                      <a:lnTo>
                        <a:pt x="539" y="328"/>
                      </a:lnTo>
                      <a:lnTo>
                        <a:pt x="539" y="330"/>
                      </a:lnTo>
                      <a:close/>
                      <a:moveTo>
                        <a:pt x="498" y="143"/>
                      </a:moveTo>
                      <a:lnTo>
                        <a:pt x="128" y="143"/>
                      </a:lnTo>
                      <a:lnTo>
                        <a:pt x="546" y="11"/>
                      </a:lnTo>
                      <a:lnTo>
                        <a:pt x="546" y="11"/>
                      </a:lnTo>
                      <a:lnTo>
                        <a:pt x="551" y="10"/>
                      </a:lnTo>
                      <a:lnTo>
                        <a:pt x="565" y="6"/>
                      </a:lnTo>
                      <a:lnTo>
                        <a:pt x="586" y="1"/>
                      </a:lnTo>
                      <a:lnTo>
                        <a:pt x="596" y="0"/>
                      </a:lnTo>
                      <a:lnTo>
                        <a:pt x="608" y="0"/>
                      </a:lnTo>
                      <a:lnTo>
                        <a:pt x="608" y="0"/>
                      </a:lnTo>
                      <a:lnTo>
                        <a:pt x="887" y="0"/>
                      </a:lnTo>
                      <a:lnTo>
                        <a:pt x="887" y="0"/>
                      </a:lnTo>
                      <a:lnTo>
                        <a:pt x="894" y="0"/>
                      </a:lnTo>
                      <a:lnTo>
                        <a:pt x="899" y="0"/>
                      </a:lnTo>
                      <a:lnTo>
                        <a:pt x="903" y="2"/>
                      </a:lnTo>
                      <a:lnTo>
                        <a:pt x="908" y="3"/>
                      </a:lnTo>
                      <a:lnTo>
                        <a:pt x="909" y="4"/>
                      </a:lnTo>
                      <a:lnTo>
                        <a:pt x="910" y="7"/>
                      </a:lnTo>
                      <a:lnTo>
                        <a:pt x="909" y="8"/>
                      </a:lnTo>
                      <a:lnTo>
                        <a:pt x="907" y="10"/>
                      </a:lnTo>
                      <a:lnTo>
                        <a:pt x="900" y="15"/>
                      </a:lnTo>
                      <a:lnTo>
                        <a:pt x="900" y="15"/>
                      </a:lnTo>
                      <a:lnTo>
                        <a:pt x="743" y="110"/>
                      </a:lnTo>
                      <a:lnTo>
                        <a:pt x="743" y="110"/>
                      </a:lnTo>
                      <a:lnTo>
                        <a:pt x="731" y="116"/>
                      </a:lnTo>
                      <a:lnTo>
                        <a:pt x="718" y="122"/>
                      </a:lnTo>
                      <a:lnTo>
                        <a:pt x="704" y="127"/>
                      </a:lnTo>
                      <a:lnTo>
                        <a:pt x="690" y="131"/>
                      </a:lnTo>
                      <a:lnTo>
                        <a:pt x="676" y="135"/>
                      </a:lnTo>
                      <a:lnTo>
                        <a:pt x="660" y="137"/>
                      </a:lnTo>
                      <a:lnTo>
                        <a:pt x="632" y="141"/>
                      </a:lnTo>
                      <a:lnTo>
                        <a:pt x="605" y="143"/>
                      </a:lnTo>
                      <a:lnTo>
                        <a:pt x="580" y="143"/>
                      </a:lnTo>
                      <a:lnTo>
                        <a:pt x="544" y="143"/>
                      </a:lnTo>
                      <a:lnTo>
                        <a:pt x="498" y="143"/>
                      </a:lnTo>
                      <a:close/>
                      <a:moveTo>
                        <a:pt x="946" y="54"/>
                      </a:moveTo>
                      <a:lnTo>
                        <a:pt x="946" y="54"/>
                      </a:lnTo>
                      <a:lnTo>
                        <a:pt x="946" y="781"/>
                      </a:lnTo>
                      <a:lnTo>
                        <a:pt x="946" y="781"/>
                      </a:lnTo>
                      <a:lnTo>
                        <a:pt x="946" y="793"/>
                      </a:lnTo>
                      <a:lnTo>
                        <a:pt x="943" y="804"/>
                      </a:lnTo>
                      <a:lnTo>
                        <a:pt x="941" y="812"/>
                      </a:lnTo>
                      <a:lnTo>
                        <a:pt x="939" y="819"/>
                      </a:lnTo>
                      <a:lnTo>
                        <a:pt x="934" y="828"/>
                      </a:lnTo>
                      <a:lnTo>
                        <a:pt x="931" y="831"/>
                      </a:lnTo>
                      <a:lnTo>
                        <a:pt x="664" y="1243"/>
                      </a:lnTo>
                      <a:lnTo>
                        <a:pt x="664" y="1243"/>
                      </a:lnTo>
                      <a:lnTo>
                        <a:pt x="666" y="1232"/>
                      </a:lnTo>
                      <a:lnTo>
                        <a:pt x="666" y="1220"/>
                      </a:lnTo>
                      <a:lnTo>
                        <a:pt x="666" y="266"/>
                      </a:lnTo>
                      <a:lnTo>
                        <a:pt x="666" y="266"/>
                      </a:lnTo>
                      <a:lnTo>
                        <a:pt x="667" y="254"/>
                      </a:lnTo>
                      <a:lnTo>
                        <a:pt x="668" y="242"/>
                      </a:lnTo>
                      <a:lnTo>
                        <a:pt x="669" y="231"/>
                      </a:lnTo>
                      <a:lnTo>
                        <a:pt x="671" y="222"/>
                      </a:lnTo>
                      <a:lnTo>
                        <a:pt x="677" y="206"/>
                      </a:lnTo>
                      <a:lnTo>
                        <a:pt x="682" y="194"/>
                      </a:lnTo>
                      <a:lnTo>
                        <a:pt x="689" y="184"/>
                      </a:lnTo>
                      <a:lnTo>
                        <a:pt x="694" y="179"/>
                      </a:lnTo>
                      <a:lnTo>
                        <a:pt x="698" y="175"/>
                      </a:lnTo>
                      <a:lnTo>
                        <a:pt x="929" y="36"/>
                      </a:lnTo>
                      <a:lnTo>
                        <a:pt x="929" y="36"/>
                      </a:lnTo>
                      <a:lnTo>
                        <a:pt x="931" y="35"/>
                      </a:lnTo>
                      <a:lnTo>
                        <a:pt x="935" y="34"/>
                      </a:lnTo>
                      <a:lnTo>
                        <a:pt x="938" y="34"/>
                      </a:lnTo>
                      <a:lnTo>
                        <a:pt x="940" y="36"/>
                      </a:lnTo>
                      <a:lnTo>
                        <a:pt x="943" y="39"/>
                      </a:lnTo>
                      <a:lnTo>
                        <a:pt x="946" y="46"/>
                      </a:lnTo>
                      <a:lnTo>
                        <a:pt x="946" y="54"/>
                      </a:lnTo>
                      <a:lnTo>
                        <a:pt x="946"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a:p>
              </p:txBody>
            </p:sp>
          </p:grpSp>
          <p:sp>
            <p:nvSpPr>
              <p:cNvPr id="81" name="Freeform 341"/>
              <p:cNvSpPr>
                <a:spLocks noEditPoints="1"/>
              </p:cNvSpPr>
              <p:nvPr/>
            </p:nvSpPr>
            <p:spPr bwMode="auto">
              <a:xfrm>
                <a:off x="9546075" y="5285902"/>
                <a:ext cx="293868" cy="274985"/>
              </a:xfrm>
              <a:custGeom>
                <a:avLst/>
                <a:gdLst>
                  <a:gd name="T0" fmla="*/ 926 w 1245"/>
                  <a:gd name="T1" fmla="*/ 1134 h 1163"/>
                  <a:gd name="T2" fmla="*/ 911 w 1245"/>
                  <a:gd name="T3" fmla="*/ 1156 h 1163"/>
                  <a:gd name="T4" fmla="*/ 359 w 1245"/>
                  <a:gd name="T5" fmla="*/ 1163 h 1163"/>
                  <a:gd name="T6" fmla="*/ 333 w 1245"/>
                  <a:gd name="T7" fmla="*/ 1156 h 1163"/>
                  <a:gd name="T8" fmla="*/ 318 w 1245"/>
                  <a:gd name="T9" fmla="*/ 1134 h 1163"/>
                  <a:gd name="T10" fmla="*/ 323 w 1245"/>
                  <a:gd name="T11" fmla="*/ 1114 h 1163"/>
                  <a:gd name="T12" fmla="*/ 377 w 1245"/>
                  <a:gd name="T13" fmla="*/ 1096 h 1163"/>
                  <a:gd name="T14" fmla="*/ 432 w 1245"/>
                  <a:gd name="T15" fmla="*/ 1057 h 1163"/>
                  <a:gd name="T16" fmla="*/ 457 w 1245"/>
                  <a:gd name="T17" fmla="*/ 1019 h 1163"/>
                  <a:gd name="T18" fmla="*/ 466 w 1245"/>
                  <a:gd name="T19" fmla="*/ 979 h 1163"/>
                  <a:gd name="T20" fmla="*/ 778 w 1245"/>
                  <a:gd name="T21" fmla="*/ 932 h 1163"/>
                  <a:gd name="T22" fmla="*/ 779 w 1245"/>
                  <a:gd name="T23" fmla="*/ 981 h 1163"/>
                  <a:gd name="T24" fmla="*/ 788 w 1245"/>
                  <a:gd name="T25" fmla="*/ 1014 h 1163"/>
                  <a:gd name="T26" fmla="*/ 825 w 1245"/>
                  <a:gd name="T27" fmla="*/ 1060 h 1163"/>
                  <a:gd name="T28" fmla="*/ 881 w 1245"/>
                  <a:gd name="T29" fmla="*/ 1095 h 1163"/>
                  <a:gd name="T30" fmla="*/ 928 w 1245"/>
                  <a:gd name="T31" fmla="*/ 1116 h 1163"/>
                  <a:gd name="T32" fmla="*/ 1244 w 1245"/>
                  <a:gd name="T33" fmla="*/ 866 h 1163"/>
                  <a:gd name="T34" fmla="*/ 1225 w 1245"/>
                  <a:gd name="T35" fmla="*/ 893 h 1163"/>
                  <a:gd name="T36" fmla="*/ 42 w 1245"/>
                  <a:gd name="T37" fmla="*/ 901 h 1163"/>
                  <a:gd name="T38" fmla="*/ 19 w 1245"/>
                  <a:gd name="T39" fmla="*/ 893 h 1163"/>
                  <a:gd name="T40" fmla="*/ 0 w 1245"/>
                  <a:gd name="T41" fmla="*/ 866 h 1163"/>
                  <a:gd name="T42" fmla="*/ 0 w 1245"/>
                  <a:gd name="T43" fmla="*/ 33 h 1163"/>
                  <a:gd name="T44" fmla="*/ 19 w 1245"/>
                  <a:gd name="T45" fmla="*/ 7 h 1163"/>
                  <a:gd name="T46" fmla="*/ 1201 w 1245"/>
                  <a:gd name="T47" fmla="*/ 0 h 1163"/>
                  <a:gd name="T48" fmla="*/ 1225 w 1245"/>
                  <a:gd name="T49" fmla="*/ 7 h 1163"/>
                  <a:gd name="T50" fmla="*/ 1244 w 1245"/>
                  <a:gd name="T51" fmla="*/ 33 h 1163"/>
                  <a:gd name="T52" fmla="*/ 917 w 1245"/>
                  <a:gd name="T53" fmla="*/ 835 h 1163"/>
                  <a:gd name="T54" fmla="*/ 912 w 1245"/>
                  <a:gd name="T55" fmla="*/ 822 h 1163"/>
                  <a:gd name="T56" fmla="*/ 900 w 1245"/>
                  <a:gd name="T57" fmla="*/ 816 h 1163"/>
                  <a:gd name="T58" fmla="*/ 889 w 1245"/>
                  <a:gd name="T59" fmla="*/ 820 h 1163"/>
                  <a:gd name="T60" fmla="*/ 882 w 1245"/>
                  <a:gd name="T61" fmla="*/ 831 h 1163"/>
                  <a:gd name="T62" fmla="*/ 883 w 1245"/>
                  <a:gd name="T63" fmla="*/ 841 h 1163"/>
                  <a:gd name="T64" fmla="*/ 892 w 1245"/>
                  <a:gd name="T65" fmla="*/ 851 h 1163"/>
                  <a:gd name="T66" fmla="*/ 903 w 1245"/>
                  <a:gd name="T67" fmla="*/ 852 h 1163"/>
                  <a:gd name="T68" fmla="*/ 914 w 1245"/>
                  <a:gd name="T69" fmla="*/ 844 h 1163"/>
                  <a:gd name="T70" fmla="*/ 917 w 1245"/>
                  <a:gd name="T71" fmla="*/ 835 h 1163"/>
                  <a:gd name="T72" fmla="*/ 999 w 1245"/>
                  <a:gd name="T73" fmla="*/ 828 h 1163"/>
                  <a:gd name="T74" fmla="*/ 989 w 1245"/>
                  <a:gd name="T75" fmla="*/ 818 h 1163"/>
                  <a:gd name="T76" fmla="*/ 979 w 1245"/>
                  <a:gd name="T77" fmla="*/ 817 h 1163"/>
                  <a:gd name="T78" fmla="*/ 967 w 1245"/>
                  <a:gd name="T79" fmla="*/ 825 h 1163"/>
                  <a:gd name="T80" fmla="*/ 964 w 1245"/>
                  <a:gd name="T81" fmla="*/ 835 h 1163"/>
                  <a:gd name="T82" fmla="*/ 969 w 1245"/>
                  <a:gd name="T83" fmla="*/ 848 h 1163"/>
                  <a:gd name="T84" fmla="*/ 982 w 1245"/>
                  <a:gd name="T85" fmla="*/ 853 h 1163"/>
                  <a:gd name="T86" fmla="*/ 992 w 1245"/>
                  <a:gd name="T87" fmla="*/ 850 h 1163"/>
                  <a:gd name="T88" fmla="*/ 1000 w 1245"/>
                  <a:gd name="T89" fmla="*/ 838 h 1163"/>
                  <a:gd name="T90" fmla="*/ 1083 w 1245"/>
                  <a:gd name="T91" fmla="*/ 835 h 1163"/>
                  <a:gd name="T92" fmla="*/ 1078 w 1245"/>
                  <a:gd name="T93" fmla="*/ 822 h 1163"/>
                  <a:gd name="T94" fmla="*/ 1065 w 1245"/>
                  <a:gd name="T95" fmla="*/ 816 h 1163"/>
                  <a:gd name="T96" fmla="*/ 1055 w 1245"/>
                  <a:gd name="T97" fmla="*/ 820 h 1163"/>
                  <a:gd name="T98" fmla="*/ 1048 w 1245"/>
                  <a:gd name="T99" fmla="*/ 831 h 1163"/>
                  <a:gd name="T100" fmla="*/ 1049 w 1245"/>
                  <a:gd name="T101" fmla="*/ 841 h 1163"/>
                  <a:gd name="T102" fmla="*/ 1058 w 1245"/>
                  <a:gd name="T103" fmla="*/ 851 h 1163"/>
                  <a:gd name="T104" fmla="*/ 1069 w 1245"/>
                  <a:gd name="T105" fmla="*/ 852 h 1163"/>
                  <a:gd name="T106" fmla="*/ 1080 w 1245"/>
                  <a:gd name="T107" fmla="*/ 844 h 1163"/>
                  <a:gd name="T108" fmla="*/ 1083 w 1245"/>
                  <a:gd name="T109" fmla="*/ 835 h 1163"/>
                  <a:gd name="T110" fmla="*/ 1132 w 1245"/>
                  <a:gd name="T111" fmla="*/ 100 h 1163"/>
                  <a:gd name="T112" fmla="*/ 110 w 1245"/>
                  <a:gd name="T113" fmla="*/ 102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5" h="1163">
                    <a:moveTo>
                      <a:pt x="928" y="1116"/>
                    </a:moveTo>
                    <a:lnTo>
                      <a:pt x="928" y="1116"/>
                    </a:lnTo>
                    <a:lnTo>
                      <a:pt x="928" y="1124"/>
                    </a:lnTo>
                    <a:lnTo>
                      <a:pt x="926" y="1134"/>
                    </a:lnTo>
                    <a:lnTo>
                      <a:pt x="923" y="1142"/>
                    </a:lnTo>
                    <a:lnTo>
                      <a:pt x="917" y="1149"/>
                    </a:lnTo>
                    <a:lnTo>
                      <a:pt x="917" y="1149"/>
                    </a:lnTo>
                    <a:lnTo>
                      <a:pt x="911" y="1156"/>
                    </a:lnTo>
                    <a:lnTo>
                      <a:pt x="903" y="1160"/>
                    </a:lnTo>
                    <a:lnTo>
                      <a:pt x="895" y="1162"/>
                    </a:lnTo>
                    <a:lnTo>
                      <a:pt x="885" y="1163"/>
                    </a:lnTo>
                    <a:lnTo>
                      <a:pt x="359" y="1163"/>
                    </a:lnTo>
                    <a:lnTo>
                      <a:pt x="359" y="1163"/>
                    </a:lnTo>
                    <a:lnTo>
                      <a:pt x="350" y="1162"/>
                    </a:lnTo>
                    <a:lnTo>
                      <a:pt x="342" y="1160"/>
                    </a:lnTo>
                    <a:lnTo>
                      <a:pt x="333" y="1156"/>
                    </a:lnTo>
                    <a:lnTo>
                      <a:pt x="327" y="1149"/>
                    </a:lnTo>
                    <a:lnTo>
                      <a:pt x="327" y="1149"/>
                    </a:lnTo>
                    <a:lnTo>
                      <a:pt x="321" y="1142"/>
                    </a:lnTo>
                    <a:lnTo>
                      <a:pt x="318" y="1134"/>
                    </a:lnTo>
                    <a:lnTo>
                      <a:pt x="317" y="1124"/>
                    </a:lnTo>
                    <a:lnTo>
                      <a:pt x="317" y="1116"/>
                    </a:lnTo>
                    <a:lnTo>
                      <a:pt x="317" y="1116"/>
                    </a:lnTo>
                    <a:lnTo>
                      <a:pt x="323" y="1114"/>
                    </a:lnTo>
                    <a:lnTo>
                      <a:pt x="341" y="1110"/>
                    </a:lnTo>
                    <a:lnTo>
                      <a:pt x="351" y="1106"/>
                    </a:lnTo>
                    <a:lnTo>
                      <a:pt x="364" y="1101"/>
                    </a:lnTo>
                    <a:lnTo>
                      <a:pt x="377" y="1096"/>
                    </a:lnTo>
                    <a:lnTo>
                      <a:pt x="392" y="1088"/>
                    </a:lnTo>
                    <a:lnTo>
                      <a:pt x="406" y="1080"/>
                    </a:lnTo>
                    <a:lnTo>
                      <a:pt x="420" y="1069"/>
                    </a:lnTo>
                    <a:lnTo>
                      <a:pt x="432" y="1057"/>
                    </a:lnTo>
                    <a:lnTo>
                      <a:pt x="444" y="1044"/>
                    </a:lnTo>
                    <a:lnTo>
                      <a:pt x="449" y="1036"/>
                    </a:lnTo>
                    <a:lnTo>
                      <a:pt x="453" y="1028"/>
                    </a:lnTo>
                    <a:lnTo>
                      <a:pt x="457" y="1019"/>
                    </a:lnTo>
                    <a:lnTo>
                      <a:pt x="461" y="1010"/>
                    </a:lnTo>
                    <a:lnTo>
                      <a:pt x="463" y="1001"/>
                    </a:lnTo>
                    <a:lnTo>
                      <a:pt x="465" y="990"/>
                    </a:lnTo>
                    <a:lnTo>
                      <a:pt x="466" y="979"/>
                    </a:lnTo>
                    <a:lnTo>
                      <a:pt x="467" y="967"/>
                    </a:lnTo>
                    <a:lnTo>
                      <a:pt x="467" y="967"/>
                    </a:lnTo>
                    <a:lnTo>
                      <a:pt x="467" y="932"/>
                    </a:lnTo>
                    <a:lnTo>
                      <a:pt x="778" y="932"/>
                    </a:lnTo>
                    <a:lnTo>
                      <a:pt x="778" y="932"/>
                    </a:lnTo>
                    <a:lnTo>
                      <a:pt x="779" y="972"/>
                    </a:lnTo>
                    <a:lnTo>
                      <a:pt x="779" y="972"/>
                    </a:lnTo>
                    <a:lnTo>
                      <a:pt x="779" y="981"/>
                    </a:lnTo>
                    <a:lnTo>
                      <a:pt x="780" y="990"/>
                    </a:lnTo>
                    <a:lnTo>
                      <a:pt x="782" y="998"/>
                    </a:lnTo>
                    <a:lnTo>
                      <a:pt x="785" y="1006"/>
                    </a:lnTo>
                    <a:lnTo>
                      <a:pt x="788" y="1014"/>
                    </a:lnTo>
                    <a:lnTo>
                      <a:pt x="792" y="1021"/>
                    </a:lnTo>
                    <a:lnTo>
                      <a:pt x="801" y="1035"/>
                    </a:lnTo>
                    <a:lnTo>
                      <a:pt x="813" y="1048"/>
                    </a:lnTo>
                    <a:lnTo>
                      <a:pt x="825" y="1060"/>
                    </a:lnTo>
                    <a:lnTo>
                      <a:pt x="839" y="1070"/>
                    </a:lnTo>
                    <a:lnTo>
                      <a:pt x="853" y="1080"/>
                    </a:lnTo>
                    <a:lnTo>
                      <a:pt x="866" y="1088"/>
                    </a:lnTo>
                    <a:lnTo>
                      <a:pt x="881" y="1095"/>
                    </a:lnTo>
                    <a:lnTo>
                      <a:pt x="904" y="1107"/>
                    </a:lnTo>
                    <a:lnTo>
                      <a:pt x="922" y="1113"/>
                    </a:lnTo>
                    <a:lnTo>
                      <a:pt x="928" y="1116"/>
                    </a:lnTo>
                    <a:lnTo>
                      <a:pt x="928" y="1116"/>
                    </a:lnTo>
                    <a:close/>
                    <a:moveTo>
                      <a:pt x="1245" y="42"/>
                    </a:moveTo>
                    <a:lnTo>
                      <a:pt x="1245" y="857"/>
                    </a:lnTo>
                    <a:lnTo>
                      <a:pt x="1245" y="857"/>
                    </a:lnTo>
                    <a:lnTo>
                      <a:pt x="1244" y="866"/>
                    </a:lnTo>
                    <a:lnTo>
                      <a:pt x="1242" y="875"/>
                    </a:lnTo>
                    <a:lnTo>
                      <a:pt x="1237" y="881"/>
                    </a:lnTo>
                    <a:lnTo>
                      <a:pt x="1232" y="888"/>
                    </a:lnTo>
                    <a:lnTo>
                      <a:pt x="1225" y="893"/>
                    </a:lnTo>
                    <a:lnTo>
                      <a:pt x="1219" y="898"/>
                    </a:lnTo>
                    <a:lnTo>
                      <a:pt x="1210" y="900"/>
                    </a:lnTo>
                    <a:lnTo>
                      <a:pt x="1201" y="901"/>
                    </a:lnTo>
                    <a:lnTo>
                      <a:pt x="42" y="901"/>
                    </a:lnTo>
                    <a:lnTo>
                      <a:pt x="42" y="901"/>
                    </a:lnTo>
                    <a:lnTo>
                      <a:pt x="34" y="900"/>
                    </a:lnTo>
                    <a:lnTo>
                      <a:pt x="26" y="898"/>
                    </a:lnTo>
                    <a:lnTo>
                      <a:pt x="19" y="893"/>
                    </a:lnTo>
                    <a:lnTo>
                      <a:pt x="12" y="888"/>
                    </a:lnTo>
                    <a:lnTo>
                      <a:pt x="7" y="881"/>
                    </a:lnTo>
                    <a:lnTo>
                      <a:pt x="3" y="875"/>
                    </a:lnTo>
                    <a:lnTo>
                      <a:pt x="0" y="866"/>
                    </a:lnTo>
                    <a:lnTo>
                      <a:pt x="0" y="857"/>
                    </a:lnTo>
                    <a:lnTo>
                      <a:pt x="0" y="42"/>
                    </a:lnTo>
                    <a:lnTo>
                      <a:pt x="0" y="42"/>
                    </a:lnTo>
                    <a:lnTo>
                      <a:pt x="0" y="33"/>
                    </a:lnTo>
                    <a:lnTo>
                      <a:pt x="3" y="26"/>
                    </a:lnTo>
                    <a:lnTo>
                      <a:pt x="7" y="18"/>
                    </a:lnTo>
                    <a:lnTo>
                      <a:pt x="12" y="12"/>
                    </a:lnTo>
                    <a:lnTo>
                      <a:pt x="19" y="7"/>
                    </a:lnTo>
                    <a:lnTo>
                      <a:pt x="26" y="3"/>
                    </a:lnTo>
                    <a:lnTo>
                      <a:pt x="34" y="1"/>
                    </a:lnTo>
                    <a:lnTo>
                      <a:pt x="42" y="0"/>
                    </a:lnTo>
                    <a:lnTo>
                      <a:pt x="1201" y="0"/>
                    </a:lnTo>
                    <a:lnTo>
                      <a:pt x="1201" y="0"/>
                    </a:lnTo>
                    <a:lnTo>
                      <a:pt x="1210" y="1"/>
                    </a:lnTo>
                    <a:lnTo>
                      <a:pt x="1219" y="3"/>
                    </a:lnTo>
                    <a:lnTo>
                      <a:pt x="1225" y="7"/>
                    </a:lnTo>
                    <a:lnTo>
                      <a:pt x="1232" y="12"/>
                    </a:lnTo>
                    <a:lnTo>
                      <a:pt x="1237" y="18"/>
                    </a:lnTo>
                    <a:lnTo>
                      <a:pt x="1242" y="26"/>
                    </a:lnTo>
                    <a:lnTo>
                      <a:pt x="1244" y="33"/>
                    </a:lnTo>
                    <a:lnTo>
                      <a:pt x="1245" y="42"/>
                    </a:lnTo>
                    <a:lnTo>
                      <a:pt x="1245" y="42"/>
                    </a:lnTo>
                    <a:close/>
                    <a:moveTo>
                      <a:pt x="917" y="835"/>
                    </a:moveTo>
                    <a:lnTo>
                      <a:pt x="917" y="835"/>
                    </a:lnTo>
                    <a:lnTo>
                      <a:pt x="917" y="831"/>
                    </a:lnTo>
                    <a:lnTo>
                      <a:pt x="916" y="828"/>
                    </a:lnTo>
                    <a:lnTo>
                      <a:pt x="914" y="825"/>
                    </a:lnTo>
                    <a:lnTo>
                      <a:pt x="912" y="822"/>
                    </a:lnTo>
                    <a:lnTo>
                      <a:pt x="910" y="820"/>
                    </a:lnTo>
                    <a:lnTo>
                      <a:pt x="907" y="818"/>
                    </a:lnTo>
                    <a:lnTo>
                      <a:pt x="903" y="817"/>
                    </a:lnTo>
                    <a:lnTo>
                      <a:pt x="900" y="816"/>
                    </a:lnTo>
                    <a:lnTo>
                      <a:pt x="900" y="816"/>
                    </a:lnTo>
                    <a:lnTo>
                      <a:pt x="896" y="817"/>
                    </a:lnTo>
                    <a:lnTo>
                      <a:pt x="892" y="818"/>
                    </a:lnTo>
                    <a:lnTo>
                      <a:pt x="889" y="820"/>
                    </a:lnTo>
                    <a:lnTo>
                      <a:pt x="887" y="822"/>
                    </a:lnTo>
                    <a:lnTo>
                      <a:pt x="885" y="825"/>
                    </a:lnTo>
                    <a:lnTo>
                      <a:pt x="883" y="828"/>
                    </a:lnTo>
                    <a:lnTo>
                      <a:pt x="882" y="831"/>
                    </a:lnTo>
                    <a:lnTo>
                      <a:pt x="882" y="835"/>
                    </a:lnTo>
                    <a:lnTo>
                      <a:pt x="882" y="835"/>
                    </a:lnTo>
                    <a:lnTo>
                      <a:pt x="882" y="838"/>
                    </a:lnTo>
                    <a:lnTo>
                      <a:pt x="883" y="841"/>
                    </a:lnTo>
                    <a:lnTo>
                      <a:pt x="885" y="844"/>
                    </a:lnTo>
                    <a:lnTo>
                      <a:pt x="887" y="848"/>
                    </a:lnTo>
                    <a:lnTo>
                      <a:pt x="889" y="850"/>
                    </a:lnTo>
                    <a:lnTo>
                      <a:pt x="892" y="851"/>
                    </a:lnTo>
                    <a:lnTo>
                      <a:pt x="896" y="852"/>
                    </a:lnTo>
                    <a:lnTo>
                      <a:pt x="900" y="853"/>
                    </a:lnTo>
                    <a:lnTo>
                      <a:pt x="900" y="853"/>
                    </a:lnTo>
                    <a:lnTo>
                      <a:pt x="903" y="852"/>
                    </a:lnTo>
                    <a:lnTo>
                      <a:pt x="907" y="851"/>
                    </a:lnTo>
                    <a:lnTo>
                      <a:pt x="910" y="850"/>
                    </a:lnTo>
                    <a:lnTo>
                      <a:pt x="912" y="848"/>
                    </a:lnTo>
                    <a:lnTo>
                      <a:pt x="914" y="844"/>
                    </a:lnTo>
                    <a:lnTo>
                      <a:pt x="916" y="841"/>
                    </a:lnTo>
                    <a:lnTo>
                      <a:pt x="917" y="838"/>
                    </a:lnTo>
                    <a:lnTo>
                      <a:pt x="917" y="835"/>
                    </a:lnTo>
                    <a:lnTo>
                      <a:pt x="917" y="835"/>
                    </a:lnTo>
                    <a:close/>
                    <a:moveTo>
                      <a:pt x="1000" y="835"/>
                    </a:moveTo>
                    <a:lnTo>
                      <a:pt x="1000" y="835"/>
                    </a:lnTo>
                    <a:lnTo>
                      <a:pt x="1000" y="831"/>
                    </a:lnTo>
                    <a:lnTo>
                      <a:pt x="999" y="828"/>
                    </a:lnTo>
                    <a:lnTo>
                      <a:pt x="998" y="825"/>
                    </a:lnTo>
                    <a:lnTo>
                      <a:pt x="995" y="822"/>
                    </a:lnTo>
                    <a:lnTo>
                      <a:pt x="992" y="820"/>
                    </a:lnTo>
                    <a:lnTo>
                      <a:pt x="989" y="818"/>
                    </a:lnTo>
                    <a:lnTo>
                      <a:pt x="986" y="817"/>
                    </a:lnTo>
                    <a:lnTo>
                      <a:pt x="982" y="816"/>
                    </a:lnTo>
                    <a:lnTo>
                      <a:pt x="982" y="816"/>
                    </a:lnTo>
                    <a:lnTo>
                      <a:pt x="979" y="817"/>
                    </a:lnTo>
                    <a:lnTo>
                      <a:pt x="975" y="818"/>
                    </a:lnTo>
                    <a:lnTo>
                      <a:pt x="973" y="820"/>
                    </a:lnTo>
                    <a:lnTo>
                      <a:pt x="969" y="822"/>
                    </a:lnTo>
                    <a:lnTo>
                      <a:pt x="967" y="825"/>
                    </a:lnTo>
                    <a:lnTo>
                      <a:pt x="966" y="828"/>
                    </a:lnTo>
                    <a:lnTo>
                      <a:pt x="965" y="831"/>
                    </a:lnTo>
                    <a:lnTo>
                      <a:pt x="964" y="835"/>
                    </a:lnTo>
                    <a:lnTo>
                      <a:pt x="964" y="835"/>
                    </a:lnTo>
                    <a:lnTo>
                      <a:pt x="965" y="838"/>
                    </a:lnTo>
                    <a:lnTo>
                      <a:pt x="966" y="841"/>
                    </a:lnTo>
                    <a:lnTo>
                      <a:pt x="967" y="844"/>
                    </a:lnTo>
                    <a:lnTo>
                      <a:pt x="969" y="848"/>
                    </a:lnTo>
                    <a:lnTo>
                      <a:pt x="973" y="850"/>
                    </a:lnTo>
                    <a:lnTo>
                      <a:pt x="975" y="851"/>
                    </a:lnTo>
                    <a:lnTo>
                      <a:pt x="979" y="852"/>
                    </a:lnTo>
                    <a:lnTo>
                      <a:pt x="982" y="853"/>
                    </a:lnTo>
                    <a:lnTo>
                      <a:pt x="982" y="853"/>
                    </a:lnTo>
                    <a:lnTo>
                      <a:pt x="986" y="852"/>
                    </a:lnTo>
                    <a:lnTo>
                      <a:pt x="989" y="851"/>
                    </a:lnTo>
                    <a:lnTo>
                      <a:pt x="992" y="850"/>
                    </a:lnTo>
                    <a:lnTo>
                      <a:pt x="995" y="848"/>
                    </a:lnTo>
                    <a:lnTo>
                      <a:pt x="998" y="844"/>
                    </a:lnTo>
                    <a:lnTo>
                      <a:pt x="999" y="841"/>
                    </a:lnTo>
                    <a:lnTo>
                      <a:pt x="1000" y="838"/>
                    </a:lnTo>
                    <a:lnTo>
                      <a:pt x="1000" y="835"/>
                    </a:lnTo>
                    <a:lnTo>
                      <a:pt x="1000" y="835"/>
                    </a:lnTo>
                    <a:close/>
                    <a:moveTo>
                      <a:pt x="1083" y="835"/>
                    </a:moveTo>
                    <a:lnTo>
                      <a:pt x="1083" y="835"/>
                    </a:lnTo>
                    <a:lnTo>
                      <a:pt x="1082" y="831"/>
                    </a:lnTo>
                    <a:lnTo>
                      <a:pt x="1081" y="828"/>
                    </a:lnTo>
                    <a:lnTo>
                      <a:pt x="1080" y="825"/>
                    </a:lnTo>
                    <a:lnTo>
                      <a:pt x="1078" y="822"/>
                    </a:lnTo>
                    <a:lnTo>
                      <a:pt x="1076" y="820"/>
                    </a:lnTo>
                    <a:lnTo>
                      <a:pt x="1072" y="818"/>
                    </a:lnTo>
                    <a:lnTo>
                      <a:pt x="1069" y="817"/>
                    </a:lnTo>
                    <a:lnTo>
                      <a:pt x="1065" y="816"/>
                    </a:lnTo>
                    <a:lnTo>
                      <a:pt x="1065" y="816"/>
                    </a:lnTo>
                    <a:lnTo>
                      <a:pt x="1062" y="817"/>
                    </a:lnTo>
                    <a:lnTo>
                      <a:pt x="1058" y="818"/>
                    </a:lnTo>
                    <a:lnTo>
                      <a:pt x="1055" y="820"/>
                    </a:lnTo>
                    <a:lnTo>
                      <a:pt x="1053" y="822"/>
                    </a:lnTo>
                    <a:lnTo>
                      <a:pt x="1051" y="825"/>
                    </a:lnTo>
                    <a:lnTo>
                      <a:pt x="1049" y="828"/>
                    </a:lnTo>
                    <a:lnTo>
                      <a:pt x="1048" y="831"/>
                    </a:lnTo>
                    <a:lnTo>
                      <a:pt x="1048" y="835"/>
                    </a:lnTo>
                    <a:lnTo>
                      <a:pt x="1048" y="835"/>
                    </a:lnTo>
                    <a:lnTo>
                      <a:pt x="1048" y="838"/>
                    </a:lnTo>
                    <a:lnTo>
                      <a:pt x="1049" y="841"/>
                    </a:lnTo>
                    <a:lnTo>
                      <a:pt x="1051" y="844"/>
                    </a:lnTo>
                    <a:lnTo>
                      <a:pt x="1053" y="848"/>
                    </a:lnTo>
                    <a:lnTo>
                      <a:pt x="1055" y="850"/>
                    </a:lnTo>
                    <a:lnTo>
                      <a:pt x="1058" y="851"/>
                    </a:lnTo>
                    <a:lnTo>
                      <a:pt x="1062" y="852"/>
                    </a:lnTo>
                    <a:lnTo>
                      <a:pt x="1065" y="853"/>
                    </a:lnTo>
                    <a:lnTo>
                      <a:pt x="1065" y="853"/>
                    </a:lnTo>
                    <a:lnTo>
                      <a:pt x="1069" y="852"/>
                    </a:lnTo>
                    <a:lnTo>
                      <a:pt x="1072" y="851"/>
                    </a:lnTo>
                    <a:lnTo>
                      <a:pt x="1076" y="850"/>
                    </a:lnTo>
                    <a:lnTo>
                      <a:pt x="1078" y="848"/>
                    </a:lnTo>
                    <a:lnTo>
                      <a:pt x="1080" y="844"/>
                    </a:lnTo>
                    <a:lnTo>
                      <a:pt x="1081" y="841"/>
                    </a:lnTo>
                    <a:lnTo>
                      <a:pt x="1082" y="838"/>
                    </a:lnTo>
                    <a:lnTo>
                      <a:pt x="1083" y="835"/>
                    </a:lnTo>
                    <a:lnTo>
                      <a:pt x="1083" y="835"/>
                    </a:lnTo>
                    <a:close/>
                    <a:moveTo>
                      <a:pt x="1134" y="102"/>
                    </a:moveTo>
                    <a:lnTo>
                      <a:pt x="1134" y="102"/>
                    </a:lnTo>
                    <a:lnTo>
                      <a:pt x="1134" y="101"/>
                    </a:lnTo>
                    <a:lnTo>
                      <a:pt x="1132" y="100"/>
                    </a:lnTo>
                    <a:lnTo>
                      <a:pt x="112" y="100"/>
                    </a:lnTo>
                    <a:lnTo>
                      <a:pt x="112" y="100"/>
                    </a:lnTo>
                    <a:lnTo>
                      <a:pt x="111" y="101"/>
                    </a:lnTo>
                    <a:lnTo>
                      <a:pt x="110" y="102"/>
                    </a:lnTo>
                    <a:lnTo>
                      <a:pt x="110" y="753"/>
                    </a:lnTo>
                    <a:lnTo>
                      <a:pt x="1134" y="753"/>
                    </a:lnTo>
                    <a:lnTo>
                      <a:pt x="1134" y="102"/>
                    </a:lnTo>
                    <a:close/>
                  </a:path>
                </a:pathLst>
              </a:custGeom>
              <a:solidFill>
                <a:srgbClr val="FFFFFF"/>
              </a:solidFill>
              <a:ln w="3175">
                <a:solidFill>
                  <a:schemeClr val="tx2"/>
                </a:solidFill>
                <a:round/>
                <a:headEnd/>
                <a:tailEnd/>
              </a:ln>
              <a:extLst/>
            </p:spPr>
            <p:txBody>
              <a:bodyPr vert="horz" wrap="square" lIns="82935" tIns="41468" rIns="82935" bIns="41468" numCol="1" anchor="t" anchorCtr="0" compatLnSpc="1">
                <a:prstTxWarp prst="textNoShape">
                  <a:avLst/>
                </a:prstTxWarp>
              </a:bodyPr>
              <a:lstStyle/>
              <a:p>
                <a:endParaRPr lang="en-GB" sz="1633"/>
              </a:p>
            </p:txBody>
          </p:sp>
          <p:sp>
            <p:nvSpPr>
              <p:cNvPr id="82" name="Rectangle 81"/>
              <p:cNvSpPr/>
              <p:nvPr/>
            </p:nvSpPr>
            <p:spPr bwMode="ltGray">
              <a:xfrm>
                <a:off x="9598430" y="5345821"/>
                <a:ext cx="216024" cy="117717"/>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Georgia" pitchFamily="18" charset="0"/>
                </a:endParaRPr>
              </a:p>
            </p:txBody>
          </p:sp>
        </p:grpSp>
        <p:grpSp>
          <p:nvGrpSpPr>
            <p:cNvPr id="85" name="Group 84"/>
            <p:cNvGrpSpPr/>
            <p:nvPr/>
          </p:nvGrpSpPr>
          <p:grpSpPr>
            <a:xfrm>
              <a:off x="7944348" y="4324509"/>
              <a:ext cx="448204" cy="448204"/>
              <a:chOff x="9498167" y="5137715"/>
              <a:chExt cx="612775" cy="612775"/>
            </a:xfrm>
          </p:grpSpPr>
          <p:grpSp>
            <p:nvGrpSpPr>
              <p:cNvPr id="86" name="Group 85"/>
              <p:cNvGrpSpPr/>
              <p:nvPr/>
            </p:nvGrpSpPr>
            <p:grpSpPr>
              <a:xfrm>
                <a:off x="9498167" y="5137715"/>
                <a:ext cx="612775" cy="612775"/>
                <a:chOff x="6421537" y="2265179"/>
                <a:chExt cx="612775" cy="612775"/>
              </a:xfrm>
            </p:grpSpPr>
            <p:sp>
              <p:nvSpPr>
                <p:cNvPr id="89" name="Oval 88"/>
                <p:cNvSpPr/>
                <p:nvPr/>
              </p:nvSpPr>
              <p:spPr bwMode="ltGray">
                <a:xfrm>
                  <a:off x="6421537" y="2265179"/>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Georgia" pitchFamily="18" charset="0"/>
                  </a:endParaRPr>
                </a:p>
              </p:txBody>
            </p:sp>
            <p:sp>
              <p:nvSpPr>
                <p:cNvPr id="90" name="Freeform 351"/>
                <p:cNvSpPr>
                  <a:spLocks noEditPoints="1"/>
                </p:cNvSpPr>
                <p:nvPr/>
              </p:nvSpPr>
              <p:spPr bwMode="auto">
                <a:xfrm>
                  <a:off x="6727924" y="2417396"/>
                  <a:ext cx="208277" cy="356337"/>
                </a:xfrm>
                <a:custGeom>
                  <a:avLst/>
                  <a:gdLst>
                    <a:gd name="T0" fmla="*/ 65 w 946"/>
                    <a:gd name="T1" fmla="*/ 187 h 1301"/>
                    <a:gd name="T2" fmla="*/ 29 w 946"/>
                    <a:gd name="T3" fmla="*/ 203 h 1301"/>
                    <a:gd name="T4" fmla="*/ 7 w 946"/>
                    <a:gd name="T5" fmla="*/ 234 h 1301"/>
                    <a:gd name="T6" fmla="*/ 0 w 946"/>
                    <a:gd name="T7" fmla="*/ 1220 h 1301"/>
                    <a:gd name="T8" fmla="*/ 7 w 946"/>
                    <a:gd name="T9" fmla="*/ 1251 h 1301"/>
                    <a:gd name="T10" fmla="*/ 29 w 946"/>
                    <a:gd name="T11" fmla="*/ 1283 h 1301"/>
                    <a:gd name="T12" fmla="*/ 65 w 946"/>
                    <a:gd name="T13" fmla="*/ 1300 h 1301"/>
                    <a:gd name="T14" fmla="*/ 552 w 946"/>
                    <a:gd name="T15" fmla="*/ 1301 h 1301"/>
                    <a:gd name="T16" fmla="*/ 590 w 946"/>
                    <a:gd name="T17" fmla="*/ 1287 h 1301"/>
                    <a:gd name="T18" fmla="*/ 616 w 946"/>
                    <a:gd name="T19" fmla="*/ 1259 h 1301"/>
                    <a:gd name="T20" fmla="*/ 626 w 946"/>
                    <a:gd name="T21" fmla="*/ 1220 h 1301"/>
                    <a:gd name="T22" fmla="*/ 621 w 946"/>
                    <a:gd name="T23" fmla="*/ 242 h 1301"/>
                    <a:gd name="T24" fmla="*/ 602 w 946"/>
                    <a:gd name="T25" fmla="*/ 208 h 1301"/>
                    <a:gd name="T26" fmla="*/ 568 w 946"/>
                    <a:gd name="T27" fmla="*/ 188 h 1301"/>
                    <a:gd name="T28" fmla="*/ 446 w 946"/>
                    <a:gd name="T29" fmla="*/ 812 h 1301"/>
                    <a:gd name="T30" fmla="*/ 420 w 946"/>
                    <a:gd name="T31" fmla="*/ 800 h 1301"/>
                    <a:gd name="T32" fmla="*/ 408 w 946"/>
                    <a:gd name="T33" fmla="*/ 774 h 1301"/>
                    <a:gd name="T34" fmla="*/ 425 w 946"/>
                    <a:gd name="T35" fmla="*/ 743 h 1301"/>
                    <a:gd name="T36" fmla="*/ 453 w 946"/>
                    <a:gd name="T37" fmla="*/ 736 h 1301"/>
                    <a:gd name="T38" fmla="*/ 482 w 946"/>
                    <a:gd name="T39" fmla="*/ 759 h 1301"/>
                    <a:gd name="T40" fmla="*/ 482 w 946"/>
                    <a:gd name="T41" fmla="*/ 788 h 1301"/>
                    <a:gd name="T42" fmla="*/ 453 w 946"/>
                    <a:gd name="T43" fmla="*/ 811 h 1301"/>
                    <a:gd name="T44" fmla="*/ 538 w 946"/>
                    <a:gd name="T45" fmla="*/ 579 h 1301"/>
                    <a:gd name="T46" fmla="*/ 524 w 946"/>
                    <a:gd name="T47" fmla="*/ 596 h 1301"/>
                    <a:gd name="T48" fmla="*/ 90 w 946"/>
                    <a:gd name="T49" fmla="*/ 597 h 1301"/>
                    <a:gd name="T50" fmla="*/ 73 w 946"/>
                    <a:gd name="T51" fmla="*/ 583 h 1301"/>
                    <a:gd name="T52" fmla="*/ 71 w 946"/>
                    <a:gd name="T53" fmla="*/ 567 h 1301"/>
                    <a:gd name="T54" fmla="*/ 86 w 946"/>
                    <a:gd name="T55" fmla="*/ 550 h 1301"/>
                    <a:gd name="T56" fmla="*/ 519 w 946"/>
                    <a:gd name="T57" fmla="*/ 548 h 1301"/>
                    <a:gd name="T58" fmla="*/ 537 w 946"/>
                    <a:gd name="T59" fmla="*/ 563 h 1301"/>
                    <a:gd name="T60" fmla="*/ 539 w 946"/>
                    <a:gd name="T61" fmla="*/ 452 h 1301"/>
                    <a:gd name="T62" fmla="*/ 528 w 946"/>
                    <a:gd name="T63" fmla="*/ 472 h 1301"/>
                    <a:gd name="T64" fmla="*/ 94 w 946"/>
                    <a:gd name="T65" fmla="*/ 476 h 1301"/>
                    <a:gd name="T66" fmla="*/ 75 w 946"/>
                    <a:gd name="T67" fmla="*/ 465 h 1301"/>
                    <a:gd name="T68" fmla="*/ 71 w 946"/>
                    <a:gd name="T69" fmla="*/ 450 h 1301"/>
                    <a:gd name="T70" fmla="*/ 81 w 946"/>
                    <a:gd name="T71" fmla="*/ 429 h 1301"/>
                    <a:gd name="T72" fmla="*/ 514 w 946"/>
                    <a:gd name="T73" fmla="*/ 425 h 1301"/>
                    <a:gd name="T74" fmla="*/ 535 w 946"/>
                    <a:gd name="T75" fmla="*/ 436 h 1301"/>
                    <a:gd name="T76" fmla="*/ 539 w 946"/>
                    <a:gd name="T77" fmla="*/ 330 h 1301"/>
                    <a:gd name="T78" fmla="*/ 531 w 946"/>
                    <a:gd name="T79" fmla="*/ 347 h 1301"/>
                    <a:gd name="T80" fmla="*/ 94 w 946"/>
                    <a:gd name="T81" fmla="*/ 354 h 1301"/>
                    <a:gd name="T82" fmla="*/ 77 w 946"/>
                    <a:gd name="T83" fmla="*/ 347 h 1301"/>
                    <a:gd name="T84" fmla="*/ 71 w 946"/>
                    <a:gd name="T85" fmla="*/ 328 h 1301"/>
                    <a:gd name="T86" fmla="*/ 77 w 946"/>
                    <a:gd name="T87" fmla="*/ 310 h 1301"/>
                    <a:gd name="T88" fmla="*/ 514 w 946"/>
                    <a:gd name="T89" fmla="*/ 303 h 1301"/>
                    <a:gd name="T90" fmla="*/ 531 w 946"/>
                    <a:gd name="T91" fmla="*/ 310 h 1301"/>
                    <a:gd name="T92" fmla="*/ 539 w 946"/>
                    <a:gd name="T93" fmla="*/ 330 h 1301"/>
                    <a:gd name="T94" fmla="*/ 551 w 946"/>
                    <a:gd name="T95" fmla="*/ 10 h 1301"/>
                    <a:gd name="T96" fmla="*/ 608 w 946"/>
                    <a:gd name="T97" fmla="*/ 0 h 1301"/>
                    <a:gd name="T98" fmla="*/ 903 w 946"/>
                    <a:gd name="T99" fmla="*/ 2 h 1301"/>
                    <a:gd name="T100" fmla="*/ 907 w 946"/>
                    <a:gd name="T101" fmla="*/ 10 h 1301"/>
                    <a:gd name="T102" fmla="*/ 731 w 946"/>
                    <a:gd name="T103" fmla="*/ 116 h 1301"/>
                    <a:gd name="T104" fmla="*/ 660 w 946"/>
                    <a:gd name="T105" fmla="*/ 137 h 1301"/>
                    <a:gd name="T106" fmla="*/ 498 w 946"/>
                    <a:gd name="T107" fmla="*/ 143 h 1301"/>
                    <a:gd name="T108" fmla="*/ 946 w 946"/>
                    <a:gd name="T109" fmla="*/ 793 h 1301"/>
                    <a:gd name="T110" fmla="*/ 931 w 946"/>
                    <a:gd name="T111" fmla="*/ 831 h 1301"/>
                    <a:gd name="T112" fmla="*/ 666 w 946"/>
                    <a:gd name="T113" fmla="*/ 266 h 1301"/>
                    <a:gd name="T114" fmla="*/ 671 w 946"/>
                    <a:gd name="T115" fmla="*/ 222 h 1301"/>
                    <a:gd name="T116" fmla="*/ 698 w 946"/>
                    <a:gd name="T117" fmla="*/ 175 h 1301"/>
                    <a:gd name="T118" fmla="*/ 938 w 946"/>
                    <a:gd name="T119" fmla="*/ 34 h 1301"/>
                    <a:gd name="T120" fmla="*/ 946 w 946"/>
                    <a:gd name="T121" fmla="*/ 54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6" h="1301">
                      <a:moveTo>
                        <a:pt x="544" y="184"/>
                      </a:moveTo>
                      <a:lnTo>
                        <a:pt x="81" y="184"/>
                      </a:lnTo>
                      <a:lnTo>
                        <a:pt x="81" y="184"/>
                      </a:lnTo>
                      <a:lnTo>
                        <a:pt x="73" y="184"/>
                      </a:lnTo>
                      <a:lnTo>
                        <a:pt x="65" y="187"/>
                      </a:lnTo>
                      <a:lnTo>
                        <a:pt x="58" y="188"/>
                      </a:lnTo>
                      <a:lnTo>
                        <a:pt x="50" y="191"/>
                      </a:lnTo>
                      <a:lnTo>
                        <a:pt x="42" y="194"/>
                      </a:lnTo>
                      <a:lnTo>
                        <a:pt x="36" y="199"/>
                      </a:lnTo>
                      <a:lnTo>
                        <a:pt x="29" y="203"/>
                      </a:lnTo>
                      <a:lnTo>
                        <a:pt x="24" y="208"/>
                      </a:lnTo>
                      <a:lnTo>
                        <a:pt x="19" y="214"/>
                      </a:lnTo>
                      <a:lnTo>
                        <a:pt x="14" y="220"/>
                      </a:lnTo>
                      <a:lnTo>
                        <a:pt x="10" y="227"/>
                      </a:lnTo>
                      <a:lnTo>
                        <a:pt x="7" y="234"/>
                      </a:lnTo>
                      <a:lnTo>
                        <a:pt x="3" y="242"/>
                      </a:lnTo>
                      <a:lnTo>
                        <a:pt x="1" y="249"/>
                      </a:lnTo>
                      <a:lnTo>
                        <a:pt x="0" y="258"/>
                      </a:lnTo>
                      <a:lnTo>
                        <a:pt x="0" y="266"/>
                      </a:lnTo>
                      <a:lnTo>
                        <a:pt x="0" y="1220"/>
                      </a:lnTo>
                      <a:lnTo>
                        <a:pt x="0" y="1220"/>
                      </a:lnTo>
                      <a:lnTo>
                        <a:pt x="0" y="1229"/>
                      </a:lnTo>
                      <a:lnTo>
                        <a:pt x="1" y="1236"/>
                      </a:lnTo>
                      <a:lnTo>
                        <a:pt x="3" y="1244"/>
                      </a:lnTo>
                      <a:lnTo>
                        <a:pt x="7" y="1251"/>
                      </a:lnTo>
                      <a:lnTo>
                        <a:pt x="10" y="1259"/>
                      </a:lnTo>
                      <a:lnTo>
                        <a:pt x="14" y="1265"/>
                      </a:lnTo>
                      <a:lnTo>
                        <a:pt x="19" y="1272"/>
                      </a:lnTo>
                      <a:lnTo>
                        <a:pt x="24" y="1277"/>
                      </a:lnTo>
                      <a:lnTo>
                        <a:pt x="29" y="1283"/>
                      </a:lnTo>
                      <a:lnTo>
                        <a:pt x="36" y="1287"/>
                      </a:lnTo>
                      <a:lnTo>
                        <a:pt x="42" y="1291"/>
                      </a:lnTo>
                      <a:lnTo>
                        <a:pt x="50" y="1295"/>
                      </a:lnTo>
                      <a:lnTo>
                        <a:pt x="58" y="1298"/>
                      </a:lnTo>
                      <a:lnTo>
                        <a:pt x="65" y="1300"/>
                      </a:lnTo>
                      <a:lnTo>
                        <a:pt x="73" y="1301"/>
                      </a:lnTo>
                      <a:lnTo>
                        <a:pt x="81" y="1301"/>
                      </a:lnTo>
                      <a:lnTo>
                        <a:pt x="544" y="1301"/>
                      </a:lnTo>
                      <a:lnTo>
                        <a:pt x="544" y="1301"/>
                      </a:lnTo>
                      <a:lnTo>
                        <a:pt x="552" y="1301"/>
                      </a:lnTo>
                      <a:lnTo>
                        <a:pt x="561" y="1300"/>
                      </a:lnTo>
                      <a:lnTo>
                        <a:pt x="568" y="1298"/>
                      </a:lnTo>
                      <a:lnTo>
                        <a:pt x="576" y="1295"/>
                      </a:lnTo>
                      <a:lnTo>
                        <a:pt x="582" y="1291"/>
                      </a:lnTo>
                      <a:lnTo>
                        <a:pt x="590" y="1287"/>
                      </a:lnTo>
                      <a:lnTo>
                        <a:pt x="595" y="1283"/>
                      </a:lnTo>
                      <a:lnTo>
                        <a:pt x="602" y="1277"/>
                      </a:lnTo>
                      <a:lnTo>
                        <a:pt x="607" y="1272"/>
                      </a:lnTo>
                      <a:lnTo>
                        <a:pt x="612" y="1265"/>
                      </a:lnTo>
                      <a:lnTo>
                        <a:pt x="616" y="1259"/>
                      </a:lnTo>
                      <a:lnTo>
                        <a:pt x="619" y="1251"/>
                      </a:lnTo>
                      <a:lnTo>
                        <a:pt x="621" y="1244"/>
                      </a:lnTo>
                      <a:lnTo>
                        <a:pt x="624" y="1236"/>
                      </a:lnTo>
                      <a:lnTo>
                        <a:pt x="625" y="1229"/>
                      </a:lnTo>
                      <a:lnTo>
                        <a:pt x="626" y="1220"/>
                      </a:lnTo>
                      <a:lnTo>
                        <a:pt x="626" y="266"/>
                      </a:lnTo>
                      <a:lnTo>
                        <a:pt x="626" y="266"/>
                      </a:lnTo>
                      <a:lnTo>
                        <a:pt x="625" y="258"/>
                      </a:lnTo>
                      <a:lnTo>
                        <a:pt x="624" y="249"/>
                      </a:lnTo>
                      <a:lnTo>
                        <a:pt x="621" y="242"/>
                      </a:lnTo>
                      <a:lnTo>
                        <a:pt x="619" y="234"/>
                      </a:lnTo>
                      <a:lnTo>
                        <a:pt x="616" y="227"/>
                      </a:lnTo>
                      <a:lnTo>
                        <a:pt x="612" y="220"/>
                      </a:lnTo>
                      <a:lnTo>
                        <a:pt x="607" y="214"/>
                      </a:lnTo>
                      <a:lnTo>
                        <a:pt x="602" y="208"/>
                      </a:lnTo>
                      <a:lnTo>
                        <a:pt x="595" y="203"/>
                      </a:lnTo>
                      <a:lnTo>
                        <a:pt x="590" y="199"/>
                      </a:lnTo>
                      <a:lnTo>
                        <a:pt x="582" y="194"/>
                      </a:lnTo>
                      <a:lnTo>
                        <a:pt x="576" y="191"/>
                      </a:lnTo>
                      <a:lnTo>
                        <a:pt x="568" y="188"/>
                      </a:lnTo>
                      <a:lnTo>
                        <a:pt x="561" y="187"/>
                      </a:lnTo>
                      <a:lnTo>
                        <a:pt x="552" y="184"/>
                      </a:lnTo>
                      <a:lnTo>
                        <a:pt x="544" y="184"/>
                      </a:lnTo>
                      <a:lnTo>
                        <a:pt x="544" y="184"/>
                      </a:lnTo>
                      <a:close/>
                      <a:moveTo>
                        <a:pt x="446" y="812"/>
                      </a:moveTo>
                      <a:lnTo>
                        <a:pt x="446" y="812"/>
                      </a:lnTo>
                      <a:lnTo>
                        <a:pt x="438" y="811"/>
                      </a:lnTo>
                      <a:lnTo>
                        <a:pt x="432" y="809"/>
                      </a:lnTo>
                      <a:lnTo>
                        <a:pt x="425" y="806"/>
                      </a:lnTo>
                      <a:lnTo>
                        <a:pt x="420" y="800"/>
                      </a:lnTo>
                      <a:lnTo>
                        <a:pt x="414" y="795"/>
                      </a:lnTo>
                      <a:lnTo>
                        <a:pt x="411" y="788"/>
                      </a:lnTo>
                      <a:lnTo>
                        <a:pt x="409" y="782"/>
                      </a:lnTo>
                      <a:lnTo>
                        <a:pt x="408" y="774"/>
                      </a:lnTo>
                      <a:lnTo>
                        <a:pt x="408" y="774"/>
                      </a:lnTo>
                      <a:lnTo>
                        <a:pt x="409" y="767"/>
                      </a:lnTo>
                      <a:lnTo>
                        <a:pt x="411" y="759"/>
                      </a:lnTo>
                      <a:lnTo>
                        <a:pt x="414" y="753"/>
                      </a:lnTo>
                      <a:lnTo>
                        <a:pt x="420" y="747"/>
                      </a:lnTo>
                      <a:lnTo>
                        <a:pt x="425" y="743"/>
                      </a:lnTo>
                      <a:lnTo>
                        <a:pt x="432" y="738"/>
                      </a:lnTo>
                      <a:lnTo>
                        <a:pt x="438" y="736"/>
                      </a:lnTo>
                      <a:lnTo>
                        <a:pt x="446" y="736"/>
                      </a:lnTo>
                      <a:lnTo>
                        <a:pt x="446" y="736"/>
                      </a:lnTo>
                      <a:lnTo>
                        <a:pt x="453" y="736"/>
                      </a:lnTo>
                      <a:lnTo>
                        <a:pt x="461" y="738"/>
                      </a:lnTo>
                      <a:lnTo>
                        <a:pt x="467" y="743"/>
                      </a:lnTo>
                      <a:lnTo>
                        <a:pt x="473" y="747"/>
                      </a:lnTo>
                      <a:lnTo>
                        <a:pt x="477" y="753"/>
                      </a:lnTo>
                      <a:lnTo>
                        <a:pt x="482" y="759"/>
                      </a:lnTo>
                      <a:lnTo>
                        <a:pt x="484" y="767"/>
                      </a:lnTo>
                      <a:lnTo>
                        <a:pt x="484" y="774"/>
                      </a:lnTo>
                      <a:lnTo>
                        <a:pt x="484" y="774"/>
                      </a:lnTo>
                      <a:lnTo>
                        <a:pt x="484" y="782"/>
                      </a:lnTo>
                      <a:lnTo>
                        <a:pt x="482" y="788"/>
                      </a:lnTo>
                      <a:lnTo>
                        <a:pt x="477" y="795"/>
                      </a:lnTo>
                      <a:lnTo>
                        <a:pt x="473" y="800"/>
                      </a:lnTo>
                      <a:lnTo>
                        <a:pt x="467" y="806"/>
                      </a:lnTo>
                      <a:lnTo>
                        <a:pt x="461" y="809"/>
                      </a:lnTo>
                      <a:lnTo>
                        <a:pt x="453" y="811"/>
                      </a:lnTo>
                      <a:lnTo>
                        <a:pt x="446" y="812"/>
                      </a:lnTo>
                      <a:lnTo>
                        <a:pt x="446" y="812"/>
                      </a:lnTo>
                      <a:close/>
                      <a:moveTo>
                        <a:pt x="539" y="574"/>
                      </a:moveTo>
                      <a:lnTo>
                        <a:pt x="539" y="574"/>
                      </a:lnTo>
                      <a:lnTo>
                        <a:pt x="538" y="579"/>
                      </a:lnTo>
                      <a:lnTo>
                        <a:pt x="537" y="583"/>
                      </a:lnTo>
                      <a:lnTo>
                        <a:pt x="535" y="588"/>
                      </a:lnTo>
                      <a:lnTo>
                        <a:pt x="531" y="591"/>
                      </a:lnTo>
                      <a:lnTo>
                        <a:pt x="528" y="594"/>
                      </a:lnTo>
                      <a:lnTo>
                        <a:pt x="524" y="596"/>
                      </a:lnTo>
                      <a:lnTo>
                        <a:pt x="519" y="597"/>
                      </a:lnTo>
                      <a:lnTo>
                        <a:pt x="514" y="599"/>
                      </a:lnTo>
                      <a:lnTo>
                        <a:pt x="94" y="599"/>
                      </a:lnTo>
                      <a:lnTo>
                        <a:pt x="94" y="599"/>
                      </a:lnTo>
                      <a:lnTo>
                        <a:pt x="90" y="597"/>
                      </a:lnTo>
                      <a:lnTo>
                        <a:pt x="86" y="596"/>
                      </a:lnTo>
                      <a:lnTo>
                        <a:pt x="81" y="594"/>
                      </a:lnTo>
                      <a:lnTo>
                        <a:pt x="77" y="591"/>
                      </a:lnTo>
                      <a:lnTo>
                        <a:pt x="75" y="588"/>
                      </a:lnTo>
                      <a:lnTo>
                        <a:pt x="73" y="583"/>
                      </a:lnTo>
                      <a:lnTo>
                        <a:pt x="71" y="579"/>
                      </a:lnTo>
                      <a:lnTo>
                        <a:pt x="71" y="574"/>
                      </a:lnTo>
                      <a:lnTo>
                        <a:pt x="71" y="571"/>
                      </a:lnTo>
                      <a:lnTo>
                        <a:pt x="71" y="571"/>
                      </a:lnTo>
                      <a:lnTo>
                        <a:pt x="71" y="567"/>
                      </a:lnTo>
                      <a:lnTo>
                        <a:pt x="73" y="563"/>
                      </a:lnTo>
                      <a:lnTo>
                        <a:pt x="75" y="558"/>
                      </a:lnTo>
                      <a:lnTo>
                        <a:pt x="77" y="554"/>
                      </a:lnTo>
                      <a:lnTo>
                        <a:pt x="81" y="552"/>
                      </a:lnTo>
                      <a:lnTo>
                        <a:pt x="86" y="550"/>
                      </a:lnTo>
                      <a:lnTo>
                        <a:pt x="90" y="548"/>
                      </a:lnTo>
                      <a:lnTo>
                        <a:pt x="94" y="548"/>
                      </a:lnTo>
                      <a:lnTo>
                        <a:pt x="514" y="548"/>
                      </a:lnTo>
                      <a:lnTo>
                        <a:pt x="514" y="548"/>
                      </a:lnTo>
                      <a:lnTo>
                        <a:pt x="519" y="548"/>
                      </a:lnTo>
                      <a:lnTo>
                        <a:pt x="524" y="550"/>
                      </a:lnTo>
                      <a:lnTo>
                        <a:pt x="528" y="552"/>
                      </a:lnTo>
                      <a:lnTo>
                        <a:pt x="531" y="554"/>
                      </a:lnTo>
                      <a:lnTo>
                        <a:pt x="535" y="558"/>
                      </a:lnTo>
                      <a:lnTo>
                        <a:pt x="537" y="563"/>
                      </a:lnTo>
                      <a:lnTo>
                        <a:pt x="538" y="567"/>
                      </a:lnTo>
                      <a:lnTo>
                        <a:pt x="539" y="571"/>
                      </a:lnTo>
                      <a:lnTo>
                        <a:pt x="539" y="574"/>
                      </a:lnTo>
                      <a:close/>
                      <a:moveTo>
                        <a:pt x="539" y="452"/>
                      </a:moveTo>
                      <a:lnTo>
                        <a:pt x="539" y="452"/>
                      </a:lnTo>
                      <a:lnTo>
                        <a:pt x="538" y="457"/>
                      </a:lnTo>
                      <a:lnTo>
                        <a:pt x="537" y="461"/>
                      </a:lnTo>
                      <a:lnTo>
                        <a:pt x="535" y="465"/>
                      </a:lnTo>
                      <a:lnTo>
                        <a:pt x="531" y="468"/>
                      </a:lnTo>
                      <a:lnTo>
                        <a:pt x="528" y="472"/>
                      </a:lnTo>
                      <a:lnTo>
                        <a:pt x="524" y="474"/>
                      </a:lnTo>
                      <a:lnTo>
                        <a:pt x="519" y="476"/>
                      </a:lnTo>
                      <a:lnTo>
                        <a:pt x="514" y="476"/>
                      </a:lnTo>
                      <a:lnTo>
                        <a:pt x="94" y="476"/>
                      </a:lnTo>
                      <a:lnTo>
                        <a:pt x="94" y="476"/>
                      </a:lnTo>
                      <a:lnTo>
                        <a:pt x="90" y="476"/>
                      </a:lnTo>
                      <a:lnTo>
                        <a:pt x="86" y="474"/>
                      </a:lnTo>
                      <a:lnTo>
                        <a:pt x="81" y="472"/>
                      </a:lnTo>
                      <a:lnTo>
                        <a:pt x="77" y="468"/>
                      </a:lnTo>
                      <a:lnTo>
                        <a:pt x="75" y="465"/>
                      </a:lnTo>
                      <a:lnTo>
                        <a:pt x="73" y="461"/>
                      </a:lnTo>
                      <a:lnTo>
                        <a:pt x="71" y="457"/>
                      </a:lnTo>
                      <a:lnTo>
                        <a:pt x="71" y="452"/>
                      </a:lnTo>
                      <a:lnTo>
                        <a:pt x="71" y="450"/>
                      </a:lnTo>
                      <a:lnTo>
                        <a:pt x="71" y="450"/>
                      </a:lnTo>
                      <a:lnTo>
                        <a:pt x="71" y="445"/>
                      </a:lnTo>
                      <a:lnTo>
                        <a:pt x="73" y="440"/>
                      </a:lnTo>
                      <a:lnTo>
                        <a:pt x="75" y="436"/>
                      </a:lnTo>
                      <a:lnTo>
                        <a:pt x="77" y="433"/>
                      </a:lnTo>
                      <a:lnTo>
                        <a:pt x="81" y="429"/>
                      </a:lnTo>
                      <a:lnTo>
                        <a:pt x="86" y="427"/>
                      </a:lnTo>
                      <a:lnTo>
                        <a:pt x="90" y="425"/>
                      </a:lnTo>
                      <a:lnTo>
                        <a:pt x="94" y="425"/>
                      </a:lnTo>
                      <a:lnTo>
                        <a:pt x="514" y="425"/>
                      </a:lnTo>
                      <a:lnTo>
                        <a:pt x="514" y="425"/>
                      </a:lnTo>
                      <a:lnTo>
                        <a:pt x="519" y="425"/>
                      </a:lnTo>
                      <a:lnTo>
                        <a:pt x="524" y="427"/>
                      </a:lnTo>
                      <a:lnTo>
                        <a:pt x="528" y="429"/>
                      </a:lnTo>
                      <a:lnTo>
                        <a:pt x="531" y="433"/>
                      </a:lnTo>
                      <a:lnTo>
                        <a:pt x="535" y="436"/>
                      </a:lnTo>
                      <a:lnTo>
                        <a:pt x="537" y="440"/>
                      </a:lnTo>
                      <a:lnTo>
                        <a:pt x="538" y="445"/>
                      </a:lnTo>
                      <a:lnTo>
                        <a:pt x="539" y="450"/>
                      </a:lnTo>
                      <a:lnTo>
                        <a:pt x="539" y="452"/>
                      </a:lnTo>
                      <a:close/>
                      <a:moveTo>
                        <a:pt x="539" y="330"/>
                      </a:moveTo>
                      <a:lnTo>
                        <a:pt x="539" y="330"/>
                      </a:lnTo>
                      <a:lnTo>
                        <a:pt x="538" y="334"/>
                      </a:lnTo>
                      <a:lnTo>
                        <a:pt x="537" y="339"/>
                      </a:lnTo>
                      <a:lnTo>
                        <a:pt x="535" y="343"/>
                      </a:lnTo>
                      <a:lnTo>
                        <a:pt x="531" y="347"/>
                      </a:lnTo>
                      <a:lnTo>
                        <a:pt x="528" y="350"/>
                      </a:lnTo>
                      <a:lnTo>
                        <a:pt x="524" y="352"/>
                      </a:lnTo>
                      <a:lnTo>
                        <a:pt x="519" y="354"/>
                      </a:lnTo>
                      <a:lnTo>
                        <a:pt x="514" y="354"/>
                      </a:lnTo>
                      <a:lnTo>
                        <a:pt x="94" y="354"/>
                      </a:lnTo>
                      <a:lnTo>
                        <a:pt x="94" y="354"/>
                      </a:lnTo>
                      <a:lnTo>
                        <a:pt x="90" y="354"/>
                      </a:lnTo>
                      <a:lnTo>
                        <a:pt x="86" y="352"/>
                      </a:lnTo>
                      <a:lnTo>
                        <a:pt x="81" y="350"/>
                      </a:lnTo>
                      <a:lnTo>
                        <a:pt x="77" y="347"/>
                      </a:lnTo>
                      <a:lnTo>
                        <a:pt x="75" y="343"/>
                      </a:lnTo>
                      <a:lnTo>
                        <a:pt x="73" y="339"/>
                      </a:lnTo>
                      <a:lnTo>
                        <a:pt x="71" y="334"/>
                      </a:lnTo>
                      <a:lnTo>
                        <a:pt x="71" y="330"/>
                      </a:lnTo>
                      <a:lnTo>
                        <a:pt x="71" y="328"/>
                      </a:lnTo>
                      <a:lnTo>
                        <a:pt x="71" y="328"/>
                      </a:lnTo>
                      <a:lnTo>
                        <a:pt x="71" y="322"/>
                      </a:lnTo>
                      <a:lnTo>
                        <a:pt x="73" y="318"/>
                      </a:lnTo>
                      <a:lnTo>
                        <a:pt x="75" y="313"/>
                      </a:lnTo>
                      <a:lnTo>
                        <a:pt x="77" y="310"/>
                      </a:lnTo>
                      <a:lnTo>
                        <a:pt x="81" y="307"/>
                      </a:lnTo>
                      <a:lnTo>
                        <a:pt x="86" y="305"/>
                      </a:lnTo>
                      <a:lnTo>
                        <a:pt x="90" y="304"/>
                      </a:lnTo>
                      <a:lnTo>
                        <a:pt x="94" y="303"/>
                      </a:lnTo>
                      <a:lnTo>
                        <a:pt x="514" y="303"/>
                      </a:lnTo>
                      <a:lnTo>
                        <a:pt x="514" y="303"/>
                      </a:lnTo>
                      <a:lnTo>
                        <a:pt x="519" y="304"/>
                      </a:lnTo>
                      <a:lnTo>
                        <a:pt x="524" y="305"/>
                      </a:lnTo>
                      <a:lnTo>
                        <a:pt x="528" y="307"/>
                      </a:lnTo>
                      <a:lnTo>
                        <a:pt x="531" y="310"/>
                      </a:lnTo>
                      <a:lnTo>
                        <a:pt x="535" y="313"/>
                      </a:lnTo>
                      <a:lnTo>
                        <a:pt x="537" y="318"/>
                      </a:lnTo>
                      <a:lnTo>
                        <a:pt x="538" y="322"/>
                      </a:lnTo>
                      <a:lnTo>
                        <a:pt x="539" y="328"/>
                      </a:lnTo>
                      <a:lnTo>
                        <a:pt x="539" y="330"/>
                      </a:lnTo>
                      <a:close/>
                      <a:moveTo>
                        <a:pt x="498" y="143"/>
                      </a:moveTo>
                      <a:lnTo>
                        <a:pt x="128" y="143"/>
                      </a:lnTo>
                      <a:lnTo>
                        <a:pt x="546" y="11"/>
                      </a:lnTo>
                      <a:lnTo>
                        <a:pt x="546" y="11"/>
                      </a:lnTo>
                      <a:lnTo>
                        <a:pt x="551" y="10"/>
                      </a:lnTo>
                      <a:lnTo>
                        <a:pt x="565" y="6"/>
                      </a:lnTo>
                      <a:lnTo>
                        <a:pt x="586" y="1"/>
                      </a:lnTo>
                      <a:lnTo>
                        <a:pt x="596" y="0"/>
                      </a:lnTo>
                      <a:lnTo>
                        <a:pt x="608" y="0"/>
                      </a:lnTo>
                      <a:lnTo>
                        <a:pt x="608" y="0"/>
                      </a:lnTo>
                      <a:lnTo>
                        <a:pt x="887" y="0"/>
                      </a:lnTo>
                      <a:lnTo>
                        <a:pt x="887" y="0"/>
                      </a:lnTo>
                      <a:lnTo>
                        <a:pt x="894" y="0"/>
                      </a:lnTo>
                      <a:lnTo>
                        <a:pt x="899" y="0"/>
                      </a:lnTo>
                      <a:lnTo>
                        <a:pt x="903" y="2"/>
                      </a:lnTo>
                      <a:lnTo>
                        <a:pt x="908" y="3"/>
                      </a:lnTo>
                      <a:lnTo>
                        <a:pt x="909" y="4"/>
                      </a:lnTo>
                      <a:lnTo>
                        <a:pt x="910" y="7"/>
                      </a:lnTo>
                      <a:lnTo>
                        <a:pt x="909" y="8"/>
                      </a:lnTo>
                      <a:lnTo>
                        <a:pt x="907" y="10"/>
                      </a:lnTo>
                      <a:lnTo>
                        <a:pt x="900" y="15"/>
                      </a:lnTo>
                      <a:lnTo>
                        <a:pt x="900" y="15"/>
                      </a:lnTo>
                      <a:lnTo>
                        <a:pt x="743" y="110"/>
                      </a:lnTo>
                      <a:lnTo>
                        <a:pt x="743" y="110"/>
                      </a:lnTo>
                      <a:lnTo>
                        <a:pt x="731" y="116"/>
                      </a:lnTo>
                      <a:lnTo>
                        <a:pt x="718" y="122"/>
                      </a:lnTo>
                      <a:lnTo>
                        <a:pt x="704" y="127"/>
                      </a:lnTo>
                      <a:lnTo>
                        <a:pt x="690" y="131"/>
                      </a:lnTo>
                      <a:lnTo>
                        <a:pt x="676" y="135"/>
                      </a:lnTo>
                      <a:lnTo>
                        <a:pt x="660" y="137"/>
                      </a:lnTo>
                      <a:lnTo>
                        <a:pt x="632" y="141"/>
                      </a:lnTo>
                      <a:lnTo>
                        <a:pt x="605" y="143"/>
                      </a:lnTo>
                      <a:lnTo>
                        <a:pt x="580" y="143"/>
                      </a:lnTo>
                      <a:lnTo>
                        <a:pt x="544" y="143"/>
                      </a:lnTo>
                      <a:lnTo>
                        <a:pt x="498" y="143"/>
                      </a:lnTo>
                      <a:close/>
                      <a:moveTo>
                        <a:pt x="946" y="54"/>
                      </a:moveTo>
                      <a:lnTo>
                        <a:pt x="946" y="54"/>
                      </a:lnTo>
                      <a:lnTo>
                        <a:pt x="946" y="781"/>
                      </a:lnTo>
                      <a:lnTo>
                        <a:pt x="946" y="781"/>
                      </a:lnTo>
                      <a:lnTo>
                        <a:pt x="946" y="793"/>
                      </a:lnTo>
                      <a:lnTo>
                        <a:pt x="943" y="804"/>
                      </a:lnTo>
                      <a:lnTo>
                        <a:pt x="941" y="812"/>
                      </a:lnTo>
                      <a:lnTo>
                        <a:pt x="939" y="819"/>
                      </a:lnTo>
                      <a:lnTo>
                        <a:pt x="934" y="828"/>
                      </a:lnTo>
                      <a:lnTo>
                        <a:pt x="931" y="831"/>
                      </a:lnTo>
                      <a:lnTo>
                        <a:pt x="664" y="1243"/>
                      </a:lnTo>
                      <a:lnTo>
                        <a:pt x="664" y="1243"/>
                      </a:lnTo>
                      <a:lnTo>
                        <a:pt x="666" y="1232"/>
                      </a:lnTo>
                      <a:lnTo>
                        <a:pt x="666" y="1220"/>
                      </a:lnTo>
                      <a:lnTo>
                        <a:pt x="666" y="266"/>
                      </a:lnTo>
                      <a:lnTo>
                        <a:pt x="666" y="266"/>
                      </a:lnTo>
                      <a:lnTo>
                        <a:pt x="667" y="254"/>
                      </a:lnTo>
                      <a:lnTo>
                        <a:pt x="668" y="242"/>
                      </a:lnTo>
                      <a:lnTo>
                        <a:pt x="669" y="231"/>
                      </a:lnTo>
                      <a:lnTo>
                        <a:pt x="671" y="222"/>
                      </a:lnTo>
                      <a:lnTo>
                        <a:pt x="677" y="206"/>
                      </a:lnTo>
                      <a:lnTo>
                        <a:pt x="682" y="194"/>
                      </a:lnTo>
                      <a:lnTo>
                        <a:pt x="689" y="184"/>
                      </a:lnTo>
                      <a:lnTo>
                        <a:pt x="694" y="179"/>
                      </a:lnTo>
                      <a:lnTo>
                        <a:pt x="698" y="175"/>
                      </a:lnTo>
                      <a:lnTo>
                        <a:pt x="929" y="36"/>
                      </a:lnTo>
                      <a:lnTo>
                        <a:pt x="929" y="36"/>
                      </a:lnTo>
                      <a:lnTo>
                        <a:pt x="931" y="35"/>
                      </a:lnTo>
                      <a:lnTo>
                        <a:pt x="935" y="34"/>
                      </a:lnTo>
                      <a:lnTo>
                        <a:pt x="938" y="34"/>
                      </a:lnTo>
                      <a:lnTo>
                        <a:pt x="940" y="36"/>
                      </a:lnTo>
                      <a:lnTo>
                        <a:pt x="943" y="39"/>
                      </a:lnTo>
                      <a:lnTo>
                        <a:pt x="946" y="46"/>
                      </a:lnTo>
                      <a:lnTo>
                        <a:pt x="946" y="54"/>
                      </a:lnTo>
                      <a:lnTo>
                        <a:pt x="946"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a:p>
              </p:txBody>
            </p:sp>
          </p:grpSp>
          <p:sp>
            <p:nvSpPr>
              <p:cNvPr id="87" name="Freeform 341"/>
              <p:cNvSpPr>
                <a:spLocks noEditPoints="1"/>
              </p:cNvSpPr>
              <p:nvPr/>
            </p:nvSpPr>
            <p:spPr bwMode="auto">
              <a:xfrm>
                <a:off x="9546075" y="5285902"/>
                <a:ext cx="293868" cy="274985"/>
              </a:xfrm>
              <a:custGeom>
                <a:avLst/>
                <a:gdLst>
                  <a:gd name="T0" fmla="*/ 926 w 1245"/>
                  <a:gd name="T1" fmla="*/ 1134 h 1163"/>
                  <a:gd name="T2" fmla="*/ 911 w 1245"/>
                  <a:gd name="T3" fmla="*/ 1156 h 1163"/>
                  <a:gd name="T4" fmla="*/ 359 w 1245"/>
                  <a:gd name="T5" fmla="*/ 1163 h 1163"/>
                  <a:gd name="T6" fmla="*/ 333 w 1245"/>
                  <a:gd name="T7" fmla="*/ 1156 h 1163"/>
                  <a:gd name="T8" fmla="*/ 318 w 1245"/>
                  <a:gd name="T9" fmla="*/ 1134 h 1163"/>
                  <a:gd name="T10" fmla="*/ 323 w 1245"/>
                  <a:gd name="T11" fmla="*/ 1114 h 1163"/>
                  <a:gd name="T12" fmla="*/ 377 w 1245"/>
                  <a:gd name="T13" fmla="*/ 1096 h 1163"/>
                  <a:gd name="T14" fmla="*/ 432 w 1245"/>
                  <a:gd name="T15" fmla="*/ 1057 h 1163"/>
                  <a:gd name="T16" fmla="*/ 457 w 1245"/>
                  <a:gd name="T17" fmla="*/ 1019 h 1163"/>
                  <a:gd name="T18" fmla="*/ 466 w 1245"/>
                  <a:gd name="T19" fmla="*/ 979 h 1163"/>
                  <a:gd name="T20" fmla="*/ 778 w 1245"/>
                  <a:gd name="T21" fmla="*/ 932 h 1163"/>
                  <a:gd name="T22" fmla="*/ 779 w 1245"/>
                  <a:gd name="T23" fmla="*/ 981 h 1163"/>
                  <a:gd name="T24" fmla="*/ 788 w 1245"/>
                  <a:gd name="T25" fmla="*/ 1014 h 1163"/>
                  <a:gd name="T26" fmla="*/ 825 w 1245"/>
                  <a:gd name="T27" fmla="*/ 1060 h 1163"/>
                  <a:gd name="T28" fmla="*/ 881 w 1245"/>
                  <a:gd name="T29" fmla="*/ 1095 h 1163"/>
                  <a:gd name="T30" fmla="*/ 928 w 1245"/>
                  <a:gd name="T31" fmla="*/ 1116 h 1163"/>
                  <a:gd name="T32" fmla="*/ 1244 w 1245"/>
                  <a:gd name="T33" fmla="*/ 866 h 1163"/>
                  <a:gd name="T34" fmla="*/ 1225 w 1245"/>
                  <a:gd name="T35" fmla="*/ 893 h 1163"/>
                  <a:gd name="T36" fmla="*/ 42 w 1245"/>
                  <a:gd name="T37" fmla="*/ 901 h 1163"/>
                  <a:gd name="T38" fmla="*/ 19 w 1245"/>
                  <a:gd name="T39" fmla="*/ 893 h 1163"/>
                  <a:gd name="T40" fmla="*/ 0 w 1245"/>
                  <a:gd name="T41" fmla="*/ 866 h 1163"/>
                  <a:gd name="T42" fmla="*/ 0 w 1245"/>
                  <a:gd name="T43" fmla="*/ 33 h 1163"/>
                  <a:gd name="T44" fmla="*/ 19 w 1245"/>
                  <a:gd name="T45" fmla="*/ 7 h 1163"/>
                  <a:gd name="T46" fmla="*/ 1201 w 1245"/>
                  <a:gd name="T47" fmla="*/ 0 h 1163"/>
                  <a:gd name="T48" fmla="*/ 1225 w 1245"/>
                  <a:gd name="T49" fmla="*/ 7 h 1163"/>
                  <a:gd name="T50" fmla="*/ 1244 w 1245"/>
                  <a:gd name="T51" fmla="*/ 33 h 1163"/>
                  <a:gd name="T52" fmla="*/ 917 w 1245"/>
                  <a:gd name="T53" fmla="*/ 835 h 1163"/>
                  <a:gd name="T54" fmla="*/ 912 w 1245"/>
                  <a:gd name="T55" fmla="*/ 822 h 1163"/>
                  <a:gd name="T56" fmla="*/ 900 w 1245"/>
                  <a:gd name="T57" fmla="*/ 816 h 1163"/>
                  <a:gd name="T58" fmla="*/ 889 w 1245"/>
                  <a:gd name="T59" fmla="*/ 820 h 1163"/>
                  <a:gd name="T60" fmla="*/ 882 w 1245"/>
                  <a:gd name="T61" fmla="*/ 831 h 1163"/>
                  <a:gd name="T62" fmla="*/ 883 w 1245"/>
                  <a:gd name="T63" fmla="*/ 841 h 1163"/>
                  <a:gd name="T64" fmla="*/ 892 w 1245"/>
                  <a:gd name="T65" fmla="*/ 851 h 1163"/>
                  <a:gd name="T66" fmla="*/ 903 w 1245"/>
                  <a:gd name="T67" fmla="*/ 852 h 1163"/>
                  <a:gd name="T68" fmla="*/ 914 w 1245"/>
                  <a:gd name="T69" fmla="*/ 844 h 1163"/>
                  <a:gd name="T70" fmla="*/ 917 w 1245"/>
                  <a:gd name="T71" fmla="*/ 835 h 1163"/>
                  <a:gd name="T72" fmla="*/ 999 w 1245"/>
                  <a:gd name="T73" fmla="*/ 828 h 1163"/>
                  <a:gd name="T74" fmla="*/ 989 w 1245"/>
                  <a:gd name="T75" fmla="*/ 818 h 1163"/>
                  <a:gd name="T76" fmla="*/ 979 w 1245"/>
                  <a:gd name="T77" fmla="*/ 817 h 1163"/>
                  <a:gd name="T78" fmla="*/ 967 w 1245"/>
                  <a:gd name="T79" fmla="*/ 825 h 1163"/>
                  <a:gd name="T80" fmla="*/ 964 w 1245"/>
                  <a:gd name="T81" fmla="*/ 835 h 1163"/>
                  <a:gd name="T82" fmla="*/ 969 w 1245"/>
                  <a:gd name="T83" fmla="*/ 848 h 1163"/>
                  <a:gd name="T84" fmla="*/ 982 w 1245"/>
                  <a:gd name="T85" fmla="*/ 853 h 1163"/>
                  <a:gd name="T86" fmla="*/ 992 w 1245"/>
                  <a:gd name="T87" fmla="*/ 850 h 1163"/>
                  <a:gd name="T88" fmla="*/ 1000 w 1245"/>
                  <a:gd name="T89" fmla="*/ 838 h 1163"/>
                  <a:gd name="T90" fmla="*/ 1083 w 1245"/>
                  <a:gd name="T91" fmla="*/ 835 h 1163"/>
                  <a:gd name="T92" fmla="*/ 1078 w 1245"/>
                  <a:gd name="T93" fmla="*/ 822 h 1163"/>
                  <a:gd name="T94" fmla="*/ 1065 w 1245"/>
                  <a:gd name="T95" fmla="*/ 816 h 1163"/>
                  <a:gd name="T96" fmla="*/ 1055 w 1245"/>
                  <a:gd name="T97" fmla="*/ 820 h 1163"/>
                  <a:gd name="T98" fmla="*/ 1048 w 1245"/>
                  <a:gd name="T99" fmla="*/ 831 h 1163"/>
                  <a:gd name="T100" fmla="*/ 1049 w 1245"/>
                  <a:gd name="T101" fmla="*/ 841 h 1163"/>
                  <a:gd name="T102" fmla="*/ 1058 w 1245"/>
                  <a:gd name="T103" fmla="*/ 851 h 1163"/>
                  <a:gd name="T104" fmla="*/ 1069 w 1245"/>
                  <a:gd name="T105" fmla="*/ 852 h 1163"/>
                  <a:gd name="T106" fmla="*/ 1080 w 1245"/>
                  <a:gd name="T107" fmla="*/ 844 h 1163"/>
                  <a:gd name="T108" fmla="*/ 1083 w 1245"/>
                  <a:gd name="T109" fmla="*/ 835 h 1163"/>
                  <a:gd name="T110" fmla="*/ 1132 w 1245"/>
                  <a:gd name="T111" fmla="*/ 100 h 1163"/>
                  <a:gd name="T112" fmla="*/ 110 w 1245"/>
                  <a:gd name="T113" fmla="*/ 102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5" h="1163">
                    <a:moveTo>
                      <a:pt x="928" y="1116"/>
                    </a:moveTo>
                    <a:lnTo>
                      <a:pt x="928" y="1116"/>
                    </a:lnTo>
                    <a:lnTo>
                      <a:pt x="928" y="1124"/>
                    </a:lnTo>
                    <a:lnTo>
                      <a:pt x="926" y="1134"/>
                    </a:lnTo>
                    <a:lnTo>
                      <a:pt x="923" y="1142"/>
                    </a:lnTo>
                    <a:lnTo>
                      <a:pt x="917" y="1149"/>
                    </a:lnTo>
                    <a:lnTo>
                      <a:pt x="917" y="1149"/>
                    </a:lnTo>
                    <a:lnTo>
                      <a:pt x="911" y="1156"/>
                    </a:lnTo>
                    <a:lnTo>
                      <a:pt x="903" y="1160"/>
                    </a:lnTo>
                    <a:lnTo>
                      <a:pt x="895" y="1162"/>
                    </a:lnTo>
                    <a:lnTo>
                      <a:pt x="885" y="1163"/>
                    </a:lnTo>
                    <a:lnTo>
                      <a:pt x="359" y="1163"/>
                    </a:lnTo>
                    <a:lnTo>
                      <a:pt x="359" y="1163"/>
                    </a:lnTo>
                    <a:lnTo>
                      <a:pt x="350" y="1162"/>
                    </a:lnTo>
                    <a:lnTo>
                      <a:pt x="342" y="1160"/>
                    </a:lnTo>
                    <a:lnTo>
                      <a:pt x="333" y="1156"/>
                    </a:lnTo>
                    <a:lnTo>
                      <a:pt x="327" y="1149"/>
                    </a:lnTo>
                    <a:lnTo>
                      <a:pt x="327" y="1149"/>
                    </a:lnTo>
                    <a:lnTo>
                      <a:pt x="321" y="1142"/>
                    </a:lnTo>
                    <a:lnTo>
                      <a:pt x="318" y="1134"/>
                    </a:lnTo>
                    <a:lnTo>
                      <a:pt x="317" y="1124"/>
                    </a:lnTo>
                    <a:lnTo>
                      <a:pt x="317" y="1116"/>
                    </a:lnTo>
                    <a:lnTo>
                      <a:pt x="317" y="1116"/>
                    </a:lnTo>
                    <a:lnTo>
                      <a:pt x="323" y="1114"/>
                    </a:lnTo>
                    <a:lnTo>
                      <a:pt x="341" y="1110"/>
                    </a:lnTo>
                    <a:lnTo>
                      <a:pt x="351" y="1106"/>
                    </a:lnTo>
                    <a:lnTo>
                      <a:pt x="364" y="1101"/>
                    </a:lnTo>
                    <a:lnTo>
                      <a:pt x="377" y="1096"/>
                    </a:lnTo>
                    <a:lnTo>
                      <a:pt x="392" y="1088"/>
                    </a:lnTo>
                    <a:lnTo>
                      <a:pt x="406" y="1080"/>
                    </a:lnTo>
                    <a:lnTo>
                      <a:pt x="420" y="1069"/>
                    </a:lnTo>
                    <a:lnTo>
                      <a:pt x="432" y="1057"/>
                    </a:lnTo>
                    <a:lnTo>
                      <a:pt x="444" y="1044"/>
                    </a:lnTo>
                    <a:lnTo>
                      <a:pt x="449" y="1036"/>
                    </a:lnTo>
                    <a:lnTo>
                      <a:pt x="453" y="1028"/>
                    </a:lnTo>
                    <a:lnTo>
                      <a:pt x="457" y="1019"/>
                    </a:lnTo>
                    <a:lnTo>
                      <a:pt x="461" y="1010"/>
                    </a:lnTo>
                    <a:lnTo>
                      <a:pt x="463" y="1001"/>
                    </a:lnTo>
                    <a:lnTo>
                      <a:pt x="465" y="990"/>
                    </a:lnTo>
                    <a:lnTo>
                      <a:pt x="466" y="979"/>
                    </a:lnTo>
                    <a:lnTo>
                      <a:pt x="467" y="967"/>
                    </a:lnTo>
                    <a:lnTo>
                      <a:pt x="467" y="967"/>
                    </a:lnTo>
                    <a:lnTo>
                      <a:pt x="467" y="932"/>
                    </a:lnTo>
                    <a:lnTo>
                      <a:pt x="778" y="932"/>
                    </a:lnTo>
                    <a:lnTo>
                      <a:pt x="778" y="932"/>
                    </a:lnTo>
                    <a:lnTo>
                      <a:pt x="779" y="972"/>
                    </a:lnTo>
                    <a:lnTo>
                      <a:pt x="779" y="972"/>
                    </a:lnTo>
                    <a:lnTo>
                      <a:pt x="779" y="981"/>
                    </a:lnTo>
                    <a:lnTo>
                      <a:pt x="780" y="990"/>
                    </a:lnTo>
                    <a:lnTo>
                      <a:pt x="782" y="998"/>
                    </a:lnTo>
                    <a:lnTo>
                      <a:pt x="785" y="1006"/>
                    </a:lnTo>
                    <a:lnTo>
                      <a:pt x="788" y="1014"/>
                    </a:lnTo>
                    <a:lnTo>
                      <a:pt x="792" y="1021"/>
                    </a:lnTo>
                    <a:lnTo>
                      <a:pt x="801" y="1035"/>
                    </a:lnTo>
                    <a:lnTo>
                      <a:pt x="813" y="1048"/>
                    </a:lnTo>
                    <a:lnTo>
                      <a:pt x="825" y="1060"/>
                    </a:lnTo>
                    <a:lnTo>
                      <a:pt x="839" y="1070"/>
                    </a:lnTo>
                    <a:lnTo>
                      <a:pt x="853" y="1080"/>
                    </a:lnTo>
                    <a:lnTo>
                      <a:pt x="866" y="1088"/>
                    </a:lnTo>
                    <a:lnTo>
                      <a:pt x="881" y="1095"/>
                    </a:lnTo>
                    <a:lnTo>
                      <a:pt x="904" y="1107"/>
                    </a:lnTo>
                    <a:lnTo>
                      <a:pt x="922" y="1113"/>
                    </a:lnTo>
                    <a:lnTo>
                      <a:pt x="928" y="1116"/>
                    </a:lnTo>
                    <a:lnTo>
                      <a:pt x="928" y="1116"/>
                    </a:lnTo>
                    <a:close/>
                    <a:moveTo>
                      <a:pt x="1245" y="42"/>
                    </a:moveTo>
                    <a:lnTo>
                      <a:pt x="1245" y="857"/>
                    </a:lnTo>
                    <a:lnTo>
                      <a:pt x="1245" y="857"/>
                    </a:lnTo>
                    <a:lnTo>
                      <a:pt x="1244" y="866"/>
                    </a:lnTo>
                    <a:lnTo>
                      <a:pt x="1242" y="875"/>
                    </a:lnTo>
                    <a:lnTo>
                      <a:pt x="1237" y="881"/>
                    </a:lnTo>
                    <a:lnTo>
                      <a:pt x="1232" y="888"/>
                    </a:lnTo>
                    <a:lnTo>
                      <a:pt x="1225" y="893"/>
                    </a:lnTo>
                    <a:lnTo>
                      <a:pt x="1219" y="898"/>
                    </a:lnTo>
                    <a:lnTo>
                      <a:pt x="1210" y="900"/>
                    </a:lnTo>
                    <a:lnTo>
                      <a:pt x="1201" y="901"/>
                    </a:lnTo>
                    <a:lnTo>
                      <a:pt x="42" y="901"/>
                    </a:lnTo>
                    <a:lnTo>
                      <a:pt x="42" y="901"/>
                    </a:lnTo>
                    <a:lnTo>
                      <a:pt x="34" y="900"/>
                    </a:lnTo>
                    <a:lnTo>
                      <a:pt x="26" y="898"/>
                    </a:lnTo>
                    <a:lnTo>
                      <a:pt x="19" y="893"/>
                    </a:lnTo>
                    <a:lnTo>
                      <a:pt x="12" y="888"/>
                    </a:lnTo>
                    <a:lnTo>
                      <a:pt x="7" y="881"/>
                    </a:lnTo>
                    <a:lnTo>
                      <a:pt x="3" y="875"/>
                    </a:lnTo>
                    <a:lnTo>
                      <a:pt x="0" y="866"/>
                    </a:lnTo>
                    <a:lnTo>
                      <a:pt x="0" y="857"/>
                    </a:lnTo>
                    <a:lnTo>
                      <a:pt x="0" y="42"/>
                    </a:lnTo>
                    <a:lnTo>
                      <a:pt x="0" y="42"/>
                    </a:lnTo>
                    <a:lnTo>
                      <a:pt x="0" y="33"/>
                    </a:lnTo>
                    <a:lnTo>
                      <a:pt x="3" y="26"/>
                    </a:lnTo>
                    <a:lnTo>
                      <a:pt x="7" y="18"/>
                    </a:lnTo>
                    <a:lnTo>
                      <a:pt x="12" y="12"/>
                    </a:lnTo>
                    <a:lnTo>
                      <a:pt x="19" y="7"/>
                    </a:lnTo>
                    <a:lnTo>
                      <a:pt x="26" y="3"/>
                    </a:lnTo>
                    <a:lnTo>
                      <a:pt x="34" y="1"/>
                    </a:lnTo>
                    <a:lnTo>
                      <a:pt x="42" y="0"/>
                    </a:lnTo>
                    <a:lnTo>
                      <a:pt x="1201" y="0"/>
                    </a:lnTo>
                    <a:lnTo>
                      <a:pt x="1201" y="0"/>
                    </a:lnTo>
                    <a:lnTo>
                      <a:pt x="1210" y="1"/>
                    </a:lnTo>
                    <a:lnTo>
                      <a:pt x="1219" y="3"/>
                    </a:lnTo>
                    <a:lnTo>
                      <a:pt x="1225" y="7"/>
                    </a:lnTo>
                    <a:lnTo>
                      <a:pt x="1232" y="12"/>
                    </a:lnTo>
                    <a:lnTo>
                      <a:pt x="1237" y="18"/>
                    </a:lnTo>
                    <a:lnTo>
                      <a:pt x="1242" y="26"/>
                    </a:lnTo>
                    <a:lnTo>
                      <a:pt x="1244" y="33"/>
                    </a:lnTo>
                    <a:lnTo>
                      <a:pt x="1245" y="42"/>
                    </a:lnTo>
                    <a:lnTo>
                      <a:pt x="1245" y="42"/>
                    </a:lnTo>
                    <a:close/>
                    <a:moveTo>
                      <a:pt x="917" y="835"/>
                    </a:moveTo>
                    <a:lnTo>
                      <a:pt x="917" y="835"/>
                    </a:lnTo>
                    <a:lnTo>
                      <a:pt x="917" y="831"/>
                    </a:lnTo>
                    <a:lnTo>
                      <a:pt x="916" y="828"/>
                    </a:lnTo>
                    <a:lnTo>
                      <a:pt x="914" y="825"/>
                    </a:lnTo>
                    <a:lnTo>
                      <a:pt x="912" y="822"/>
                    </a:lnTo>
                    <a:lnTo>
                      <a:pt x="910" y="820"/>
                    </a:lnTo>
                    <a:lnTo>
                      <a:pt x="907" y="818"/>
                    </a:lnTo>
                    <a:lnTo>
                      <a:pt x="903" y="817"/>
                    </a:lnTo>
                    <a:lnTo>
                      <a:pt x="900" y="816"/>
                    </a:lnTo>
                    <a:lnTo>
                      <a:pt x="900" y="816"/>
                    </a:lnTo>
                    <a:lnTo>
                      <a:pt x="896" y="817"/>
                    </a:lnTo>
                    <a:lnTo>
                      <a:pt x="892" y="818"/>
                    </a:lnTo>
                    <a:lnTo>
                      <a:pt x="889" y="820"/>
                    </a:lnTo>
                    <a:lnTo>
                      <a:pt x="887" y="822"/>
                    </a:lnTo>
                    <a:lnTo>
                      <a:pt x="885" y="825"/>
                    </a:lnTo>
                    <a:lnTo>
                      <a:pt x="883" y="828"/>
                    </a:lnTo>
                    <a:lnTo>
                      <a:pt x="882" y="831"/>
                    </a:lnTo>
                    <a:lnTo>
                      <a:pt x="882" y="835"/>
                    </a:lnTo>
                    <a:lnTo>
                      <a:pt x="882" y="835"/>
                    </a:lnTo>
                    <a:lnTo>
                      <a:pt x="882" y="838"/>
                    </a:lnTo>
                    <a:lnTo>
                      <a:pt x="883" y="841"/>
                    </a:lnTo>
                    <a:lnTo>
                      <a:pt x="885" y="844"/>
                    </a:lnTo>
                    <a:lnTo>
                      <a:pt x="887" y="848"/>
                    </a:lnTo>
                    <a:lnTo>
                      <a:pt x="889" y="850"/>
                    </a:lnTo>
                    <a:lnTo>
                      <a:pt x="892" y="851"/>
                    </a:lnTo>
                    <a:lnTo>
                      <a:pt x="896" y="852"/>
                    </a:lnTo>
                    <a:lnTo>
                      <a:pt x="900" y="853"/>
                    </a:lnTo>
                    <a:lnTo>
                      <a:pt x="900" y="853"/>
                    </a:lnTo>
                    <a:lnTo>
                      <a:pt x="903" y="852"/>
                    </a:lnTo>
                    <a:lnTo>
                      <a:pt x="907" y="851"/>
                    </a:lnTo>
                    <a:lnTo>
                      <a:pt x="910" y="850"/>
                    </a:lnTo>
                    <a:lnTo>
                      <a:pt x="912" y="848"/>
                    </a:lnTo>
                    <a:lnTo>
                      <a:pt x="914" y="844"/>
                    </a:lnTo>
                    <a:lnTo>
                      <a:pt x="916" y="841"/>
                    </a:lnTo>
                    <a:lnTo>
                      <a:pt x="917" y="838"/>
                    </a:lnTo>
                    <a:lnTo>
                      <a:pt x="917" y="835"/>
                    </a:lnTo>
                    <a:lnTo>
                      <a:pt x="917" y="835"/>
                    </a:lnTo>
                    <a:close/>
                    <a:moveTo>
                      <a:pt x="1000" y="835"/>
                    </a:moveTo>
                    <a:lnTo>
                      <a:pt x="1000" y="835"/>
                    </a:lnTo>
                    <a:lnTo>
                      <a:pt x="1000" y="831"/>
                    </a:lnTo>
                    <a:lnTo>
                      <a:pt x="999" y="828"/>
                    </a:lnTo>
                    <a:lnTo>
                      <a:pt x="998" y="825"/>
                    </a:lnTo>
                    <a:lnTo>
                      <a:pt x="995" y="822"/>
                    </a:lnTo>
                    <a:lnTo>
                      <a:pt x="992" y="820"/>
                    </a:lnTo>
                    <a:lnTo>
                      <a:pt x="989" y="818"/>
                    </a:lnTo>
                    <a:lnTo>
                      <a:pt x="986" y="817"/>
                    </a:lnTo>
                    <a:lnTo>
                      <a:pt x="982" y="816"/>
                    </a:lnTo>
                    <a:lnTo>
                      <a:pt x="982" y="816"/>
                    </a:lnTo>
                    <a:lnTo>
                      <a:pt x="979" y="817"/>
                    </a:lnTo>
                    <a:lnTo>
                      <a:pt x="975" y="818"/>
                    </a:lnTo>
                    <a:lnTo>
                      <a:pt x="973" y="820"/>
                    </a:lnTo>
                    <a:lnTo>
                      <a:pt x="969" y="822"/>
                    </a:lnTo>
                    <a:lnTo>
                      <a:pt x="967" y="825"/>
                    </a:lnTo>
                    <a:lnTo>
                      <a:pt x="966" y="828"/>
                    </a:lnTo>
                    <a:lnTo>
                      <a:pt x="965" y="831"/>
                    </a:lnTo>
                    <a:lnTo>
                      <a:pt x="964" y="835"/>
                    </a:lnTo>
                    <a:lnTo>
                      <a:pt x="964" y="835"/>
                    </a:lnTo>
                    <a:lnTo>
                      <a:pt x="965" y="838"/>
                    </a:lnTo>
                    <a:lnTo>
                      <a:pt x="966" y="841"/>
                    </a:lnTo>
                    <a:lnTo>
                      <a:pt x="967" y="844"/>
                    </a:lnTo>
                    <a:lnTo>
                      <a:pt x="969" y="848"/>
                    </a:lnTo>
                    <a:lnTo>
                      <a:pt x="973" y="850"/>
                    </a:lnTo>
                    <a:lnTo>
                      <a:pt x="975" y="851"/>
                    </a:lnTo>
                    <a:lnTo>
                      <a:pt x="979" y="852"/>
                    </a:lnTo>
                    <a:lnTo>
                      <a:pt x="982" y="853"/>
                    </a:lnTo>
                    <a:lnTo>
                      <a:pt x="982" y="853"/>
                    </a:lnTo>
                    <a:lnTo>
                      <a:pt x="986" y="852"/>
                    </a:lnTo>
                    <a:lnTo>
                      <a:pt x="989" y="851"/>
                    </a:lnTo>
                    <a:lnTo>
                      <a:pt x="992" y="850"/>
                    </a:lnTo>
                    <a:lnTo>
                      <a:pt x="995" y="848"/>
                    </a:lnTo>
                    <a:lnTo>
                      <a:pt x="998" y="844"/>
                    </a:lnTo>
                    <a:lnTo>
                      <a:pt x="999" y="841"/>
                    </a:lnTo>
                    <a:lnTo>
                      <a:pt x="1000" y="838"/>
                    </a:lnTo>
                    <a:lnTo>
                      <a:pt x="1000" y="835"/>
                    </a:lnTo>
                    <a:lnTo>
                      <a:pt x="1000" y="835"/>
                    </a:lnTo>
                    <a:close/>
                    <a:moveTo>
                      <a:pt x="1083" y="835"/>
                    </a:moveTo>
                    <a:lnTo>
                      <a:pt x="1083" y="835"/>
                    </a:lnTo>
                    <a:lnTo>
                      <a:pt x="1082" y="831"/>
                    </a:lnTo>
                    <a:lnTo>
                      <a:pt x="1081" y="828"/>
                    </a:lnTo>
                    <a:lnTo>
                      <a:pt x="1080" y="825"/>
                    </a:lnTo>
                    <a:lnTo>
                      <a:pt x="1078" y="822"/>
                    </a:lnTo>
                    <a:lnTo>
                      <a:pt x="1076" y="820"/>
                    </a:lnTo>
                    <a:lnTo>
                      <a:pt x="1072" y="818"/>
                    </a:lnTo>
                    <a:lnTo>
                      <a:pt x="1069" y="817"/>
                    </a:lnTo>
                    <a:lnTo>
                      <a:pt x="1065" y="816"/>
                    </a:lnTo>
                    <a:lnTo>
                      <a:pt x="1065" y="816"/>
                    </a:lnTo>
                    <a:lnTo>
                      <a:pt x="1062" y="817"/>
                    </a:lnTo>
                    <a:lnTo>
                      <a:pt x="1058" y="818"/>
                    </a:lnTo>
                    <a:lnTo>
                      <a:pt x="1055" y="820"/>
                    </a:lnTo>
                    <a:lnTo>
                      <a:pt x="1053" y="822"/>
                    </a:lnTo>
                    <a:lnTo>
                      <a:pt x="1051" y="825"/>
                    </a:lnTo>
                    <a:lnTo>
                      <a:pt x="1049" y="828"/>
                    </a:lnTo>
                    <a:lnTo>
                      <a:pt x="1048" y="831"/>
                    </a:lnTo>
                    <a:lnTo>
                      <a:pt x="1048" y="835"/>
                    </a:lnTo>
                    <a:lnTo>
                      <a:pt x="1048" y="835"/>
                    </a:lnTo>
                    <a:lnTo>
                      <a:pt x="1048" y="838"/>
                    </a:lnTo>
                    <a:lnTo>
                      <a:pt x="1049" y="841"/>
                    </a:lnTo>
                    <a:lnTo>
                      <a:pt x="1051" y="844"/>
                    </a:lnTo>
                    <a:lnTo>
                      <a:pt x="1053" y="848"/>
                    </a:lnTo>
                    <a:lnTo>
                      <a:pt x="1055" y="850"/>
                    </a:lnTo>
                    <a:lnTo>
                      <a:pt x="1058" y="851"/>
                    </a:lnTo>
                    <a:lnTo>
                      <a:pt x="1062" y="852"/>
                    </a:lnTo>
                    <a:lnTo>
                      <a:pt x="1065" y="853"/>
                    </a:lnTo>
                    <a:lnTo>
                      <a:pt x="1065" y="853"/>
                    </a:lnTo>
                    <a:lnTo>
                      <a:pt x="1069" y="852"/>
                    </a:lnTo>
                    <a:lnTo>
                      <a:pt x="1072" y="851"/>
                    </a:lnTo>
                    <a:lnTo>
                      <a:pt x="1076" y="850"/>
                    </a:lnTo>
                    <a:lnTo>
                      <a:pt x="1078" y="848"/>
                    </a:lnTo>
                    <a:lnTo>
                      <a:pt x="1080" y="844"/>
                    </a:lnTo>
                    <a:lnTo>
                      <a:pt x="1081" y="841"/>
                    </a:lnTo>
                    <a:lnTo>
                      <a:pt x="1082" y="838"/>
                    </a:lnTo>
                    <a:lnTo>
                      <a:pt x="1083" y="835"/>
                    </a:lnTo>
                    <a:lnTo>
                      <a:pt x="1083" y="835"/>
                    </a:lnTo>
                    <a:close/>
                    <a:moveTo>
                      <a:pt x="1134" y="102"/>
                    </a:moveTo>
                    <a:lnTo>
                      <a:pt x="1134" y="102"/>
                    </a:lnTo>
                    <a:lnTo>
                      <a:pt x="1134" y="101"/>
                    </a:lnTo>
                    <a:lnTo>
                      <a:pt x="1132" y="100"/>
                    </a:lnTo>
                    <a:lnTo>
                      <a:pt x="112" y="100"/>
                    </a:lnTo>
                    <a:lnTo>
                      <a:pt x="112" y="100"/>
                    </a:lnTo>
                    <a:lnTo>
                      <a:pt x="111" y="101"/>
                    </a:lnTo>
                    <a:lnTo>
                      <a:pt x="110" y="102"/>
                    </a:lnTo>
                    <a:lnTo>
                      <a:pt x="110" y="753"/>
                    </a:lnTo>
                    <a:lnTo>
                      <a:pt x="1134" y="753"/>
                    </a:lnTo>
                    <a:lnTo>
                      <a:pt x="1134" y="102"/>
                    </a:lnTo>
                    <a:close/>
                  </a:path>
                </a:pathLst>
              </a:custGeom>
              <a:solidFill>
                <a:srgbClr val="FFFFFF"/>
              </a:solidFill>
              <a:ln w="3175">
                <a:solidFill>
                  <a:schemeClr val="tx2"/>
                </a:solidFill>
                <a:round/>
                <a:headEnd/>
                <a:tailEnd/>
              </a:ln>
              <a:extLst/>
            </p:spPr>
            <p:txBody>
              <a:bodyPr vert="horz" wrap="square" lIns="82935" tIns="41468" rIns="82935" bIns="41468" numCol="1" anchor="t" anchorCtr="0" compatLnSpc="1">
                <a:prstTxWarp prst="textNoShape">
                  <a:avLst/>
                </a:prstTxWarp>
              </a:bodyPr>
              <a:lstStyle/>
              <a:p>
                <a:endParaRPr lang="en-GB" sz="1633"/>
              </a:p>
            </p:txBody>
          </p:sp>
          <p:sp>
            <p:nvSpPr>
              <p:cNvPr id="88" name="Rectangle 87"/>
              <p:cNvSpPr/>
              <p:nvPr/>
            </p:nvSpPr>
            <p:spPr bwMode="ltGray">
              <a:xfrm>
                <a:off x="9598430" y="5345821"/>
                <a:ext cx="216024" cy="117717"/>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Georgia" pitchFamily="18" charset="0"/>
                </a:endParaRPr>
              </a:p>
            </p:txBody>
          </p:sp>
        </p:grpSp>
        <p:grpSp>
          <p:nvGrpSpPr>
            <p:cNvPr id="91" name="Group 90"/>
            <p:cNvGrpSpPr/>
            <p:nvPr/>
          </p:nvGrpSpPr>
          <p:grpSpPr>
            <a:xfrm>
              <a:off x="7506143" y="3613962"/>
              <a:ext cx="448204" cy="448204"/>
              <a:chOff x="9498167" y="5137715"/>
              <a:chExt cx="612775" cy="612775"/>
            </a:xfrm>
          </p:grpSpPr>
          <p:grpSp>
            <p:nvGrpSpPr>
              <p:cNvPr id="92" name="Group 91"/>
              <p:cNvGrpSpPr/>
              <p:nvPr/>
            </p:nvGrpSpPr>
            <p:grpSpPr>
              <a:xfrm>
                <a:off x="9498167" y="5137715"/>
                <a:ext cx="612775" cy="612775"/>
                <a:chOff x="6421537" y="2265179"/>
                <a:chExt cx="612775" cy="612775"/>
              </a:xfrm>
            </p:grpSpPr>
            <p:sp>
              <p:nvSpPr>
                <p:cNvPr id="95" name="Oval 94"/>
                <p:cNvSpPr/>
                <p:nvPr/>
              </p:nvSpPr>
              <p:spPr bwMode="ltGray">
                <a:xfrm>
                  <a:off x="6421537" y="2265179"/>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Georgia" pitchFamily="18" charset="0"/>
                  </a:endParaRPr>
                </a:p>
              </p:txBody>
            </p:sp>
            <p:sp>
              <p:nvSpPr>
                <p:cNvPr id="96" name="Freeform 351"/>
                <p:cNvSpPr>
                  <a:spLocks noEditPoints="1"/>
                </p:cNvSpPr>
                <p:nvPr/>
              </p:nvSpPr>
              <p:spPr bwMode="auto">
                <a:xfrm>
                  <a:off x="6727924" y="2417396"/>
                  <a:ext cx="208277" cy="356337"/>
                </a:xfrm>
                <a:custGeom>
                  <a:avLst/>
                  <a:gdLst>
                    <a:gd name="T0" fmla="*/ 65 w 946"/>
                    <a:gd name="T1" fmla="*/ 187 h 1301"/>
                    <a:gd name="T2" fmla="*/ 29 w 946"/>
                    <a:gd name="T3" fmla="*/ 203 h 1301"/>
                    <a:gd name="T4" fmla="*/ 7 w 946"/>
                    <a:gd name="T5" fmla="*/ 234 h 1301"/>
                    <a:gd name="T6" fmla="*/ 0 w 946"/>
                    <a:gd name="T7" fmla="*/ 1220 h 1301"/>
                    <a:gd name="T8" fmla="*/ 7 w 946"/>
                    <a:gd name="T9" fmla="*/ 1251 h 1301"/>
                    <a:gd name="T10" fmla="*/ 29 w 946"/>
                    <a:gd name="T11" fmla="*/ 1283 h 1301"/>
                    <a:gd name="T12" fmla="*/ 65 w 946"/>
                    <a:gd name="T13" fmla="*/ 1300 h 1301"/>
                    <a:gd name="T14" fmla="*/ 552 w 946"/>
                    <a:gd name="T15" fmla="*/ 1301 h 1301"/>
                    <a:gd name="T16" fmla="*/ 590 w 946"/>
                    <a:gd name="T17" fmla="*/ 1287 h 1301"/>
                    <a:gd name="T18" fmla="*/ 616 w 946"/>
                    <a:gd name="T19" fmla="*/ 1259 h 1301"/>
                    <a:gd name="T20" fmla="*/ 626 w 946"/>
                    <a:gd name="T21" fmla="*/ 1220 h 1301"/>
                    <a:gd name="T22" fmla="*/ 621 w 946"/>
                    <a:gd name="T23" fmla="*/ 242 h 1301"/>
                    <a:gd name="T24" fmla="*/ 602 w 946"/>
                    <a:gd name="T25" fmla="*/ 208 h 1301"/>
                    <a:gd name="T26" fmla="*/ 568 w 946"/>
                    <a:gd name="T27" fmla="*/ 188 h 1301"/>
                    <a:gd name="T28" fmla="*/ 446 w 946"/>
                    <a:gd name="T29" fmla="*/ 812 h 1301"/>
                    <a:gd name="T30" fmla="*/ 420 w 946"/>
                    <a:gd name="T31" fmla="*/ 800 h 1301"/>
                    <a:gd name="T32" fmla="*/ 408 w 946"/>
                    <a:gd name="T33" fmla="*/ 774 h 1301"/>
                    <a:gd name="T34" fmla="*/ 425 w 946"/>
                    <a:gd name="T35" fmla="*/ 743 h 1301"/>
                    <a:gd name="T36" fmla="*/ 453 w 946"/>
                    <a:gd name="T37" fmla="*/ 736 h 1301"/>
                    <a:gd name="T38" fmla="*/ 482 w 946"/>
                    <a:gd name="T39" fmla="*/ 759 h 1301"/>
                    <a:gd name="T40" fmla="*/ 482 w 946"/>
                    <a:gd name="T41" fmla="*/ 788 h 1301"/>
                    <a:gd name="T42" fmla="*/ 453 w 946"/>
                    <a:gd name="T43" fmla="*/ 811 h 1301"/>
                    <a:gd name="T44" fmla="*/ 538 w 946"/>
                    <a:gd name="T45" fmla="*/ 579 h 1301"/>
                    <a:gd name="T46" fmla="*/ 524 w 946"/>
                    <a:gd name="T47" fmla="*/ 596 h 1301"/>
                    <a:gd name="T48" fmla="*/ 90 w 946"/>
                    <a:gd name="T49" fmla="*/ 597 h 1301"/>
                    <a:gd name="T50" fmla="*/ 73 w 946"/>
                    <a:gd name="T51" fmla="*/ 583 h 1301"/>
                    <a:gd name="T52" fmla="*/ 71 w 946"/>
                    <a:gd name="T53" fmla="*/ 567 h 1301"/>
                    <a:gd name="T54" fmla="*/ 86 w 946"/>
                    <a:gd name="T55" fmla="*/ 550 h 1301"/>
                    <a:gd name="T56" fmla="*/ 519 w 946"/>
                    <a:gd name="T57" fmla="*/ 548 h 1301"/>
                    <a:gd name="T58" fmla="*/ 537 w 946"/>
                    <a:gd name="T59" fmla="*/ 563 h 1301"/>
                    <a:gd name="T60" fmla="*/ 539 w 946"/>
                    <a:gd name="T61" fmla="*/ 452 h 1301"/>
                    <a:gd name="T62" fmla="*/ 528 w 946"/>
                    <a:gd name="T63" fmla="*/ 472 h 1301"/>
                    <a:gd name="T64" fmla="*/ 94 w 946"/>
                    <a:gd name="T65" fmla="*/ 476 h 1301"/>
                    <a:gd name="T66" fmla="*/ 75 w 946"/>
                    <a:gd name="T67" fmla="*/ 465 h 1301"/>
                    <a:gd name="T68" fmla="*/ 71 w 946"/>
                    <a:gd name="T69" fmla="*/ 450 h 1301"/>
                    <a:gd name="T70" fmla="*/ 81 w 946"/>
                    <a:gd name="T71" fmla="*/ 429 h 1301"/>
                    <a:gd name="T72" fmla="*/ 514 w 946"/>
                    <a:gd name="T73" fmla="*/ 425 h 1301"/>
                    <a:gd name="T74" fmla="*/ 535 w 946"/>
                    <a:gd name="T75" fmla="*/ 436 h 1301"/>
                    <a:gd name="T76" fmla="*/ 539 w 946"/>
                    <a:gd name="T77" fmla="*/ 330 h 1301"/>
                    <a:gd name="T78" fmla="*/ 531 w 946"/>
                    <a:gd name="T79" fmla="*/ 347 h 1301"/>
                    <a:gd name="T80" fmla="*/ 94 w 946"/>
                    <a:gd name="T81" fmla="*/ 354 h 1301"/>
                    <a:gd name="T82" fmla="*/ 77 w 946"/>
                    <a:gd name="T83" fmla="*/ 347 h 1301"/>
                    <a:gd name="T84" fmla="*/ 71 w 946"/>
                    <a:gd name="T85" fmla="*/ 328 h 1301"/>
                    <a:gd name="T86" fmla="*/ 77 w 946"/>
                    <a:gd name="T87" fmla="*/ 310 h 1301"/>
                    <a:gd name="T88" fmla="*/ 514 w 946"/>
                    <a:gd name="T89" fmla="*/ 303 h 1301"/>
                    <a:gd name="T90" fmla="*/ 531 w 946"/>
                    <a:gd name="T91" fmla="*/ 310 h 1301"/>
                    <a:gd name="T92" fmla="*/ 539 w 946"/>
                    <a:gd name="T93" fmla="*/ 330 h 1301"/>
                    <a:gd name="T94" fmla="*/ 551 w 946"/>
                    <a:gd name="T95" fmla="*/ 10 h 1301"/>
                    <a:gd name="T96" fmla="*/ 608 w 946"/>
                    <a:gd name="T97" fmla="*/ 0 h 1301"/>
                    <a:gd name="T98" fmla="*/ 903 w 946"/>
                    <a:gd name="T99" fmla="*/ 2 h 1301"/>
                    <a:gd name="T100" fmla="*/ 907 w 946"/>
                    <a:gd name="T101" fmla="*/ 10 h 1301"/>
                    <a:gd name="T102" fmla="*/ 731 w 946"/>
                    <a:gd name="T103" fmla="*/ 116 h 1301"/>
                    <a:gd name="T104" fmla="*/ 660 w 946"/>
                    <a:gd name="T105" fmla="*/ 137 h 1301"/>
                    <a:gd name="T106" fmla="*/ 498 w 946"/>
                    <a:gd name="T107" fmla="*/ 143 h 1301"/>
                    <a:gd name="T108" fmla="*/ 946 w 946"/>
                    <a:gd name="T109" fmla="*/ 793 h 1301"/>
                    <a:gd name="T110" fmla="*/ 931 w 946"/>
                    <a:gd name="T111" fmla="*/ 831 h 1301"/>
                    <a:gd name="T112" fmla="*/ 666 w 946"/>
                    <a:gd name="T113" fmla="*/ 266 h 1301"/>
                    <a:gd name="T114" fmla="*/ 671 w 946"/>
                    <a:gd name="T115" fmla="*/ 222 h 1301"/>
                    <a:gd name="T116" fmla="*/ 698 w 946"/>
                    <a:gd name="T117" fmla="*/ 175 h 1301"/>
                    <a:gd name="T118" fmla="*/ 938 w 946"/>
                    <a:gd name="T119" fmla="*/ 34 h 1301"/>
                    <a:gd name="T120" fmla="*/ 946 w 946"/>
                    <a:gd name="T121" fmla="*/ 54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6" h="1301">
                      <a:moveTo>
                        <a:pt x="544" y="184"/>
                      </a:moveTo>
                      <a:lnTo>
                        <a:pt x="81" y="184"/>
                      </a:lnTo>
                      <a:lnTo>
                        <a:pt x="81" y="184"/>
                      </a:lnTo>
                      <a:lnTo>
                        <a:pt x="73" y="184"/>
                      </a:lnTo>
                      <a:lnTo>
                        <a:pt x="65" y="187"/>
                      </a:lnTo>
                      <a:lnTo>
                        <a:pt x="58" y="188"/>
                      </a:lnTo>
                      <a:lnTo>
                        <a:pt x="50" y="191"/>
                      </a:lnTo>
                      <a:lnTo>
                        <a:pt x="42" y="194"/>
                      </a:lnTo>
                      <a:lnTo>
                        <a:pt x="36" y="199"/>
                      </a:lnTo>
                      <a:lnTo>
                        <a:pt x="29" y="203"/>
                      </a:lnTo>
                      <a:lnTo>
                        <a:pt x="24" y="208"/>
                      </a:lnTo>
                      <a:lnTo>
                        <a:pt x="19" y="214"/>
                      </a:lnTo>
                      <a:lnTo>
                        <a:pt x="14" y="220"/>
                      </a:lnTo>
                      <a:lnTo>
                        <a:pt x="10" y="227"/>
                      </a:lnTo>
                      <a:lnTo>
                        <a:pt x="7" y="234"/>
                      </a:lnTo>
                      <a:lnTo>
                        <a:pt x="3" y="242"/>
                      </a:lnTo>
                      <a:lnTo>
                        <a:pt x="1" y="249"/>
                      </a:lnTo>
                      <a:lnTo>
                        <a:pt x="0" y="258"/>
                      </a:lnTo>
                      <a:lnTo>
                        <a:pt x="0" y="266"/>
                      </a:lnTo>
                      <a:lnTo>
                        <a:pt x="0" y="1220"/>
                      </a:lnTo>
                      <a:lnTo>
                        <a:pt x="0" y="1220"/>
                      </a:lnTo>
                      <a:lnTo>
                        <a:pt x="0" y="1229"/>
                      </a:lnTo>
                      <a:lnTo>
                        <a:pt x="1" y="1236"/>
                      </a:lnTo>
                      <a:lnTo>
                        <a:pt x="3" y="1244"/>
                      </a:lnTo>
                      <a:lnTo>
                        <a:pt x="7" y="1251"/>
                      </a:lnTo>
                      <a:lnTo>
                        <a:pt x="10" y="1259"/>
                      </a:lnTo>
                      <a:lnTo>
                        <a:pt x="14" y="1265"/>
                      </a:lnTo>
                      <a:lnTo>
                        <a:pt x="19" y="1272"/>
                      </a:lnTo>
                      <a:lnTo>
                        <a:pt x="24" y="1277"/>
                      </a:lnTo>
                      <a:lnTo>
                        <a:pt x="29" y="1283"/>
                      </a:lnTo>
                      <a:lnTo>
                        <a:pt x="36" y="1287"/>
                      </a:lnTo>
                      <a:lnTo>
                        <a:pt x="42" y="1291"/>
                      </a:lnTo>
                      <a:lnTo>
                        <a:pt x="50" y="1295"/>
                      </a:lnTo>
                      <a:lnTo>
                        <a:pt x="58" y="1298"/>
                      </a:lnTo>
                      <a:lnTo>
                        <a:pt x="65" y="1300"/>
                      </a:lnTo>
                      <a:lnTo>
                        <a:pt x="73" y="1301"/>
                      </a:lnTo>
                      <a:lnTo>
                        <a:pt x="81" y="1301"/>
                      </a:lnTo>
                      <a:lnTo>
                        <a:pt x="544" y="1301"/>
                      </a:lnTo>
                      <a:lnTo>
                        <a:pt x="544" y="1301"/>
                      </a:lnTo>
                      <a:lnTo>
                        <a:pt x="552" y="1301"/>
                      </a:lnTo>
                      <a:lnTo>
                        <a:pt x="561" y="1300"/>
                      </a:lnTo>
                      <a:lnTo>
                        <a:pt x="568" y="1298"/>
                      </a:lnTo>
                      <a:lnTo>
                        <a:pt x="576" y="1295"/>
                      </a:lnTo>
                      <a:lnTo>
                        <a:pt x="582" y="1291"/>
                      </a:lnTo>
                      <a:lnTo>
                        <a:pt x="590" y="1287"/>
                      </a:lnTo>
                      <a:lnTo>
                        <a:pt x="595" y="1283"/>
                      </a:lnTo>
                      <a:lnTo>
                        <a:pt x="602" y="1277"/>
                      </a:lnTo>
                      <a:lnTo>
                        <a:pt x="607" y="1272"/>
                      </a:lnTo>
                      <a:lnTo>
                        <a:pt x="612" y="1265"/>
                      </a:lnTo>
                      <a:lnTo>
                        <a:pt x="616" y="1259"/>
                      </a:lnTo>
                      <a:lnTo>
                        <a:pt x="619" y="1251"/>
                      </a:lnTo>
                      <a:lnTo>
                        <a:pt x="621" y="1244"/>
                      </a:lnTo>
                      <a:lnTo>
                        <a:pt x="624" y="1236"/>
                      </a:lnTo>
                      <a:lnTo>
                        <a:pt x="625" y="1229"/>
                      </a:lnTo>
                      <a:lnTo>
                        <a:pt x="626" y="1220"/>
                      </a:lnTo>
                      <a:lnTo>
                        <a:pt x="626" y="266"/>
                      </a:lnTo>
                      <a:lnTo>
                        <a:pt x="626" y="266"/>
                      </a:lnTo>
                      <a:lnTo>
                        <a:pt x="625" y="258"/>
                      </a:lnTo>
                      <a:lnTo>
                        <a:pt x="624" y="249"/>
                      </a:lnTo>
                      <a:lnTo>
                        <a:pt x="621" y="242"/>
                      </a:lnTo>
                      <a:lnTo>
                        <a:pt x="619" y="234"/>
                      </a:lnTo>
                      <a:lnTo>
                        <a:pt x="616" y="227"/>
                      </a:lnTo>
                      <a:lnTo>
                        <a:pt x="612" y="220"/>
                      </a:lnTo>
                      <a:lnTo>
                        <a:pt x="607" y="214"/>
                      </a:lnTo>
                      <a:lnTo>
                        <a:pt x="602" y="208"/>
                      </a:lnTo>
                      <a:lnTo>
                        <a:pt x="595" y="203"/>
                      </a:lnTo>
                      <a:lnTo>
                        <a:pt x="590" y="199"/>
                      </a:lnTo>
                      <a:lnTo>
                        <a:pt x="582" y="194"/>
                      </a:lnTo>
                      <a:lnTo>
                        <a:pt x="576" y="191"/>
                      </a:lnTo>
                      <a:lnTo>
                        <a:pt x="568" y="188"/>
                      </a:lnTo>
                      <a:lnTo>
                        <a:pt x="561" y="187"/>
                      </a:lnTo>
                      <a:lnTo>
                        <a:pt x="552" y="184"/>
                      </a:lnTo>
                      <a:lnTo>
                        <a:pt x="544" y="184"/>
                      </a:lnTo>
                      <a:lnTo>
                        <a:pt x="544" y="184"/>
                      </a:lnTo>
                      <a:close/>
                      <a:moveTo>
                        <a:pt x="446" y="812"/>
                      </a:moveTo>
                      <a:lnTo>
                        <a:pt x="446" y="812"/>
                      </a:lnTo>
                      <a:lnTo>
                        <a:pt x="438" y="811"/>
                      </a:lnTo>
                      <a:lnTo>
                        <a:pt x="432" y="809"/>
                      </a:lnTo>
                      <a:lnTo>
                        <a:pt x="425" y="806"/>
                      </a:lnTo>
                      <a:lnTo>
                        <a:pt x="420" y="800"/>
                      </a:lnTo>
                      <a:lnTo>
                        <a:pt x="414" y="795"/>
                      </a:lnTo>
                      <a:lnTo>
                        <a:pt x="411" y="788"/>
                      </a:lnTo>
                      <a:lnTo>
                        <a:pt x="409" y="782"/>
                      </a:lnTo>
                      <a:lnTo>
                        <a:pt x="408" y="774"/>
                      </a:lnTo>
                      <a:lnTo>
                        <a:pt x="408" y="774"/>
                      </a:lnTo>
                      <a:lnTo>
                        <a:pt x="409" y="767"/>
                      </a:lnTo>
                      <a:lnTo>
                        <a:pt x="411" y="759"/>
                      </a:lnTo>
                      <a:lnTo>
                        <a:pt x="414" y="753"/>
                      </a:lnTo>
                      <a:lnTo>
                        <a:pt x="420" y="747"/>
                      </a:lnTo>
                      <a:lnTo>
                        <a:pt x="425" y="743"/>
                      </a:lnTo>
                      <a:lnTo>
                        <a:pt x="432" y="738"/>
                      </a:lnTo>
                      <a:lnTo>
                        <a:pt x="438" y="736"/>
                      </a:lnTo>
                      <a:lnTo>
                        <a:pt x="446" y="736"/>
                      </a:lnTo>
                      <a:lnTo>
                        <a:pt x="446" y="736"/>
                      </a:lnTo>
                      <a:lnTo>
                        <a:pt x="453" y="736"/>
                      </a:lnTo>
                      <a:lnTo>
                        <a:pt x="461" y="738"/>
                      </a:lnTo>
                      <a:lnTo>
                        <a:pt x="467" y="743"/>
                      </a:lnTo>
                      <a:lnTo>
                        <a:pt x="473" y="747"/>
                      </a:lnTo>
                      <a:lnTo>
                        <a:pt x="477" y="753"/>
                      </a:lnTo>
                      <a:lnTo>
                        <a:pt x="482" y="759"/>
                      </a:lnTo>
                      <a:lnTo>
                        <a:pt x="484" y="767"/>
                      </a:lnTo>
                      <a:lnTo>
                        <a:pt x="484" y="774"/>
                      </a:lnTo>
                      <a:lnTo>
                        <a:pt x="484" y="774"/>
                      </a:lnTo>
                      <a:lnTo>
                        <a:pt x="484" y="782"/>
                      </a:lnTo>
                      <a:lnTo>
                        <a:pt x="482" y="788"/>
                      </a:lnTo>
                      <a:lnTo>
                        <a:pt x="477" y="795"/>
                      </a:lnTo>
                      <a:lnTo>
                        <a:pt x="473" y="800"/>
                      </a:lnTo>
                      <a:lnTo>
                        <a:pt x="467" y="806"/>
                      </a:lnTo>
                      <a:lnTo>
                        <a:pt x="461" y="809"/>
                      </a:lnTo>
                      <a:lnTo>
                        <a:pt x="453" y="811"/>
                      </a:lnTo>
                      <a:lnTo>
                        <a:pt x="446" y="812"/>
                      </a:lnTo>
                      <a:lnTo>
                        <a:pt x="446" y="812"/>
                      </a:lnTo>
                      <a:close/>
                      <a:moveTo>
                        <a:pt x="539" y="574"/>
                      </a:moveTo>
                      <a:lnTo>
                        <a:pt x="539" y="574"/>
                      </a:lnTo>
                      <a:lnTo>
                        <a:pt x="538" y="579"/>
                      </a:lnTo>
                      <a:lnTo>
                        <a:pt x="537" y="583"/>
                      </a:lnTo>
                      <a:lnTo>
                        <a:pt x="535" y="588"/>
                      </a:lnTo>
                      <a:lnTo>
                        <a:pt x="531" y="591"/>
                      </a:lnTo>
                      <a:lnTo>
                        <a:pt x="528" y="594"/>
                      </a:lnTo>
                      <a:lnTo>
                        <a:pt x="524" y="596"/>
                      </a:lnTo>
                      <a:lnTo>
                        <a:pt x="519" y="597"/>
                      </a:lnTo>
                      <a:lnTo>
                        <a:pt x="514" y="599"/>
                      </a:lnTo>
                      <a:lnTo>
                        <a:pt x="94" y="599"/>
                      </a:lnTo>
                      <a:lnTo>
                        <a:pt x="94" y="599"/>
                      </a:lnTo>
                      <a:lnTo>
                        <a:pt x="90" y="597"/>
                      </a:lnTo>
                      <a:lnTo>
                        <a:pt x="86" y="596"/>
                      </a:lnTo>
                      <a:lnTo>
                        <a:pt x="81" y="594"/>
                      </a:lnTo>
                      <a:lnTo>
                        <a:pt x="77" y="591"/>
                      </a:lnTo>
                      <a:lnTo>
                        <a:pt x="75" y="588"/>
                      </a:lnTo>
                      <a:lnTo>
                        <a:pt x="73" y="583"/>
                      </a:lnTo>
                      <a:lnTo>
                        <a:pt x="71" y="579"/>
                      </a:lnTo>
                      <a:lnTo>
                        <a:pt x="71" y="574"/>
                      </a:lnTo>
                      <a:lnTo>
                        <a:pt x="71" y="571"/>
                      </a:lnTo>
                      <a:lnTo>
                        <a:pt x="71" y="571"/>
                      </a:lnTo>
                      <a:lnTo>
                        <a:pt x="71" y="567"/>
                      </a:lnTo>
                      <a:lnTo>
                        <a:pt x="73" y="563"/>
                      </a:lnTo>
                      <a:lnTo>
                        <a:pt x="75" y="558"/>
                      </a:lnTo>
                      <a:lnTo>
                        <a:pt x="77" y="554"/>
                      </a:lnTo>
                      <a:lnTo>
                        <a:pt x="81" y="552"/>
                      </a:lnTo>
                      <a:lnTo>
                        <a:pt x="86" y="550"/>
                      </a:lnTo>
                      <a:lnTo>
                        <a:pt x="90" y="548"/>
                      </a:lnTo>
                      <a:lnTo>
                        <a:pt x="94" y="548"/>
                      </a:lnTo>
                      <a:lnTo>
                        <a:pt x="514" y="548"/>
                      </a:lnTo>
                      <a:lnTo>
                        <a:pt x="514" y="548"/>
                      </a:lnTo>
                      <a:lnTo>
                        <a:pt x="519" y="548"/>
                      </a:lnTo>
                      <a:lnTo>
                        <a:pt x="524" y="550"/>
                      </a:lnTo>
                      <a:lnTo>
                        <a:pt x="528" y="552"/>
                      </a:lnTo>
                      <a:lnTo>
                        <a:pt x="531" y="554"/>
                      </a:lnTo>
                      <a:lnTo>
                        <a:pt x="535" y="558"/>
                      </a:lnTo>
                      <a:lnTo>
                        <a:pt x="537" y="563"/>
                      </a:lnTo>
                      <a:lnTo>
                        <a:pt x="538" y="567"/>
                      </a:lnTo>
                      <a:lnTo>
                        <a:pt x="539" y="571"/>
                      </a:lnTo>
                      <a:lnTo>
                        <a:pt x="539" y="574"/>
                      </a:lnTo>
                      <a:close/>
                      <a:moveTo>
                        <a:pt x="539" y="452"/>
                      </a:moveTo>
                      <a:lnTo>
                        <a:pt x="539" y="452"/>
                      </a:lnTo>
                      <a:lnTo>
                        <a:pt x="538" y="457"/>
                      </a:lnTo>
                      <a:lnTo>
                        <a:pt x="537" y="461"/>
                      </a:lnTo>
                      <a:lnTo>
                        <a:pt x="535" y="465"/>
                      </a:lnTo>
                      <a:lnTo>
                        <a:pt x="531" y="468"/>
                      </a:lnTo>
                      <a:lnTo>
                        <a:pt x="528" y="472"/>
                      </a:lnTo>
                      <a:lnTo>
                        <a:pt x="524" y="474"/>
                      </a:lnTo>
                      <a:lnTo>
                        <a:pt x="519" y="476"/>
                      </a:lnTo>
                      <a:lnTo>
                        <a:pt x="514" y="476"/>
                      </a:lnTo>
                      <a:lnTo>
                        <a:pt x="94" y="476"/>
                      </a:lnTo>
                      <a:lnTo>
                        <a:pt x="94" y="476"/>
                      </a:lnTo>
                      <a:lnTo>
                        <a:pt x="90" y="476"/>
                      </a:lnTo>
                      <a:lnTo>
                        <a:pt x="86" y="474"/>
                      </a:lnTo>
                      <a:lnTo>
                        <a:pt x="81" y="472"/>
                      </a:lnTo>
                      <a:lnTo>
                        <a:pt x="77" y="468"/>
                      </a:lnTo>
                      <a:lnTo>
                        <a:pt x="75" y="465"/>
                      </a:lnTo>
                      <a:lnTo>
                        <a:pt x="73" y="461"/>
                      </a:lnTo>
                      <a:lnTo>
                        <a:pt x="71" y="457"/>
                      </a:lnTo>
                      <a:lnTo>
                        <a:pt x="71" y="452"/>
                      </a:lnTo>
                      <a:lnTo>
                        <a:pt x="71" y="450"/>
                      </a:lnTo>
                      <a:lnTo>
                        <a:pt x="71" y="450"/>
                      </a:lnTo>
                      <a:lnTo>
                        <a:pt x="71" y="445"/>
                      </a:lnTo>
                      <a:lnTo>
                        <a:pt x="73" y="440"/>
                      </a:lnTo>
                      <a:lnTo>
                        <a:pt x="75" y="436"/>
                      </a:lnTo>
                      <a:lnTo>
                        <a:pt x="77" y="433"/>
                      </a:lnTo>
                      <a:lnTo>
                        <a:pt x="81" y="429"/>
                      </a:lnTo>
                      <a:lnTo>
                        <a:pt x="86" y="427"/>
                      </a:lnTo>
                      <a:lnTo>
                        <a:pt x="90" y="425"/>
                      </a:lnTo>
                      <a:lnTo>
                        <a:pt x="94" y="425"/>
                      </a:lnTo>
                      <a:lnTo>
                        <a:pt x="514" y="425"/>
                      </a:lnTo>
                      <a:lnTo>
                        <a:pt x="514" y="425"/>
                      </a:lnTo>
                      <a:lnTo>
                        <a:pt x="519" y="425"/>
                      </a:lnTo>
                      <a:lnTo>
                        <a:pt x="524" y="427"/>
                      </a:lnTo>
                      <a:lnTo>
                        <a:pt x="528" y="429"/>
                      </a:lnTo>
                      <a:lnTo>
                        <a:pt x="531" y="433"/>
                      </a:lnTo>
                      <a:lnTo>
                        <a:pt x="535" y="436"/>
                      </a:lnTo>
                      <a:lnTo>
                        <a:pt x="537" y="440"/>
                      </a:lnTo>
                      <a:lnTo>
                        <a:pt x="538" y="445"/>
                      </a:lnTo>
                      <a:lnTo>
                        <a:pt x="539" y="450"/>
                      </a:lnTo>
                      <a:lnTo>
                        <a:pt x="539" y="452"/>
                      </a:lnTo>
                      <a:close/>
                      <a:moveTo>
                        <a:pt x="539" y="330"/>
                      </a:moveTo>
                      <a:lnTo>
                        <a:pt x="539" y="330"/>
                      </a:lnTo>
                      <a:lnTo>
                        <a:pt x="538" y="334"/>
                      </a:lnTo>
                      <a:lnTo>
                        <a:pt x="537" y="339"/>
                      </a:lnTo>
                      <a:lnTo>
                        <a:pt x="535" y="343"/>
                      </a:lnTo>
                      <a:lnTo>
                        <a:pt x="531" y="347"/>
                      </a:lnTo>
                      <a:lnTo>
                        <a:pt x="528" y="350"/>
                      </a:lnTo>
                      <a:lnTo>
                        <a:pt x="524" y="352"/>
                      </a:lnTo>
                      <a:lnTo>
                        <a:pt x="519" y="354"/>
                      </a:lnTo>
                      <a:lnTo>
                        <a:pt x="514" y="354"/>
                      </a:lnTo>
                      <a:lnTo>
                        <a:pt x="94" y="354"/>
                      </a:lnTo>
                      <a:lnTo>
                        <a:pt x="94" y="354"/>
                      </a:lnTo>
                      <a:lnTo>
                        <a:pt x="90" y="354"/>
                      </a:lnTo>
                      <a:lnTo>
                        <a:pt x="86" y="352"/>
                      </a:lnTo>
                      <a:lnTo>
                        <a:pt x="81" y="350"/>
                      </a:lnTo>
                      <a:lnTo>
                        <a:pt x="77" y="347"/>
                      </a:lnTo>
                      <a:lnTo>
                        <a:pt x="75" y="343"/>
                      </a:lnTo>
                      <a:lnTo>
                        <a:pt x="73" y="339"/>
                      </a:lnTo>
                      <a:lnTo>
                        <a:pt x="71" y="334"/>
                      </a:lnTo>
                      <a:lnTo>
                        <a:pt x="71" y="330"/>
                      </a:lnTo>
                      <a:lnTo>
                        <a:pt x="71" y="328"/>
                      </a:lnTo>
                      <a:lnTo>
                        <a:pt x="71" y="328"/>
                      </a:lnTo>
                      <a:lnTo>
                        <a:pt x="71" y="322"/>
                      </a:lnTo>
                      <a:lnTo>
                        <a:pt x="73" y="318"/>
                      </a:lnTo>
                      <a:lnTo>
                        <a:pt x="75" y="313"/>
                      </a:lnTo>
                      <a:lnTo>
                        <a:pt x="77" y="310"/>
                      </a:lnTo>
                      <a:lnTo>
                        <a:pt x="81" y="307"/>
                      </a:lnTo>
                      <a:lnTo>
                        <a:pt x="86" y="305"/>
                      </a:lnTo>
                      <a:lnTo>
                        <a:pt x="90" y="304"/>
                      </a:lnTo>
                      <a:lnTo>
                        <a:pt x="94" y="303"/>
                      </a:lnTo>
                      <a:lnTo>
                        <a:pt x="514" y="303"/>
                      </a:lnTo>
                      <a:lnTo>
                        <a:pt x="514" y="303"/>
                      </a:lnTo>
                      <a:lnTo>
                        <a:pt x="519" y="304"/>
                      </a:lnTo>
                      <a:lnTo>
                        <a:pt x="524" y="305"/>
                      </a:lnTo>
                      <a:lnTo>
                        <a:pt x="528" y="307"/>
                      </a:lnTo>
                      <a:lnTo>
                        <a:pt x="531" y="310"/>
                      </a:lnTo>
                      <a:lnTo>
                        <a:pt x="535" y="313"/>
                      </a:lnTo>
                      <a:lnTo>
                        <a:pt x="537" y="318"/>
                      </a:lnTo>
                      <a:lnTo>
                        <a:pt x="538" y="322"/>
                      </a:lnTo>
                      <a:lnTo>
                        <a:pt x="539" y="328"/>
                      </a:lnTo>
                      <a:lnTo>
                        <a:pt x="539" y="330"/>
                      </a:lnTo>
                      <a:close/>
                      <a:moveTo>
                        <a:pt x="498" y="143"/>
                      </a:moveTo>
                      <a:lnTo>
                        <a:pt x="128" y="143"/>
                      </a:lnTo>
                      <a:lnTo>
                        <a:pt x="546" y="11"/>
                      </a:lnTo>
                      <a:lnTo>
                        <a:pt x="546" y="11"/>
                      </a:lnTo>
                      <a:lnTo>
                        <a:pt x="551" y="10"/>
                      </a:lnTo>
                      <a:lnTo>
                        <a:pt x="565" y="6"/>
                      </a:lnTo>
                      <a:lnTo>
                        <a:pt x="586" y="1"/>
                      </a:lnTo>
                      <a:lnTo>
                        <a:pt x="596" y="0"/>
                      </a:lnTo>
                      <a:lnTo>
                        <a:pt x="608" y="0"/>
                      </a:lnTo>
                      <a:lnTo>
                        <a:pt x="608" y="0"/>
                      </a:lnTo>
                      <a:lnTo>
                        <a:pt x="887" y="0"/>
                      </a:lnTo>
                      <a:lnTo>
                        <a:pt x="887" y="0"/>
                      </a:lnTo>
                      <a:lnTo>
                        <a:pt x="894" y="0"/>
                      </a:lnTo>
                      <a:lnTo>
                        <a:pt x="899" y="0"/>
                      </a:lnTo>
                      <a:lnTo>
                        <a:pt x="903" y="2"/>
                      </a:lnTo>
                      <a:lnTo>
                        <a:pt x="908" y="3"/>
                      </a:lnTo>
                      <a:lnTo>
                        <a:pt x="909" y="4"/>
                      </a:lnTo>
                      <a:lnTo>
                        <a:pt x="910" y="7"/>
                      </a:lnTo>
                      <a:lnTo>
                        <a:pt x="909" y="8"/>
                      </a:lnTo>
                      <a:lnTo>
                        <a:pt x="907" y="10"/>
                      </a:lnTo>
                      <a:lnTo>
                        <a:pt x="900" y="15"/>
                      </a:lnTo>
                      <a:lnTo>
                        <a:pt x="900" y="15"/>
                      </a:lnTo>
                      <a:lnTo>
                        <a:pt x="743" y="110"/>
                      </a:lnTo>
                      <a:lnTo>
                        <a:pt x="743" y="110"/>
                      </a:lnTo>
                      <a:lnTo>
                        <a:pt x="731" y="116"/>
                      </a:lnTo>
                      <a:lnTo>
                        <a:pt x="718" y="122"/>
                      </a:lnTo>
                      <a:lnTo>
                        <a:pt x="704" y="127"/>
                      </a:lnTo>
                      <a:lnTo>
                        <a:pt x="690" y="131"/>
                      </a:lnTo>
                      <a:lnTo>
                        <a:pt x="676" y="135"/>
                      </a:lnTo>
                      <a:lnTo>
                        <a:pt x="660" y="137"/>
                      </a:lnTo>
                      <a:lnTo>
                        <a:pt x="632" y="141"/>
                      </a:lnTo>
                      <a:lnTo>
                        <a:pt x="605" y="143"/>
                      </a:lnTo>
                      <a:lnTo>
                        <a:pt x="580" y="143"/>
                      </a:lnTo>
                      <a:lnTo>
                        <a:pt x="544" y="143"/>
                      </a:lnTo>
                      <a:lnTo>
                        <a:pt x="498" y="143"/>
                      </a:lnTo>
                      <a:close/>
                      <a:moveTo>
                        <a:pt x="946" y="54"/>
                      </a:moveTo>
                      <a:lnTo>
                        <a:pt x="946" y="54"/>
                      </a:lnTo>
                      <a:lnTo>
                        <a:pt x="946" y="781"/>
                      </a:lnTo>
                      <a:lnTo>
                        <a:pt x="946" y="781"/>
                      </a:lnTo>
                      <a:lnTo>
                        <a:pt x="946" y="793"/>
                      </a:lnTo>
                      <a:lnTo>
                        <a:pt x="943" y="804"/>
                      </a:lnTo>
                      <a:lnTo>
                        <a:pt x="941" y="812"/>
                      </a:lnTo>
                      <a:lnTo>
                        <a:pt x="939" y="819"/>
                      </a:lnTo>
                      <a:lnTo>
                        <a:pt x="934" y="828"/>
                      </a:lnTo>
                      <a:lnTo>
                        <a:pt x="931" y="831"/>
                      </a:lnTo>
                      <a:lnTo>
                        <a:pt x="664" y="1243"/>
                      </a:lnTo>
                      <a:lnTo>
                        <a:pt x="664" y="1243"/>
                      </a:lnTo>
                      <a:lnTo>
                        <a:pt x="666" y="1232"/>
                      </a:lnTo>
                      <a:lnTo>
                        <a:pt x="666" y="1220"/>
                      </a:lnTo>
                      <a:lnTo>
                        <a:pt x="666" y="266"/>
                      </a:lnTo>
                      <a:lnTo>
                        <a:pt x="666" y="266"/>
                      </a:lnTo>
                      <a:lnTo>
                        <a:pt x="667" y="254"/>
                      </a:lnTo>
                      <a:lnTo>
                        <a:pt x="668" y="242"/>
                      </a:lnTo>
                      <a:lnTo>
                        <a:pt x="669" y="231"/>
                      </a:lnTo>
                      <a:lnTo>
                        <a:pt x="671" y="222"/>
                      </a:lnTo>
                      <a:lnTo>
                        <a:pt x="677" y="206"/>
                      </a:lnTo>
                      <a:lnTo>
                        <a:pt x="682" y="194"/>
                      </a:lnTo>
                      <a:lnTo>
                        <a:pt x="689" y="184"/>
                      </a:lnTo>
                      <a:lnTo>
                        <a:pt x="694" y="179"/>
                      </a:lnTo>
                      <a:lnTo>
                        <a:pt x="698" y="175"/>
                      </a:lnTo>
                      <a:lnTo>
                        <a:pt x="929" y="36"/>
                      </a:lnTo>
                      <a:lnTo>
                        <a:pt x="929" y="36"/>
                      </a:lnTo>
                      <a:lnTo>
                        <a:pt x="931" y="35"/>
                      </a:lnTo>
                      <a:lnTo>
                        <a:pt x="935" y="34"/>
                      </a:lnTo>
                      <a:lnTo>
                        <a:pt x="938" y="34"/>
                      </a:lnTo>
                      <a:lnTo>
                        <a:pt x="940" y="36"/>
                      </a:lnTo>
                      <a:lnTo>
                        <a:pt x="943" y="39"/>
                      </a:lnTo>
                      <a:lnTo>
                        <a:pt x="946" y="46"/>
                      </a:lnTo>
                      <a:lnTo>
                        <a:pt x="946" y="54"/>
                      </a:lnTo>
                      <a:lnTo>
                        <a:pt x="946"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a:p>
              </p:txBody>
            </p:sp>
          </p:grpSp>
          <p:sp>
            <p:nvSpPr>
              <p:cNvPr id="93" name="Freeform 341"/>
              <p:cNvSpPr>
                <a:spLocks noEditPoints="1"/>
              </p:cNvSpPr>
              <p:nvPr/>
            </p:nvSpPr>
            <p:spPr bwMode="auto">
              <a:xfrm>
                <a:off x="9546075" y="5285902"/>
                <a:ext cx="293868" cy="274985"/>
              </a:xfrm>
              <a:custGeom>
                <a:avLst/>
                <a:gdLst>
                  <a:gd name="T0" fmla="*/ 926 w 1245"/>
                  <a:gd name="T1" fmla="*/ 1134 h 1163"/>
                  <a:gd name="T2" fmla="*/ 911 w 1245"/>
                  <a:gd name="T3" fmla="*/ 1156 h 1163"/>
                  <a:gd name="T4" fmla="*/ 359 w 1245"/>
                  <a:gd name="T5" fmla="*/ 1163 h 1163"/>
                  <a:gd name="T6" fmla="*/ 333 w 1245"/>
                  <a:gd name="T7" fmla="*/ 1156 h 1163"/>
                  <a:gd name="T8" fmla="*/ 318 w 1245"/>
                  <a:gd name="T9" fmla="*/ 1134 h 1163"/>
                  <a:gd name="T10" fmla="*/ 323 w 1245"/>
                  <a:gd name="T11" fmla="*/ 1114 h 1163"/>
                  <a:gd name="T12" fmla="*/ 377 w 1245"/>
                  <a:gd name="T13" fmla="*/ 1096 h 1163"/>
                  <a:gd name="T14" fmla="*/ 432 w 1245"/>
                  <a:gd name="T15" fmla="*/ 1057 h 1163"/>
                  <a:gd name="T16" fmla="*/ 457 w 1245"/>
                  <a:gd name="T17" fmla="*/ 1019 h 1163"/>
                  <a:gd name="T18" fmla="*/ 466 w 1245"/>
                  <a:gd name="T19" fmla="*/ 979 h 1163"/>
                  <a:gd name="T20" fmla="*/ 778 w 1245"/>
                  <a:gd name="T21" fmla="*/ 932 h 1163"/>
                  <a:gd name="T22" fmla="*/ 779 w 1245"/>
                  <a:gd name="T23" fmla="*/ 981 h 1163"/>
                  <a:gd name="T24" fmla="*/ 788 w 1245"/>
                  <a:gd name="T25" fmla="*/ 1014 h 1163"/>
                  <a:gd name="T26" fmla="*/ 825 w 1245"/>
                  <a:gd name="T27" fmla="*/ 1060 h 1163"/>
                  <a:gd name="T28" fmla="*/ 881 w 1245"/>
                  <a:gd name="T29" fmla="*/ 1095 h 1163"/>
                  <a:gd name="T30" fmla="*/ 928 w 1245"/>
                  <a:gd name="T31" fmla="*/ 1116 h 1163"/>
                  <a:gd name="T32" fmla="*/ 1244 w 1245"/>
                  <a:gd name="T33" fmla="*/ 866 h 1163"/>
                  <a:gd name="T34" fmla="*/ 1225 w 1245"/>
                  <a:gd name="T35" fmla="*/ 893 h 1163"/>
                  <a:gd name="T36" fmla="*/ 42 w 1245"/>
                  <a:gd name="T37" fmla="*/ 901 h 1163"/>
                  <a:gd name="T38" fmla="*/ 19 w 1245"/>
                  <a:gd name="T39" fmla="*/ 893 h 1163"/>
                  <a:gd name="T40" fmla="*/ 0 w 1245"/>
                  <a:gd name="T41" fmla="*/ 866 h 1163"/>
                  <a:gd name="T42" fmla="*/ 0 w 1245"/>
                  <a:gd name="T43" fmla="*/ 33 h 1163"/>
                  <a:gd name="T44" fmla="*/ 19 w 1245"/>
                  <a:gd name="T45" fmla="*/ 7 h 1163"/>
                  <a:gd name="T46" fmla="*/ 1201 w 1245"/>
                  <a:gd name="T47" fmla="*/ 0 h 1163"/>
                  <a:gd name="T48" fmla="*/ 1225 w 1245"/>
                  <a:gd name="T49" fmla="*/ 7 h 1163"/>
                  <a:gd name="T50" fmla="*/ 1244 w 1245"/>
                  <a:gd name="T51" fmla="*/ 33 h 1163"/>
                  <a:gd name="T52" fmla="*/ 917 w 1245"/>
                  <a:gd name="T53" fmla="*/ 835 h 1163"/>
                  <a:gd name="T54" fmla="*/ 912 w 1245"/>
                  <a:gd name="T55" fmla="*/ 822 h 1163"/>
                  <a:gd name="T56" fmla="*/ 900 w 1245"/>
                  <a:gd name="T57" fmla="*/ 816 h 1163"/>
                  <a:gd name="T58" fmla="*/ 889 w 1245"/>
                  <a:gd name="T59" fmla="*/ 820 h 1163"/>
                  <a:gd name="T60" fmla="*/ 882 w 1245"/>
                  <a:gd name="T61" fmla="*/ 831 h 1163"/>
                  <a:gd name="T62" fmla="*/ 883 w 1245"/>
                  <a:gd name="T63" fmla="*/ 841 h 1163"/>
                  <a:gd name="T64" fmla="*/ 892 w 1245"/>
                  <a:gd name="T65" fmla="*/ 851 h 1163"/>
                  <a:gd name="T66" fmla="*/ 903 w 1245"/>
                  <a:gd name="T67" fmla="*/ 852 h 1163"/>
                  <a:gd name="T68" fmla="*/ 914 w 1245"/>
                  <a:gd name="T69" fmla="*/ 844 h 1163"/>
                  <a:gd name="T70" fmla="*/ 917 w 1245"/>
                  <a:gd name="T71" fmla="*/ 835 h 1163"/>
                  <a:gd name="T72" fmla="*/ 999 w 1245"/>
                  <a:gd name="T73" fmla="*/ 828 h 1163"/>
                  <a:gd name="T74" fmla="*/ 989 w 1245"/>
                  <a:gd name="T75" fmla="*/ 818 h 1163"/>
                  <a:gd name="T76" fmla="*/ 979 w 1245"/>
                  <a:gd name="T77" fmla="*/ 817 h 1163"/>
                  <a:gd name="T78" fmla="*/ 967 w 1245"/>
                  <a:gd name="T79" fmla="*/ 825 h 1163"/>
                  <a:gd name="T80" fmla="*/ 964 w 1245"/>
                  <a:gd name="T81" fmla="*/ 835 h 1163"/>
                  <a:gd name="T82" fmla="*/ 969 w 1245"/>
                  <a:gd name="T83" fmla="*/ 848 h 1163"/>
                  <a:gd name="T84" fmla="*/ 982 w 1245"/>
                  <a:gd name="T85" fmla="*/ 853 h 1163"/>
                  <a:gd name="T86" fmla="*/ 992 w 1245"/>
                  <a:gd name="T87" fmla="*/ 850 h 1163"/>
                  <a:gd name="T88" fmla="*/ 1000 w 1245"/>
                  <a:gd name="T89" fmla="*/ 838 h 1163"/>
                  <a:gd name="T90" fmla="*/ 1083 w 1245"/>
                  <a:gd name="T91" fmla="*/ 835 h 1163"/>
                  <a:gd name="T92" fmla="*/ 1078 w 1245"/>
                  <a:gd name="T93" fmla="*/ 822 h 1163"/>
                  <a:gd name="T94" fmla="*/ 1065 w 1245"/>
                  <a:gd name="T95" fmla="*/ 816 h 1163"/>
                  <a:gd name="T96" fmla="*/ 1055 w 1245"/>
                  <a:gd name="T97" fmla="*/ 820 h 1163"/>
                  <a:gd name="T98" fmla="*/ 1048 w 1245"/>
                  <a:gd name="T99" fmla="*/ 831 h 1163"/>
                  <a:gd name="T100" fmla="*/ 1049 w 1245"/>
                  <a:gd name="T101" fmla="*/ 841 h 1163"/>
                  <a:gd name="T102" fmla="*/ 1058 w 1245"/>
                  <a:gd name="T103" fmla="*/ 851 h 1163"/>
                  <a:gd name="T104" fmla="*/ 1069 w 1245"/>
                  <a:gd name="T105" fmla="*/ 852 h 1163"/>
                  <a:gd name="T106" fmla="*/ 1080 w 1245"/>
                  <a:gd name="T107" fmla="*/ 844 h 1163"/>
                  <a:gd name="T108" fmla="*/ 1083 w 1245"/>
                  <a:gd name="T109" fmla="*/ 835 h 1163"/>
                  <a:gd name="T110" fmla="*/ 1132 w 1245"/>
                  <a:gd name="T111" fmla="*/ 100 h 1163"/>
                  <a:gd name="T112" fmla="*/ 110 w 1245"/>
                  <a:gd name="T113" fmla="*/ 102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5" h="1163">
                    <a:moveTo>
                      <a:pt x="928" y="1116"/>
                    </a:moveTo>
                    <a:lnTo>
                      <a:pt x="928" y="1116"/>
                    </a:lnTo>
                    <a:lnTo>
                      <a:pt x="928" y="1124"/>
                    </a:lnTo>
                    <a:lnTo>
                      <a:pt x="926" y="1134"/>
                    </a:lnTo>
                    <a:lnTo>
                      <a:pt x="923" y="1142"/>
                    </a:lnTo>
                    <a:lnTo>
                      <a:pt x="917" y="1149"/>
                    </a:lnTo>
                    <a:lnTo>
                      <a:pt x="917" y="1149"/>
                    </a:lnTo>
                    <a:lnTo>
                      <a:pt x="911" y="1156"/>
                    </a:lnTo>
                    <a:lnTo>
                      <a:pt x="903" y="1160"/>
                    </a:lnTo>
                    <a:lnTo>
                      <a:pt x="895" y="1162"/>
                    </a:lnTo>
                    <a:lnTo>
                      <a:pt x="885" y="1163"/>
                    </a:lnTo>
                    <a:lnTo>
                      <a:pt x="359" y="1163"/>
                    </a:lnTo>
                    <a:lnTo>
                      <a:pt x="359" y="1163"/>
                    </a:lnTo>
                    <a:lnTo>
                      <a:pt x="350" y="1162"/>
                    </a:lnTo>
                    <a:lnTo>
                      <a:pt x="342" y="1160"/>
                    </a:lnTo>
                    <a:lnTo>
                      <a:pt x="333" y="1156"/>
                    </a:lnTo>
                    <a:lnTo>
                      <a:pt x="327" y="1149"/>
                    </a:lnTo>
                    <a:lnTo>
                      <a:pt x="327" y="1149"/>
                    </a:lnTo>
                    <a:lnTo>
                      <a:pt x="321" y="1142"/>
                    </a:lnTo>
                    <a:lnTo>
                      <a:pt x="318" y="1134"/>
                    </a:lnTo>
                    <a:lnTo>
                      <a:pt x="317" y="1124"/>
                    </a:lnTo>
                    <a:lnTo>
                      <a:pt x="317" y="1116"/>
                    </a:lnTo>
                    <a:lnTo>
                      <a:pt x="317" y="1116"/>
                    </a:lnTo>
                    <a:lnTo>
                      <a:pt x="323" y="1114"/>
                    </a:lnTo>
                    <a:lnTo>
                      <a:pt x="341" y="1110"/>
                    </a:lnTo>
                    <a:lnTo>
                      <a:pt x="351" y="1106"/>
                    </a:lnTo>
                    <a:lnTo>
                      <a:pt x="364" y="1101"/>
                    </a:lnTo>
                    <a:lnTo>
                      <a:pt x="377" y="1096"/>
                    </a:lnTo>
                    <a:lnTo>
                      <a:pt x="392" y="1088"/>
                    </a:lnTo>
                    <a:lnTo>
                      <a:pt x="406" y="1080"/>
                    </a:lnTo>
                    <a:lnTo>
                      <a:pt x="420" y="1069"/>
                    </a:lnTo>
                    <a:lnTo>
                      <a:pt x="432" y="1057"/>
                    </a:lnTo>
                    <a:lnTo>
                      <a:pt x="444" y="1044"/>
                    </a:lnTo>
                    <a:lnTo>
                      <a:pt x="449" y="1036"/>
                    </a:lnTo>
                    <a:lnTo>
                      <a:pt x="453" y="1028"/>
                    </a:lnTo>
                    <a:lnTo>
                      <a:pt x="457" y="1019"/>
                    </a:lnTo>
                    <a:lnTo>
                      <a:pt x="461" y="1010"/>
                    </a:lnTo>
                    <a:lnTo>
                      <a:pt x="463" y="1001"/>
                    </a:lnTo>
                    <a:lnTo>
                      <a:pt x="465" y="990"/>
                    </a:lnTo>
                    <a:lnTo>
                      <a:pt x="466" y="979"/>
                    </a:lnTo>
                    <a:lnTo>
                      <a:pt x="467" y="967"/>
                    </a:lnTo>
                    <a:lnTo>
                      <a:pt x="467" y="967"/>
                    </a:lnTo>
                    <a:lnTo>
                      <a:pt x="467" y="932"/>
                    </a:lnTo>
                    <a:lnTo>
                      <a:pt x="778" y="932"/>
                    </a:lnTo>
                    <a:lnTo>
                      <a:pt x="778" y="932"/>
                    </a:lnTo>
                    <a:lnTo>
                      <a:pt x="779" y="972"/>
                    </a:lnTo>
                    <a:lnTo>
                      <a:pt x="779" y="972"/>
                    </a:lnTo>
                    <a:lnTo>
                      <a:pt x="779" y="981"/>
                    </a:lnTo>
                    <a:lnTo>
                      <a:pt x="780" y="990"/>
                    </a:lnTo>
                    <a:lnTo>
                      <a:pt x="782" y="998"/>
                    </a:lnTo>
                    <a:lnTo>
                      <a:pt x="785" y="1006"/>
                    </a:lnTo>
                    <a:lnTo>
                      <a:pt x="788" y="1014"/>
                    </a:lnTo>
                    <a:lnTo>
                      <a:pt x="792" y="1021"/>
                    </a:lnTo>
                    <a:lnTo>
                      <a:pt x="801" y="1035"/>
                    </a:lnTo>
                    <a:lnTo>
                      <a:pt x="813" y="1048"/>
                    </a:lnTo>
                    <a:lnTo>
                      <a:pt x="825" y="1060"/>
                    </a:lnTo>
                    <a:lnTo>
                      <a:pt x="839" y="1070"/>
                    </a:lnTo>
                    <a:lnTo>
                      <a:pt x="853" y="1080"/>
                    </a:lnTo>
                    <a:lnTo>
                      <a:pt x="866" y="1088"/>
                    </a:lnTo>
                    <a:lnTo>
                      <a:pt x="881" y="1095"/>
                    </a:lnTo>
                    <a:lnTo>
                      <a:pt x="904" y="1107"/>
                    </a:lnTo>
                    <a:lnTo>
                      <a:pt x="922" y="1113"/>
                    </a:lnTo>
                    <a:lnTo>
                      <a:pt x="928" y="1116"/>
                    </a:lnTo>
                    <a:lnTo>
                      <a:pt x="928" y="1116"/>
                    </a:lnTo>
                    <a:close/>
                    <a:moveTo>
                      <a:pt x="1245" y="42"/>
                    </a:moveTo>
                    <a:lnTo>
                      <a:pt x="1245" y="857"/>
                    </a:lnTo>
                    <a:lnTo>
                      <a:pt x="1245" y="857"/>
                    </a:lnTo>
                    <a:lnTo>
                      <a:pt x="1244" y="866"/>
                    </a:lnTo>
                    <a:lnTo>
                      <a:pt x="1242" y="875"/>
                    </a:lnTo>
                    <a:lnTo>
                      <a:pt x="1237" y="881"/>
                    </a:lnTo>
                    <a:lnTo>
                      <a:pt x="1232" y="888"/>
                    </a:lnTo>
                    <a:lnTo>
                      <a:pt x="1225" y="893"/>
                    </a:lnTo>
                    <a:lnTo>
                      <a:pt x="1219" y="898"/>
                    </a:lnTo>
                    <a:lnTo>
                      <a:pt x="1210" y="900"/>
                    </a:lnTo>
                    <a:lnTo>
                      <a:pt x="1201" y="901"/>
                    </a:lnTo>
                    <a:lnTo>
                      <a:pt x="42" y="901"/>
                    </a:lnTo>
                    <a:lnTo>
                      <a:pt x="42" y="901"/>
                    </a:lnTo>
                    <a:lnTo>
                      <a:pt x="34" y="900"/>
                    </a:lnTo>
                    <a:lnTo>
                      <a:pt x="26" y="898"/>
                    </a:lnTo>
                    <a:lnTo>
                      <a:pt x="19" y="893"/>
                    </a:lnTo>
                    <a:lnTo>
                      <a:pt x="12" y="888"/>
                    </a:lnTo>
                    <a:lnTo>
                      <a:pt x="7" y="881"/>
                    </a:lnTo>
                    <a:lnTo>
                      <a:pt x="3" y="875"/>
                    </a:lnTo>
                    <a:lnTo>
                      <a:pt x="0" y="866"/>
                    </a:lnTo>
                    <a:lnTo>
                      <a:pt x="0" y="857"/>
                    </a:lnTo>
                    <a:lnTo>
                      <a:pt x="0" y="42"/>
                    </a:lnTo>
                    <a:lnTo>
                      <a:pt x="0" y="42"/>
                    </a:lnTo>
                    <a:lnTo>
                      <a:pt x="0" y="33"/>
                    </a:lnTo>
                    <a:lnTo>
                      <a:pt x="3" y="26"/>
                    </a:lnTo>
                    <a:lnTo>
                      <a:pt x="7" y="18"/>
                    </a:lnTo>
                    <a:lnTo>
                      <a:pt x="12" y="12"/>
                    </a:lnTo>
                    <a:lnTo>
                      <a:pt x="19" y="7"/>
                    </a:lnTo>
                    <a:lnTo>
                      <a:pt x="26" y="3"/>
                    </a:lnTo>
                    <a:lnTo>
                      <a:pt x="34" y="1"/>
                    </a:lnTo>
                    <a:lnTo>
                      <a:pt x="42" y="0"/>
                    </a:lnTo>
                    <a:lnTo>
                      <a:pt x="1201" y="0"/>
                    </a:lnTo>
                    <a:lnTo>
                      <a:pt x="1201" y="0"/>
                    </a:lnTo>
                    <a:lnTo>
                      <a:pt x="1210" y="1"/>
                    </a:lnTo>
                    <a:lnTo>
                      <a:pt x="1219" y="3"/>
                    </a:lnTo>
                    <a:lnTo>
                      <a:pt x="1225" y="7"/>
                    </a:lnTo>
                    <a:lnTo>
                      <a:pt x="1232" y="12"/>
                    </a:lnTo>
                    <a:lnTo>
                      <a:pt x="1237" y="18"/>
                    </a:lnTo>
                    <a:lnTo>
                      <a:pt x="1242" y="26"/>
                    </a:lnTo>
                    <a:lnTo>
                      <a:pt x="1244" y="33"/>
                    </a:lnTo>
                    <a:lnTo>
                      <a:pt x="1245" y="42"/>
                    </a:lnTo>
                    <a:lnTo>
                      <a:pt x="1245" y="42"/>
                    </a:lnTo>
                    <a:close/>
                    <a:moveTo>
                      <a:pt x="917" y="835"/>
                    </a:moveTo>
                    <a:lnTo>
                      <a:pt x="917" y="835"/>
                    </a:lnTo>
                    <a:lnTo>
                      <a:pt x="917" y="831"/>
                    </a:lnTo>
                    <a:lnTo>
                      <a:pt x="916" y="828"/>
                    </a:lnTo>
                    <a:lnTo>
                      <a:pt x="914" y="825"/>
                    </a:lnTo>
                    <a:lnTo>
                      <a:pt x="912" y="822"/>
                    </a:lnTo>
                    <a:lnTo>
                      <a:pt x="910" y="820"/>
                    </a:lnTo>
                    <a:lnTo>
                      <a:pt x="907" y="818"/>
                    </a:lnTo>
                    <a:lnTo>
                      <a:pt x="903" y="817"/>
                    </a:lnTo>
                    <a:lnTo>
                      <a:pt x="900" y="816"/>
                    </a:lnTo>
                    <a:lnTo>
                      <a:pt x="900" y="816"/>
                    </a:lnTo>
                    <a:lnTo>
                      <a:pt x="896" y="817"/>
                    </a:lnTo>
                    <a:lnTo>
                      <a:pt x="892" y="818"/>
                    </a:lnTo>
                    <a:lnTo>
                      <a:pt x="889" y="820"/>
                    </a:lnTo>
                    <a:lnTo>
                      <a:pt x="887" y="822"/>
                    </a:lnTo>
                    <a:lnTo>
                      <a:pt x="885" y="825"/>
                    </a:lnTo>
                    <a:lnTo>
                      <a:pt x="883" y="828"/>
                    </a:lnTo>
                    <a:lnTo>
                      <a:pt x="882" y="831"/>
                    </a:lnTo>
                    <a:lnTo>
                      <a:pt x="882" y="835"/>
                    </a:lnTo>
                    <a:lnTo>
                      <a:pt x="882" y="835"/>
                    </a:lnTo>
                    <a:lnTo>
                      <a:pt x="882" y="838"/>
                    </a:lnTo>
                    <a:lnTo>
                      <a:pt x="883" y="841"/>
                    </a:lnTo>
                    <a:lnTo>
                      <a:pt x="885" y="844"/>
                    </a:lnTo>
                    <a:lnTo>
                      <a:pt x="887" y="848"/>
                    </a:lnTo>
                    <a:lnTo>
                      <a:pt x="889" y="850"/>
                    </a:lnTo>
                    <a:lnTo>
                      <a:pt x="892" y="851"/>
                    </a:lnTo>
                    <a:lnTo>
                      <a:pt x="896" y="852"/>
                    </a:lnTo>
                    <a:lnTo>
                      <a:pt x="900" y="853"/>
                    </a:lnTo>
                    <a:lnTo>
                      <a:pt x="900" y="853"/>
                    </a:lnTo>
                    <a:lnTo>
                      <a:pt x="903" y="852"/>
                    </a:lnTo>
                    <a:lnTo>
                      <a:pt x="907" y="851"/>
                    </a:lnTo>
                    <a:lnTo>
                      <a:pt x="910" y="850"/>
                    </a:lnTo>
                    <a:lnTo>
                      <a:pt x="912" y="848"/>
                    </a:lnTo>
                    <a:lnTo>
                      <a:pt x="914" y="844"/>
                    </a:lnTo>
                    <a:lnTo>
                      <a:pt x="916" y="841"/>
                    </a:lnTo>
                    <a:lnTo>
                      <a:pt x="917" y="838"/>
                    </a:lnTo>
                    <a:lnTo>
                      <a:pt x="917" y="835"/>
                    </a:lnTo>
                    <a:lnTo>
                      <a:pt x="917" y="835"/>
                    </a:lnTo>
                    <a:close/>
                    <a:moveTo>
                      <a:pt x="1000" y="835"/>
                    </a:moveTo>
                    <a:lnTo>
                      <a:pt x="1000" y="835"/>
                    </a:lnTo>
                    <a:lnTo>
                      <a:pt x="1000" y="831"/>
                    </a:lnTo>
                    <a:lnTo>
                      <a:pt x="999" y="828"/>
                    </a:lnTo>
                    <a:lnTo>
                      <a:pt x="998" y="825"/>
                    </a:lnTo>
                    <a:lnTo>
                      <a:pt x="995" y="822"/>
                    </a:lnTo>
                    <a:lnTo>
                      <a:pt x="992" y="820"/>
                    </a:lnTo>
                    <a:lnTo>
                      <a:pt x="989" y="818"/>
                    </a:lnTo>
                    <a:lnTo>
                      <a:pt x="986" y="817"/>
                    </a:lnTo>
                    <a:lnTo>
                      <a:pt x="982" y="816"/>
                    </a:lnTo>
                    <a:lnTo>
                      <a:pt x="982" y="816"/>
                    </a:lnTo>
                    <a:lnTo>
                      <a:pt x="979" y="817"/>
                    </a:lnTo>
                    <a:lnTo>
                      <a:pt x="975" y="818"/>
                    </a:lnTo>
                    <a:lnTo>
                      <a:pt x="973" y="820"/>
                    </a:lnTo>
                    <a:lnTo>
                      <a:pt x="969" y="822"/>
                    </a:lnTo>
                    <a:lnTo>
                      <a:pt x="967" y="825"/>
                    </a:lnTo>
                    <a:lnTo>
                      <a:pt x="966" y="828"/>
                    </a:lnTo>
                    <a:lnTo>
                      <a:pt x="965" y="831"/>
                    </a:lnTo>
                    <a:lnTo>
                      <a:pt x="964" y="835"/>
                    </a:lnTo>
                    <a:lnTo>
                      <a:pt x="964" y="835"/>
                    </a:lnTo>
                    <a:lnTo>
                      <a:pt x="965" y="838"/>
                    </a:lnTo>
                    <a:lnTo>
                      <a:pt x="966" y="841"/>
                    </a:lnTo>
                    <a:lnTo>
                      <a:pt x="967" y="844"/>
                    </a:lnTo>
                    <a:lnTo>
                      <a:pt x="969" y="848"/>
                    </a:lnTo>
                    <a:lnTo>
                      <a:pt x="973" y="850"/>
                    </a:lnTo>
                    <a:lnTo>
                      <a:pt x="975" y="851"/>
                    </a:lnTo>
                    <a:lnTo>
                      <a:pt x="979" y="852"/>
                    </a:lnTo>
                    <a:lnTo>
                      <a:pt x="982" y="853"/>
                    </a:lnTo>
                    <a:lnTo>
                      <a:pt x="982" y="853"/>
                    </a:lnTo>
                    <a:lnTo>
                      <a:pt x="986" y="852"/>
                    </a:lnTo>
                    <a:lnTo>
                      <a:pt x="989" y="851"/>
                    </a:lnTo>
                    <a:lnTo>
                      <a:pt x="992" y="850"/>
                    </a:lnTo>
                    <a:lnTo>
                      <a:pt x="995" y="848"/>
                    </a:lnTo>
                    <a:lnTo>
                      <a:pt x="998" y="844"/>
                    </a:lnTo>
                    <a:lnTo>
                      <a:pt x="999" y="841"/>
                    </a:lnTo>
                    <a:lnTo>
                      <a:pt x="1000" y="838"/>
                    </a:lnTo>
                    <a:lnTo>
                      <a:pt x="1000" y="835"/>
                    </a:lnTo>
                    <a:lnTo>
                      <a:pt x="1000" y="835"/>
                    </a:lnTo>
                    <a:close/>
                    <a:moveTo>
                      <a:pt x="1083" y="835"/>
                    </a:moveTo>
                    <a:lnTo>
                      <a:pt x="1083" y="835"/>
                    </a:lnTo>
                    <a:lnTo>
                      <a:pt x="1082" y="831"/>
                    </a:lnTo>
                    <a:lnTo>
                      <a:pt x="1081" y="828"/>
                    </a:lnTo>
                    <a:lnTo>
                      <a:pt x="1080" y="825"/>
                    </a:lnTo>
                    <a:lnTo>
                      <a:pt x="1078" y="822"/>
                    </a:lnTo>
                    <a:lnTo>
                      <a:pt x="1076" y="820"/>
                    </a:lnTo>
                    <a:lnTo>
                      <a:pt x="1072" y="818"/>
                    </a:lnTo>
                    <a:lnTo>
                      <a:pt x="1069" y="817"/>
                    </a:lnTo>
                    <a:lnTo>
                      <a:pt x="1065" y="816"/>
                    </a:lnTo>
                    <a:lnTo>
                      <a:pt x="1065" y="816"/>
                    </a:lnTo>
                    <a:lnTo>
                      <a:pt x="1062" y="817"/>
                    </a:lnTo>
                    <a:lnTo>
                      <a:pt x="1058" y="818"/>
                    </a:lnTo>
                    <a:lnTo>
                      <a:pt x="1055" y="820"/>
                    </a:lnTo>
                    <a:lnTo>
                      <a:pt x="1053" y="822"/>
                    </a:lnTo>
                    <a:lnTo>
                      <a:pt x="1051" y="825"/>
                    </a:lnTo>
                    <a:lnTo>
                      <a:pt x="1049" y="828"/>
                    </a:lnTo>
                    <a:lnTo>
                      <a:pt x="1048" y="831"/>
                    </a:lnTo>
                    <a:lnTo>
                      <a:pt x="1048" y="835"/>
                    </a:lnTo>
                    <a:lnTo>
                      <a:pt x="1048" y="835"/>
                    </a:lnTo>
                    <a:lnTo>
                      <a:pt x="1048" y="838"/>
                    </a:lnTo>
                    <a:lnTo>
                      <a:pt x="1049" y="841"/>
                    </a:lnTo>
                    <a:lnTo>
                      <a:pt x="1051" y="844"/>
                    </a:lnTo>
                    <a:lnTo>
                      <a:pt x="1053" y="848"/>
                    </a:lnTo>
                    <a:lnTo>
                      <a:pt x="1055" y="850"/>
                    </a:lnTo>
                    <a:lnTo>
                      <a:pt x="1058" y="851"/>
                    </a:lnTo>
                    <a:lnTo>
                      <a:pt x="1062" y="852"/>
                    </a:lnTo>
                    <a:lnTo>
                      <a:pt x="1065" y="853"/>
                    </a:lnTo>
                    <a:lnTo>
                      <a:pt x="1065" y="853"/>
                    </a:lnTo>
                    <a:lnTo>
                      <a:pt x="1069" y="852"/>
                    </a:lnTo>
                    <a:lnTo>
                      <a:pt x="1072" y="851"/>
                    </a:lnTo>
                    <a:lnTo>
                      <a:pt x="1076" y="850"/>
                    </a:lnTo>
                    <a:lnTo>
                      <a:pt x="1078" y="848"/>
                    </a:lnTo>
                    <a:lnTo>
                      <a:pt x="1080" y="844"/>
                    </a:lnTo>
                    <a:lnTo>
                      <a:pt x="1081" y="841"/>
                    </a:lnTo>
                    <a:lnTo>
                      <a:pt x="1082" y="838"/>
                    </a:lnTo>
                    <a:lnTo>
                      <a:pt x="1083" y="835"/>
                    </a:lnTo>
                    <a:lnTo>
                      <a:pt x="1083" y="835"/>
                    </a:lnTo>
                    <a:close/>
                    <a:moveTo>
                      <a:pt x="1134" y="102"/>
                    </a:moveTo>
                    <a:lnTo>
                      <a:pt x="1134" y="102"/>
                    </a:lnTo>
                    <a:lnTo>
                      <a:pt x="1134" y="101"/>
                    </a:lnTo>
                    <a:lnTo>
                      <a:pt x="1132" y="100"/>
                    </a:lnTo>
                    <a:lnTo>
                      <a:pt x="112" y="100"/>
                    </a:lnTo>
                    <a:lnTo>
                      <a:pt x="112" y="100"/>
                    </a:lnTo>
                    <a:lnTo>
                      <a:pt x="111" y="101"/>
                    </a:lnTo>
                    <a:lnTo>
                      <a:pt x="110" y="102"/>
                    </a:lnTo>
                    <a:lnTo>
                      <a:pt x="110" y="753"/>
                    </a:lnTo>
                    <a:lnTo>
                      <a:pt x="1134" y="753"/>
                    </a:lnTo>
                    <a:lnTo>
                      <a:pt x="1134" y="102"/>
                    </a:lnTo>
                    <a:close/>
                  </a:path>
                </a:pathLst>
              </a:custGeom>
              <a:solidFill>
                <a:srgbClr val="FFFFFF"/>
              </a:solidFill>
              <a:ln w="3175">
                <a:solidFill>
                  <a:schemeClr val="tx2"/>
                </a:solidFill>
                <a:round/>
                <a:headEnd/>
                <a:tailEnd/>
              </a:ln>
              <a:extLst/>
            </p:spPr>
            <p:txBody>
              <a:bodyPr vert="horz" wrap="square" lIns="82935" tIns="41468" rIns="82935" bIns="41468" numCol="1" anchor="t" anchorCtr="0" compatLnSpc="1">
                <a:prstTxWarp prst="textNoShape">
                  <a:avLst/>
                </a:prstTxWarp>
              </a:bodyPr>
              <a:lstStyle/>
              <a:p>
                <a:endParaRPr lang="en-GB" sz="1633"/>
              </a:p>
            </p:txBody>
          </p:sp>
          <p:sp>
            <p:nvSpPr>
              <p:cNvPr id="94" name="Rectangle 93"/>
              <p:cNvSpPr/>
              <p:nvPr/>
            </p:nvSpPr>
            <p:spPr bwMode="ltGray">
              <a:xfrm>
                <a:off x="9598430" y="5345821"/>
                <a:ext cx="216024" cy="117717"/>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Georgia" pitchFamily="18" charset="0"/>
                </a:endParaRPr>
              </a:p>
            </p:txBody>
          </p:sp>
        </p:grpSp>
        <p:grpSp>
          <p:nvGrpSpPr>
            <p:cNvPr id="97" name="Group 96"/>
            <p:cNvGrpSpPr/>
            <p:nvPr/>
          </p:nvGrpSpPr>
          <p:grpSpPr>
            <a:xfrm>
              <a:off x="7506143" y="4988611"/>
              <a:ext cx="448204" cy="448204"/>
              <a:chOff x="9498167" y="5137715"/>
              <a:chExt cx="612775" cy="612775"/>
            </a:xfrm>
          </p:grpSpPr>
          <p:grpSp>
            <p:nvGrpSpPr>
              <p:cNvPr id="98" name="Group 97"/>
              <p:cNvGrpSpPr/>
              <p:nvPr/>
            </p:nvGrpSpPr>
            <p:grpSpPr>
              <a:xfrm>
                <a:off x="9498167" y="5137715"/>
                <a:ext cx="612775" cy="612775"/>
                <a:chOff x="6421537" y="2265179"/>
                <a:chExt cx="612775" cy="612775"/>
              </a:xfrm>
            </p:grpSpPr>
            <p:sp>
              <p:nvSpPr>
                <p:cNvPr id="101" name="Oval 100"/>
                <p:cNvSpPr/>
                <p:nvPr/>
              </p:nvSpPr>
              <p:spPr bwMode="ltGray">
                <a:xfrm>
                  <a:off x="6421537" y="2265179"/>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Georgia" pitchFamily="18" charset="0"/>
                  </a:endParaRPr>
                </a:p>
              </p:txBody>
            </p:sp>
            <p:sp>
              <p:nvSpPr>
                <p:cNvPr id="102" name="Freeform 351"/>
                <p:cNvSpPr>
                  <a:spLocks noEditPoints="1"/>
                </p:cNvSpPr>
                <p:nvPr/>
              </p:nvSpPr>
              <p:spPr bwMode="auto">
                <a:xfrm>
                  <a:off x="6727924" y="2417396"/>
                  <a:ext cx="208277" cy="356337"/>
                </a:xfrm>
                <a:custGeom>
                  <a:avLst/>
                  <a:gdLst>
                    <a:gd name="T0" fmla="*/ 65 w 946"/>
                    <a:gd name="T1" fmla="*/ 187 h 1301"/>
                    <a:gd name="T2" fmla="*/ 29 w 946"/>
                    <a:gd name="T3" fmla="*/ 203 h 1301"/>
                    <a:gd name="T4" fmla="*/ 7 w 946"/>
                    <a:gd name="T5" fmla="*/ 234 h 1301"/>
                    <a:gd name="T6" fmla="*/ 0 w 946"/>
                    <a:gd name="T7" fmla="*/ 1220 h 1301"/>
                    <a:gd name="T8" fmla="*/ 7 w 946"/>
                    <a:gd name="T9" fmla="*/ 1251 h 1301"/>
                    <a:gd name="T10" fmla="*/ 29 w 946"/>
                    <a:gd name="T11" fmla="*/ 1283 h 1301"/>
                    <a:gd name="T12" fmla="*/ 65 w 946"/>
                    <a:gd name="T13" fmla="*/ 1300 h 1301"/>
                    <a:gd name="T14" fmla="*/ 552 w 946"/>
                    <a:gd name="T15" fmla="*/ 1301 h 1301"/>
                    <a:gd name="T16" fmla="*/ 590 w 946"/>
                    <a:gd name="T17" fmla="*/ 1287 h 1301"/>
                    <a:gd name="T18" fmla="*/ 616 w 946"/>
                    <a:gd name="T19" fmla="*/ 1259 h 1301"/>
                    <a:gd name="T20" fmla="*/ 626 w 946"/>
                    <a:gd name="T21" fmla="*/ 1220 h 1301"/>
                    <a:gd name="T22" fmla="*/ 621 w 946"/>
                    <a:gd name="T23" fmla="*/ 242 h 1301"/>
                    <a:gd name="T24" fmla="*/ 602 w 946"/>
                    <a:gd name="T25" fmla="*/ 208 h 1301"/>
                    <a:gd name="T26" fmla="*/ 568 w 946"/>
                    <a:gd name="T27" fmla="*/ 188 h 1301"/>
                    <a:gd name="T28" fmla="*/ 446 w 946"/>
                    <a:gd name="T29" fmla="*/ 812 h 1301"/>
                    <a:gd name="T30" fmla="*/ 420 w 946"/>
                    <a:gd name="T31" fmla="*/ 800 h 1301"/>
                    <a:gd name="T32" fmla="*/ 408 w 946"/>
                    <a:gd name="T33" fmla="*/ 774 h 1301"/>
                    <a:gd name="T34" fmla="*/ 425 w 946"/>
                    <a:gd name="T35" fmla="*/ 743 h 1301"/>
                    <a:gd name="T36" fmla="*/ 453 w 946"/>
                    <a:gd name="T37" fmla="*/ 736 h 1301"/>
                    <a:gd name="T38" fmla="*/ 482 w 946"/>
                    <a:gd name="T39" fmla="*/ 759 h 1301"/>
                    <a:gd name="T40" fmla="*/ 482 w 946"/>
                    <a:gd name="T41" fmla="*/ 788 h 1301"/>
                    <a:gd name="T42" fmla="*/ 453 w 946"/>
                    <a:gd name="T43" fmla="*/ 811 h 1301"/>
                    <a:gd name="T44" fmla="*/ 538 w 946"/>
                    <a:gd name="T45" fmla="*/ 579 h 1301"/>
                    <a:gd name="T46" fmla="*/ 524 w 946"/>
                    <a:gd name="T47" fmla="*/ 596 h 1301"/>
                    <a:gd name="T48" fmla="*/ 90 w 946"/>
                    <a:gd name="T49" fmla="*/ 597 h 1301"/>
                    <a:gd name="T50" fmla="*/ 73 w 946"/>
                    <a:gd name="T51" fmla="*/ 583 h 1301"/>
                    <a:gd name="T52" fmla="*/ 71 w 946"/>
                    <a:gd name="T53" fmla="*/ 567 h 1301"/>
                    <a:gd name="T54" fmla="*/ 86 w 946"/>
                    <a:gd name="T55" fmla="*/ 550 h 1301"/>
                    <a:gd name="T56" fmla="*/ 519 w 946"/>
                    <a:gd name="T57" fmla="*/ 548 h 1301"/>
                    <a:gd name="T58" fmla="*/ 537 w 946"/>
                    <a:gd name="T59" fmla="*/ 563 h 1301"/>
                    <a:gd name="T60" fmla="*/ 539 w 946"/>
                    <a:gd name="T61" fmla="*/ 452 h 1301"/>
                    <a:gd name="T62" fmla="*/ 528 w 946"/>
                    <a:gd name="T63" fmla="*/ 472 h 1301"/>
                    <a:gd name="T64" fmla="*/ 94 w 946"/>
                    <a:gd name="T65" fmla="*/ 476 h 1301"/>
                    <a:gd name="T66" fmla="*/ 75 w 946"/>
                    <a:gd name="T67" fmla="*/ 465 h 1301"/>
                    <a:gd name="T68" fmla="*/ 71 w 946"/>
                    <a:gd name="T69" fmla="*/ 450 h 1301"/>
                    <a:gd name="T70" fmla="*/ 81 w 946"/>
                    <a:gd name="T71" fmla="*/ 429 h 1301"/>
                    <a:gd name="T72" fmla="*/ 514 w 946"/>
                    <a:gd name="T73" fmla="*/ 425 h 1301"/>
                    <a:gd name="T74" fmla="*/ 535 w 946"/>
                    <a:gd name="T75" fmla="*/ 436 h 1301"/>
                    <a:gd name="T76" fmla="*/ 539 w 946"/>
                    <a:gd name="T77" fmla="*/ 330 h 1301"/>
                    <a:gd name="T78" fmla="*/ 531 w 946"/>
                    <a:gd name="T79" fmla="*/ 347 h 1301"/>
                    <a:gd name="T80" fmla="*/ 94 w 946"/>
                    <a:gd name="T81" fmla="*/ 354 h 1301"/>
                    <a:gd name="T82" fmla="*/ 77 w 946"/>
                    <a:gd name="T83" fmla="*/ 347 h 1301"/>
                    <a:gd name="T84" fmla="*/ 71 w 946"/>
                    <a:gd name="T85" fmla="*/ 328 h 1301"/>
                    <a:gd name="T86" fmla="*/ 77 w 946"/>
                    <a:gd name="T87" fmla="*/ 310 h 1301"/>
                    <a:gd name="T88" fmla="*/ 514 w 946"/>
                    <a:gd name="T89" fmla="*/ 303 h 1301"/>
                    <a:gd name="T90" fmla="*/ 531 w 946"/>
                    <a:gd name="T91" fmla="*/ 310 h 1301"/>
                    <a:gd name="T92" fmla="*/ 539 w 946"/>
                    <a:gd name="T93" fmla="*/ 330 h 1301"/>
                    <a:gd name="T94" fmla="*/ 551 w 946"/>
                    <a:gd name="T95" fmla="*/ 10 h 1301"/>
                    <a:gd name="T96" fmla="*/ 608 w 946"/>
                    <a:gd name="T97" fmla="*/ 0 h 1301"/>
                    <a:gd name="T98" fmla="*/ 903 w 946"/>
                    <a:gd name="T99" fmla="*/ 2 h 1301"/>
                    <a:gd name="T100" fmla="*/ 907 w 946"/>
                    <a:gd name="T101" fmla="*/ 10 h 1301"/>
                    <a:gd name="T102" fmla="*/ 731 w 946"/>
                    <a:gd name="T103" fmla="*/ 116 h 1301"/>
                    <a:gd name="T104" fmla="*/ 660 w 946"/>
                    <a:gd name="T105" fmla="*/ 137 h 1301"/>
                    <a:gd name="T106" fmla="*/ 498 w 946"/>
                    <a:gd name="T107" fmla="*/ 143 h 1301"/>
                    <a:gd name="T108" fmla="*/ 946 w 946"/>
                    <a:gd name="T109" fmla="*/ 793 h 1301"/>
                    <a:gd name="T110" fmla="*/ 931 w 946"/>
                    <a:gd name="T111" fmla="*/ 831 h 1301"/>
                    <a:gd name="T112" fmla="*/ 666 w 946"/>
                    <a:gd name="T113" fmla="*/ 266 h 1301"/>
                    <a:gd name="T114" fmla="*/ 671 w 946"/>
                    <a:gd name="T115" fmla="*/ 222 h 1301"/>
                    <a:gd name="T116" fmla="*/ 698 w 946"/>
                    <a:gd name="T117" fmla="*/ 175 h 1301"/>
                    <a:gd name="T118" fmla="*/ 938 w 946"/>
                    <a:gd name="T119" fmla="*/ 34 h 1301"/>
                    <a:gd name="T120" fmla="*/ 946 w 946"/>
                    <a:gd name="T121" fmla="*/ 54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6" h="1301">
                      <a:moveTo>
                        <a:pt x="544" y="184"/>
                      </a:moveTo>
                      <a:lnTo>
                        <a:pt x="81" y="184"/>
                      </a:lnTo>
                      <a:lnTo>
                        <a:pt x="81" y="184"/>
                      </a:lnTo>
                      <a:lnTo>
                        <a:pt x="73" y="184"/>
                      </a:lnTo>
                      <a:lnTo>
                        <a:pt x="65" y="187"/>
                      </a:lnTo>
                      <a:lnTo>
                        <a:pt x="58" y="188"/>
                      </a:lnTo>
                      <a:lnTo>
                        <a:pt x="50" y="191"/>
                      </a:lnTo>
                      <a:lnTo>
                        <a:pt x="42" y="194"/>
                      </a:lnTo>
                      <a:lnTo>
                        <a:pt x="36" y="199"/>
                      </a:lnTo>
                      <a:lnTo>
                        <a:pt x="29" y="203"/>
                      </a:lnTo>
                      <a:lnTo>
                        <a:pt x="24" y="208"/>
                      </a:lnTo>
                      <a:lnTo>
                        <a:pt x="19" y="214"/>
                      </a:lnTo>
                      <a:lnTo>
                        <a:pt x="14" y="220"/>
                      </a:lnTo>
                      <a:lnTo>
                        <a:pt x="10" y="227"/>
                      </a:lnTo>
                      <a:lnTo>
                        <a:pt x="7" y="234"/>
                      </a:lnTo>
                      <a:lnTo>
                        <a:pt x="3" y="242"/>
                      </a:lnTo>
                      <a:lnTo>
                        <a:pt x="1" y="249"/>
                      </a:lnTo>
                      <a:lnTo>
                        <a:pt x="0" y="258"/>
                      </a:lnTo>
                      <a:lnTo>
                        <a:pt x="0" y="266"/>
                      </a:lnTo>
                      <a:lnTo>
                        <a:pt x="0" y="1220"/>
                      </a:lnTo>
                      <a:lnTo>
                        <a:pt x="0" y="1220"/>
                      </a:lnTo>
                      <a:lnTo>
                        <a:pt x="0" y="1229"/>
                      </a:lnTo>
                      <a:lnTo>
                        <a:pt x="1" y="1236"/>
                      </a:lnTo>
                      <a:lnTo>
                        <a:pt x="3" y="1244"/>
                      </a:lnTo>
                      <a:lnTo>
                        <a:pt x="7" y="1251"/>
                      </a:lnTo>
                      <a:lnTo>
                        <a:pt x="10" y="1259"/>
                      </a:lnTo>
                      <a:lnTo>
                        <a:pt x="14" y="1265"/>
                      </a:lnTo>
                      <a:lnTo>
                        <a:pt x="19" y="1272"/>
                      </a:lnTo>
                      <a:lnTo>
                        <a:pt x="24" y="1277"/>
                      </a:lnTo>
                      <a:lnTo>
                        <a:pt x="29" y="1283"/>
                      </a:lnTo>
                      <a:lnTo>
                        <a:pt x="36" y="1287"/>
                      </a:lnTo>
                      <a:lnTo>
                        <a:pt x="42" y="1291"/>
                      </a:lnTo>
                      <a:lnTo>
                        <a:pt x="50" y="1295"/>
                      </a:lnTo>
                      <a:lnTo>
                        <a:pt x="58" y="1298"/>
                      </a:lnTo>
                      <a:lnTo>
                        <a:pt x="65" y="1300"/>
                      </a:lnTo>
                      <a:lnTo>
                        <a:pt x="73" y="1301"/>
                      </a:lnTo>
                      <a:lnTo>
                        <a:pt x="81" y="1301"/>
                      </a:lnTo>
                      <a:lnTo>
                        <a:pt x="544" y="1301"/>
                      </a:lnTo>
                      <a:lnTo>
                        <a:pt x="544" y="1301"/>
                      </a:lnTo>
                      <a:lnTo>
                        <a:pt x="552" y="1301"/>
                      </a:lnTo>
                      <a:lnTo>
                        <a:pt x="561" y="1300"/>
                      </a:lnTo>
                      <a:lnTo>
                        <a:pt x="568" y="1298"/>
                      </a:lnTo>
                      <a:lnTo>
                        <a:pt x="576" y="1295"/>
                      </a:lnTo>
                      <a:lnTo>
                        <a:pt x="582" y="1291"/>
                      </a:lnTo>
                      <a:lnTo>
                        <a:pt x="590" y="1287"/>
                      </a:lnTo>
                      <a:lnTo>
                        <a:pt x="595" y="1283"/>
                      </a:lnTo>
                      <a:lnTo>
                        <a:pt x="602" y="1277"/>
                      </a:lnTo>
                      <a:lnTo>
                        <a:pt x="607" y="1272"/>
                      </a:lnTo>
                      <a:lnTo>
                        <a:pt x="612" y="1265"/>
                      </a:lnTo>
                      <a:lnTo>
                        <a:pt x="616" y="1259"/>
                      </a:lnTo>
                      <a:lnTo>
                        <a:pt x="619" y="1251"/>
                      </a:lnTo>
                      <a:lnTo>
                        <a:pt x="621" y="1244"/>
                      </a:lnTo>
                      <a:lnTo>
                        <a:pt x="624" y="1236"/>
                      </a:lnTo>
                      <a:lnTo>
                        <a:pt x="625" y="1229"/>
                      </a:lnTo>
                      <a:lnTo>
                        <a:pt x="626" y="1220"/>
                      </a:lnTo>
                      <a:lnTo>
                        <a:pt x="626" y="266"/>
                      </a:lnTo>
                      <a:lnTo>
                        <a:pt x="626" y="266"/>
                      </a:lnTo>
                      <a:lnTo>
                        <a:pt x="625" y="258"/>
                      </a:lnTo>
                      <a:lnTo>
                        <a:pt x="624" y="249"/>
                      </a:lnTo>
                      <a:lnTo>
                        <a:pt x="621" y="242"/>
                      </a:lnTo>
                      <a:lnTo>
                        <a:pt x="619" y="234"/>
                      </a:lnTo>
                      <a:lnTo>
                        <a:pt x="616" y="227"/>
                      </a:lnTo>
                      <a:lnTo>
                        <a:pt x="612" y="220"/>
                      </a:lnTo>
                      <a:lnTo>
                        <a:pt x="607" y="214"/>
                      </a:lnTo>
                      <a:lnTo>
                        <a:pt x="602" y="208"/>
                      </a:lnTo>
                      <a:lnTo>
                        <a:pt x="595" y="203"/>
                      </a:lnTo>
                      <a:lnTo>
                        <a:pt x="590" y="199"/>
                      </a:lnTo>
                      <a:lnTo>
                        <a:pt x="582" y="194"/>
                      </a:lnTo>
                      <a:lnTo>
                        <a:pt x="576" y="191"/>
                      </a:lnTo>
                      <a:lnTo>
                        <a:pt x="568" y="188"/>
                      </a:lnTo>
                      <a:lnTo>
                        <a:pt x="561" y="187"/>
                      </a:lnTo>
                      <a:lnTo>
                        <a:pt x="552" y="184"/>
                      </a:lnTo>
                      <a:lnTo>
                        <a:pt x="544" y="184"/>
                      </a:lnTo>
                      <a:lnTo>
                        <a:pt x="544" y="184"/>
                      </a:lnTo>
                      <a:close/>
                      <a:moveTo>
                        <a:pt x="446" y="812"/>
                      </a:moveTo>
                      <a:lnTo>
                        <a:pt x="446" y="812"/>
                      </a:lnTo>
                      <a:lnTo>
                        <a:pt x="438" y="811"/>
                      </a:lnTo>
                      <a:lnTo>
                        <a:pt x="432" y="809"/>
                      </a:lnTo>
                      <a:lnTo>
                        <a:pt x="425" y="806"/>
                      </a:lnTo>
                      <a:lnTo>
                        <a:pt x="420" y="800"/>
                      </a:lnTo>
                      <a:lnTo>
                        <a:pt x="414" y="795"/>
                      </a:lnTo>
                      <a:lnTo>
                        <a:pt x="411" y="788"/>
                      </a:lnTo>
                      <a:lnTo>
                        <a:pt x="409" y="782"/>
                      </a:lnTo>
                      <a:lnTo>
                        <a:pt x="408" y="774"/>
                      </a:lnTo>
                      <a:lnTo>
                        <a:pt x="408" y="774"/>
                      </a:lnTo>
                      <a:lnTo>
                        <a:pt x="409" y="767"/>
                      </a:lnTo>
                      <a:lnTo>
                        <a:pt x="411" y="759"/>
                      </a:lnTo>
                      <a:lnTo>
                        <a:pt x="414" y="753"/>
                      </a:lnTo>
                      <a:lnTo>
                        <a:pt x="420" y="747"/>
                      </a:lnTo>
                      <a:lnTo>
                        <a:pt x="425" y="743"/>
                      </a:lnTo>
                      <a:lnTo>
                        <a:pt x="432" y="738"/>
                      </a:lnTo>
                      <a:lnTo>
                        <a:pt x="438" y="736"/>
                      </a:lnTo>
                      <a:lnTo>
                        <a:pt x="446" y="736"/>
                      </a:lnTo>
                      <a:lnTo>
                        <a:pt x="446" y="736"/>
                      </a:lnTo>
                      <a:lnTo>
                        <a:pt x="453" y="736"/>
                      </a:lnTo>
                      <a:lnTo>
                        <a:pt x="461" y="738"/>
                      </a:lnTo>
                      <a:lnTo>
                        <a:pt x="467" y="743"/>
                      </a:lnTo>
                      <a:lnTo>
                        <a:pt x="473" y="747"/>
                      </a:lnTo>
                      <a:lnTo>
                        <a:pt x="477" y="753"/>
                      </a:lnTo>
                      <a:lnTo>
                        <a:pt x="482" y="759"/>
                      </a:lnTo>
                      <a:lnTo>
                        <a:pt x="484" y="767"/>
                      </a:lnTo>
                      <a:lnTo>
                        <a:pt x="484" y="774"/>
                      </a:lnTo>
                      <a:lnTo>
                        <a:pt x="484" y="774"/>
                      </a:lnTo>
                      <a:lnTo>
                        <a:pt x="484" y="782"/>
                      </a:lnTo>
                      <a:lnTo>
                        <a:pt x="482" y="788"/>
                      </a:lnTo>
                      <a:lnTo>
                        <a:pt x="477" y="795"/>
                      </a:lnTo>
                      <a:lnTo>
                        <a:pt x="473" y="800"/>
                      </a:lnTo>
                      <a:lnTo>
                        <a:pt x="467" y="806"/>
                      </a:lnTo>
                      <a:lnTo>
                        <a:pt x="461" y="809"/>
                      </a:lnTo>
                      <a:lnTo>
                        <a:pt x="453" y="811"/>
                      </a:lnTo>
                      <a:lnTo>
                        <a:pt x="446" y="812"/>
                      </a:lnTo>
                      <a:lnTo>
                        <a:pt x="446" y="812"/>
                      </a:lnTo>
                      <a:close/>
                      <a:moveTo>
                        <a:pt x="539" y="574"/>
                      </a:moveTo>
                      <a:lnTo>
                        <a:pt x="539" y="574"/>
                      </a:lnTo>
                      <a:lnTo>
                        <a:pt x="538" y="579"/>
                      </a:lnTo>
                      <a:lnTo>
                        <a:pt x="537" y="583"/>
                      </a:lnTo>
                      <a:lnTo>
                        <a:pt x="535" y="588"/>
                      </a:lnTo>
                      <a:lnTo>
                        <a:pt x="531" y="591"/>
                      </a:lnTo>
                      <a:lnTo>
                        <a:pt x="528" y="594"/>
                      </a:lnTo>
                      <a:lnTo>
                        <a:pt x="524" y="596"/>
                      </a:lnTo>
                      <a:lnTo>
                        <a:pt x="519" y="597"/>
                      </a:lnTo>
                      <a:lnTo>
                        <a:pt x="514" y="599"/>
                      </a:lnTo>
                      <a:lnTo>
                        <a:pt x="94" y="599"/>
                      </a:lnTo>
                      <a:lnTo>
                        <a:pt x="94" y="599"/>
                      </a:lnTo>
                      <a:lnTo>
                        <a:pt x="90" y="597"/>
                      </a:lnTo>
                      <a:lnTo>
                        <a:pt x="86" y="596"/>
                      </a:lnTo>
                      <a:lnTo>
                        <a:pt x="81" y="594"/>
                      </a:lnTo>
                      <a:lnTo>
                        <a:pt x="77" y="591"/>
                      </a:lnTo>
                      <a:lnTo>
                        <a:pt x="75" y="588"/>
                      </a:lnTo>
                      <a:lnTo>
                        <a:pt x="73" y="583"/>
                      </a:lnTo>
                      <a:lnTo>
                        <a:pt x="71" y="579"/>
                      </a:lnTo>
                      <a:lnTo>
                        <a:pt x="71" y="574"/>
                      </a:lnTo>
                      <a:lnTo>
                        <a:pt x="71" y="571"/>
                      </a:lnTo>
                      <a:lnTo>
                        <a:pt x="71" y="571"/>
                      </a:lnTo>
                      <a:lnTo>
                        <a:pt x="71" y="567"/>
                      </a:lnTo>
                      <a:lnTo>
                        <a:pt x="73" y="563"/>
                      </a:lnTo>
                      <a:lnTo>
                        <a:pt x="75" y="558"/>
                      </a:lnTo>
                      <a:lnTo>
                        <a:pt x="77" y="554"/>
                      </a:lnTo>
                      <a:lnTo>
                        <a:pt x="81" y="552"/>
                      </a:lnTo>
                      <a:lnTo>
                        <a:pt x="86" y="550"/>
                      </a:lnTo>
                      <a:lnTo>
                        <a:pt x="90" y="548"/>
                      </a:lnTo>
                      <a:lnTo>
                        <a:pt x="94" y="548"/>
                      </a:lnTo>
                      <a:lnTo>
                        <a:pt x="514" y="548"/>
                      </a:lnTo>
                      <a:lnTo>
                        <a:pt x="514" y="548"/>
                      </a:lnTo>
                      <a:lnTo>
                        <a:pt x="519" y="548"/>
                      </a:lnTo>
                      <a:lnTo>
                        <a:pt x="524" y="550"/>
                      </a:lnTo>
                      <a:lnTo>
                        <a:pt x="528" y="552"/>
                      </a:lnTo>
                      <a:lnTo>
                        <a:pt x="531" y="554"/>
                      </a:lnTo>
                      <a:lnTo>
                        <a:pt x="535" y="558"/>
                      </a:lnTo>
                      <a:lnTo>
                        <a:pt x="537" y="563"/>
                      </a:lnTo>
                      <a:lnTo>
                        <a:pt x="538" y="567"/>
                      </a:lnTo>
                      <a:lnTo>
                        <a:pt x="539" y="571"/>
                      </a:lnTo>
                      <a:lnTo>
                        <a:pt x="539" y="574"/>
                      </a:lnTo>
                      <a:close/>
                      <a:moveTo>
                        <a:pt x="539" y="452"/>
                      </a:moveTo>
                      <a:lnTo>
                        <a:pt x="539" y="452"/>
                      </a:lnTo>
                      <a:lnTo>
                        <a:pt x="538" y="457"/>
                      </a:lnTo>
                      <a:lnTo>
                        <a:pt x="537" y="461"/>
                      </a:lnTo>
                      <a:lnTo>
                        <a:pt x="535" y="465"/>
                      </a:lnTo>
                      <a:lnTo>
                        <a:pt x="531" y="468"/>
                      </a:lnTo>
                      <a:lnTo>
                        <a:pt x="528" y="472"/>
                      </a:lnTo>
                      <a:lnTo>
                        <a:pt x="524" y="474"/>
                      </a:lnTo>
                      <a:lnTo>
                        <a:pt x="519" y="476"/>
                      </a:lnTo>
                      <a:lnTo>
                        <a:pt x="514" y="476"/>
                      </a:lnTo>
                      <a:lnTo>
                        <a:pt x="94" y="476"/>
                      </a:lnTo>
                      <a:lnTo>
                        <a:pt x="94" y="476"/>
                      </a:lnTo>
                      <a:lnTo>
                        <a:pt x="90" y="476"/>
                      </a:lnTo>
                      <a:lnTo>
                        <a:pt x="86" y="474"/>
                      </a:lnTo>
                      <a:lnTo>
                        <a:pt x="81" y="472"/>
                      </a:lnTo>
                      <a:lnTo>
                        <a:pt x="77" y="468"/>
                      </a:lnTo>
                      <a:lnTo>
                        <a:pt x="75" y="465"/>
                      </a:lnTo>
                      <a:lnTo>
                        <a:pt x="73" y="461"/>
                      </a:lnTo>
                      <a:lnTo>
                        <a:pt x="71" y="457"/>
                      </a:lnTo>
                      <a:lnTo>
                        <a:pt x="71" y="452"/>
                      </a:lnTo>
                      <a:lnTo>
                        <a:pt x="71" y="450"/>
                      </a:lnTo>
                      <a:lnTo>
                        <a:pt x="71" y="450"/>
                      </a:lnTo>
                      <a:lnTo>
                        <a:pt x="71" y="445"/>
                      </a:lnTo>
                      <a:lnTo>
                        <a:pt x="73" y="440"/>
                      </a:lnTo>
                      <a:lnTo>
                        <a:pt x="75" y="436"/>
                      </a:lnTo>
                      <a:lnTo>
                        <a:pt x="77" y="433"/>
                      </a:lnTo>
                      <a:lnTo>
                        <a:pt x="81" y="429"/>
                      </a:lnTo>
                      <a:lnTo>
                        <a:pt x="86" y="427"/>
                      </a:lnTo>
                      <a:lnTo>
                        <a:pt x="90" y="425"/>
                      </a:lnTo>
                      <a:lnTo>
                        <a:pt x="94" y="425"/>
                      </a:lnTo>
                      <a:lnTo>
                        <a:pt x="514" y="425"/>
                      </a:lnTo>
                      <a:lnTo>
                        <a:pt x="514" y="425"/>
                      </a:lnTo>
                      <a:lnTo>
                        <a:pt x="519" y="425"/>
                      </a:lnTo>
                      <a:lnTo>
                        <a:pt x="524" y="427"/>
                      </a:lnTo>
                      <a:lnTo>
                        <a:pt x="528" y="429"/>
                      </a:lnTo>
                      <a:lnTo>
                        <a:pt x="531" y="433"/>
                      </a:lnTo>
                      <a:lnTo>
                        <a:pt x="535" y="436"/>
                      </a:lnTo>
                      <a:lnTo>
                        <a:pt x="537" y="440"/>
                      </a:lnTo>
                      <a:lnTo>
                        <a:pt x="538" y="445"/>
                      </a:lnTo>
                      <a:lnTo>
                        <a:pt x="539" y="450"/>
                      </a:lnTo>
                      <a:lnTo>
                        <a:pt x="539" y="452"/>
                      </a:lnTo>
                      <a:close/>
                      <a:moveTo>
                        <a:pt x="539" y="330"/>
                      </a:moveTo>
                      <a:lnTo>
                        <a:pt x="539" y="330"/>
                      </a:lnTo>
                      <a:lnTo>
                        <a:pt x="538" y="334"/>
                      </a:lnTo>
                      <a:lnTo>
                        <a:pt x="537" y="339"/>
                      </a:lnTo>
                      <a:lnTo>
                        <a:pt x="535" y="343"/>
                      </a:lnTo>
                      <a:lnTo>
                        <a:pt x="531" y="347"/>
                      </a:lnTo>
                      <a:lnTo>
                        <a:pt x="528" y="350"/>
                      </a:lnTo>
                      <a:lnTo>
                        <a:pt x="524" y="352"/>
                      </a:lnTo>
                      <a:lnTo>
                        <a:pt x="519" y="354"/>
                      </a:lnTo>
                      <a:lnTo>
                        <a:pt x="514" y="354"/>
                      </a:lnTo>
                      <a:lnTo>
                        <a:pt x="94" y="354"/>
                      </a:lnTo>
                      <a:lnTo>
                        <a:pt x="94" y="354"/>
                      </a:lnTo>
                      <a:lnTo>
                        <a:pt x="90" y="354"/>
                      </a:lnTo>
                      <a:lnTo>
                        <a:pt x="86" y="352"/>
                      </a:lnTo>
                      <a:lnTo>
                        <a:pt x="81" y="350"/>
                      </a:lnTo>
                      <a:lnTo>
                        <a:pt x="77" y="347"/>
                      </a:lnTo>
                      <a:lnTo>
                        <a:pt x="75" y="343"/>
                      </a:lnTo>
                      <a:lnTo>
                        <a:pt x="73" y="339"/>
                      </a:lnTo>
                      <a:lnTo>
                        <a:pt x="71" y="334"/>
                      </a:lnTo>
                      <a:lnTo>
                        <a:pt x="71" y="330"/>
                      </a:lnTo>
                      <a:lnTo>
                        <a:pt x="71" y="328"/>
                      </a:lnTo>
                      <a:lnTo>
                        <a:pt x="71" y="328"/>
                      </a:lnTo>
                      <a:lnTo>
                        <a:pt x="71" y="322"/>
                      </a:lnTo>
                      <a:lnTo>
                        <a:pt x="73" y="318"/>
                      </a:lnTo>
                      <a:lnTo>
                        <a:pt x="75" y="313"/>
                      </a:lnTo>
                      <a:lnTo>
                        <a:pt x="77" y="310"/>
                      </a:lnTo>
                      <a:lnTo>
                        <a:pt x="81" y="307"/>
                      </a:lnTo>
                      <a:lnTo>
                        <a:pt x="86" y="305"/>
                      </a:lnTo>
                      <a:lnTo>
                        <a:pt x="90" y="304"/>
                      </a:lnTo>
                      <a:lnTo>
                        <a:pt x="94" y="303"/>
                      </a:lnTo>
                      <a:lnTo>
                        <a:pt x="514" y="303"/>
                      </a:lnTo>
                      <a:lnTo>
                        <a:pt x="514" y="303"/>
                      </a:lnTo>
                      <a:lnTo>
                        <a:pt x="519" y="304"/>
                      </a:lnTo>
                      <a:lnTo>
                        <a:pt x="524" y="305"/>
                      </a:lnTo>
                      <a:lnTo>
                        <a:pt x="528" y="307"/>
                      </a:lnTo>
                      <a:lnTo>
                        <a:pt x="531" y="310"/>
                      </a:lnTo>
                      <a:lnTo>
                        <a:pt x="535" y="313"/>
                      </a:lnTo>
                      <a:lnTo>
                        <a:pt x="537" y="318"/>
                      </a:lnTo>
                      <a:lnTo>
                        <a:pt x="538" y="322"/>
                      </a:lnTo>
                      <a:lnTo>
                        <a:pt x="539" y="328"/>
                      </a:lnTo>
                      <a:lnTo>
                        <a:pt x="539" y="330"/>
                      </a:lnTo>
                      <a:close/>
                      <a:moveTo>
                        <a:pt x="498" y="143"/>
                      </a:moveTo>
                      <a:lnTo>
                        <a:pt x="128" y="143"/>
                      </a:lnTo>
                      <a:lnTo>
                        <a:pt x="546" y="11"/>
                      </a:lnTo>
                      <a:lnTo>
                        <a:pt x="546" y="11"/>
                      </a:lnTo>
                      <a:lnTo>
                        <a:pt x="551" y="10"/>
                      </a:lnTo>
                      <a:lnTo>
                        <a:pt x="565" y="6"/>
                      </a:lnTo>
                      <a:lnTo>
                        <a:pt x="586" y="1"/>
                      </a:lnTo>
                      <a:lnTo>
                        <a:pt x="596" y="0"/>
                      </a:lnTo>
                      <a:lnTo>
                        <a:pt x="608" y="0"/>
                      </a:lnTo>
                      <a:lnTo>
                        <a:pt x="608" y="0"/>
                      </a:lnTo>
                      <a:lnTo>
                        <a:pt x="887" y="0"/>
                      </a:lnTo>
                      <a:lnTo>
                        <a:pt x="887" y="0"/>
                      </a:lnTo>
                      <a:lnTo>
                        <a:pt x="894" y="0"/>
                      </a:lnTo>
                      <a:lnTo>
                        <a:pt x="899" y="0"/>
                      </a:lnTo>
                      <a:lnTo>
                        <a:pt x="903" y="2"/>
                      </a:lnTo>
                      <a:lnTo>
                        <a:pt x="908" y="3"/>
                      </a:lnTo>
                      <a:lnTo>
                        <a:pt x="909" y="4"/>
                      </a:lnTo>
                      <a:lnTo>
                        <a:pt x="910" y="7"/>
                      </a:lnTo>
                      <a:lnTo>
                        <a:pt x="909" y="8"/>
                      </a:lnTo>
                      <a:lnTo>
                        <a:pt x="907" y="10"/>
                      </a:lnTo>
                      <a:lnTo>
                        <a:pt x="900" y="15"/>
                      </a:lnTo>
                      <a:lnTo>
                        <a:pt x="900" y="15"/>
                      </a:lnTo>
                      <a:lnTo>
                        <a:pt x="743" y="110"/>
                      </a:lnTo>
                      <a:lnTo>
                        <a:pt x="743" y="110"/>
                      </a:lnTo>
                      <a:lnTo>
                        <a:pt x="731" y="116"/>
                      </a:lnTo>
                      <a:lnTo>
                        <a:pt x="718" y="122"/>
                      </a:lnTo>
                      <a:lnTo>
                        <a:pt x="704" y="127"/>
                      </a:lnTo>
                      <a:lnTo>
                        <a:pt x="690" y="131"/>
                      </a:lnTo>
                      <a:lnTo>
                        <a:pt x="676" y="135"/>
                      </a:lnTo>
                      <a:lnTo>
                        <a:pt x="660" y="137"/>
                      </a:lnTo>
                      <a:lnTo>
                        <a:pt x="632" y="141"/>
                      </a:lnTo>
                      <a:lnTo>
                        <a:pt x="605" y="143"/>
                      </a:lnTo>
                      <a:lnTo>
                        <a:pt x="580" y="143"/>
                      </a:lnTo>
                      <a:lnTo>
                        <a:pt x="544" y="143"/>
                      </a:lnTo>
                      <a:lnTo>
                        <a:pt x="498" y="143"/>
                      </a:lnTo>
                      <a:close/>
                      <a:moveTo>
                        <a:pt x="946" y="54"/>
                      </a:moveTo>
                      <a:lnTo>
                        <a:pt x="946" y="54"/>
                      </a:lnTo>
                      <a:lnTo>
                        <a:pt x="946" y="781"/>
                      </a:lnTo>
                      <a:lnTo>
                        <a:pt x="946" y="781"/>
                      </a:lnTo>
                      <a:lnTo>
                        <a:pt x="946" y="793"/>
                      </a:lnTo>
                      <a:lnTo>
                        <a:pt x="943" y="804"/>
                      </a:lnTo>
                      <a:lnTo>
                        <a:pt x="941" y="812"/>
                      </a:lnTo>
                      <a:lnTo>
                        <a:pt x="939" y="819"/>
                      </a:lnTo>
                      <a:lnTo>
                        <a:pt x="934" y="828"/>
                      </a:lnTo>
                      <a:lnTo>
                        <a:pt x="931" y="831"/>
                      </a:lnTo>
                      <a:lnTo>
                        <a:pt x="664" y="1243"/>
                      </a:lnTo>
                      <a:lnTo>
                        <a:pt x="664" y="1243"/>
                      </a:lnTo>
                      <a:lnTo>
                        <a:pt x="666" y="1232"/>
                      </a:lnTo>
                      <a:lnTo>
                        <a:pt x="666" y="1220"/>
                      </a:lnTo>
                      <a:lnTo>
                        <a:pt x="666" y="266"/>
                      </a:lnTo>
                      <a:lnTo>
                        <a:pt x="666" y="266"/>
                      </a:lnTo>
                      <a:lnTo>
                        <a:pt x="667" y="254"/>
                      </a:lnTo>
                      <a:lnTo>
                        <a:pt x="668" y="242"/>
                      </a:lnTo>
                      <a:lnTo>
                        <a:pt x="669" y="231"/>
                      </a:lnTo>
                      <a:lnTo>
                        <a:pt x="671" y="222"/>
                      </a:lnTo>
                      <a:lnTo>
                        <a:pt x="677" y="206"/>
                      </a:lnTo>
                      <a:lnTo>
                        <a:pt x="682" y="194"/>
                      </a:lnTo>
                      <a:lnTo>
                        <a:pt x="689" y="184"/>
                      </a:lnTo>
                      <a:lnTo>
                        <a:pt x="694" y="179"/>
                      </a:lnTo>
                      <a:lnTo>
                        <a:pt x="698" y="175"/>
                      </a:lnTo>
                      <a:lnTo>
                        <a:pt x="929" y="36"/>
                      </a:lnTo>
                      <a:lnTo>
                        <a:pt x="929" y="36"/>
                      </a:lnTo>
                      <a:lnTo>
                        <a:pt x="931" y="35"/>
                      </a:lnTo>
                      <a:lnTo>
                        <a:pt x="935" y="34"/>
                      </a:lnTo>
                      <a:lnTo>
                        <a:pt x="938" y="34"/>
                      </a:lnTo>
                      <a:lnTo>
                        <a:pt x="940" y="36"/>
                      </a:lnTo>
                      <a:lnTo>
                        <a:pt x="943" y="39"/>
                      </a:lnTo>
                      <a:lnTo>
                        <a:pt x="946" y="46"/>
                      </a:lnTo>
                      <a:lnTo>
                        <a:pt x="946" y="54"/>
                      </a:lnTo>
                      <a:lnTo>
                        <a:pt x="946"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a:p>
              </p:txBody>
            </p:sp>
          </p:grpSp>
          <p:sp>
            <p:nvSpPr>
              <p:cNvPr id="99" name="Freeform 341"/>
              <p:cNvSpPr>
                <a:spLocks noEditPoints="1"/>
              </p:cNvSpPr>
              <p:nvPr/>
            </p:nvSpPr>
            <p:spPr bwMode="auto">
              <a:xfrm>
                <a:off x="9546075" y="5285902"/>
                <a:ext cx="293868" cy="274985"/>
              </a:xfrm>
              <a:custGeom>
                <a:avLst/>
                <a:gdLst>
                  <a:gd name="T0" fmla="*/ 926 w 1245"/>
                  <a:gd name="T1" fmla="*/ 1134 h 1163"/>
                  <a:gd name="T2" fmla="*/ 911 w 1245"/>
                  <a:gd name="T3" fmla="*/ 1156 h 1163"/>
                  <a:gd name="T4" fmla="*/ 359 w 1245"/>
                  <a:gd name="T5" fmla="*/ 1163 h 1163"/>
                  <a:gd name="T6" fmla="*/ 333 w 1245"/>
                  <a:gd name="T7" fmla="*/ 1156 h 1163"/>
                  <a:gd name="T8" fmla="*/ 318 w 1245"/>
                  <a:gd name="T9" fmla="*/ 1134 h 1163"/>
                  <a:gd name="T10" fmla="*/ 323 w 1245"/>
                  <a:gd name="T11" fmla="*/ 1114 h 1163"/>
                  <a:gd name="T12" fmla="*/ 377 w 1245"/>
                  <a:gd name="T13" fmla="*/ 1096 h 1163"/>
                  <a:gd name="T14" fmla="*/ 432 w 1245"/>
                  <a:gd name="T15" fmla="*/ 1057 h 1163"/>
                  <a:gd name="T16" fmla="*/ 457 w 1245"/>
                  <a:gd name="T17" fmla="*/ 1019 h 1163"/>
                  <a:gd name="T18" fmla="*/ 466 w 1245"/>
                  <a:gd name="T19" fmla="*/ 979 h 1163"/>
                  <a:gd name="T20" fmla="*/ 778 w 1245"/>
                  <a:gd name="T21" fmla="*/ 932 h 1163"/>
                  <a:gd name="T22" fmla="*/ 779 w 1245"/>
                  <a:gd name="T23" fmla="*/ 981 h 1163"/>
                  <a:gd name="T24" fmla="*/ 788 w 1245"/>
                  <a:gd name="T25" fmla="*/ 1014 h 1163"/>
                  <a:gd name="T26" fmla="*/ 825 w 1245"/>
                  <a:gd name="T27" fmla="*/ 1060 h 1163"/>
                  <a:gd name="T28" fmla="*/ 881 w 1245"/>
                  <a:gd name="T29" fmla="*/ 1095 h 1163"/>
                  <a:gd name="T30" fmla="*/ 928 w 1245"/>
                  <a:gd name="T31" fmla="*/ 1116 h 1163"/>
                  <a:gd name="T32" fmla="*/ 1244 w 1245"/>
                  <a:gd name="T33" fmla="*/ 866 h 1163"/>
                  <a:gd name="T34" fmla="*/ 1225 w 1245"/>
                  <a:gd name="T35" fmla="*/ 893 h 1163"/>
                  <a:gd name="T36" fmla="*/ 42 w 1245"/>
                  <a:gd name="T37" fmla="*/ 901 h 1163"/>
                  <a:gd name="T38" fmla="*/ 19 w 1245"/>
                  <a:gd name="T39" fmla="*/ 893 h 1163"/>
                  <a:gd name="T40" fmla="*/ 0 w 1245"/>
                  <a:gd name="T41" fmla="*/ 866 h 1163"/>
                  <a:gd name="T42" fmla="*/ 0 w 1245"/>
                  <a:gd name="T43" fmla="*/ 33 h 1163"/>
                  <a:gd name="T44" fmla="*/ 19 w 1245"/>
                  <a:gd name="T45" fmla="*/ 7 h 1163"/>
                  <a:gd name="T46" fmla="*/ 1201 w 1245"/>
                  <a:gd name="T47" fmla="*/ 0 h 1163"/>
                  <a:gd name="T48" fmla="*/ 1225 w 1245"/>
                  <a:gd name="T49" fmla="*/ 7 h 1163"/>
                  <a:gd name="T50" fmla="*/ 1244 w 1245"/>
                  <a:gd name="T51" fmla="*/ 33 h 1163"/>
                  <a:gd name="T52" fmla="*/ 917 w 1245"/>
                  <a:gd name="T53" fmla="*/ 835 h 1163"/>
                  <a:gd name="T54" fmla="*/ 912 w 1245"/>
                  <a:gd name="T55" fmla="*/ 822 h 1163"/>
                  <a:gd name="T56" fmla="*/ 900 w 1245"/>
                  <a:gd name="T57" fmla="*/ 816 h 1163"/>
                  <a:gd name="T58" fmla="*/ 889 w 1245"/>
                  <a:gd name="T59" fmla="*/ 820 h 1163"/>
                  <a:gd name="T60" fmla="*/ 882 w 1245"/>
                  <a:gd name="T61" fmla="*/ 831 h 1163"/>
                  <a:gd name="T62" fmla="*/ 883 w 1245"/>
                  <a:gd name="T63" fmla="*/ 841 h 1163"/>
                  <a:gd name="T64" fmla="*/ 892 w 1245"/>
                  <a:gd name="T65" fmla="*/ 851 h 1163"/>
                  <a:gd name="T66" fmla="*/ 903 w 1245"/>
                  <a:gd name="T67" fmla="*/ 852 h 1163"/>
                  <a:gd name="T68" fmla="*/ 914 w 1245"/>
                  <a:gd name="T69" fmla="*/ 844 h 1163"/>
                  <a:gd name="T70" fmla="*/ 917 w 1245"/>
                  <a:gd name="T71" fmla="*/ 835 h 1163"/>
                  <a:gd name="T72" fmla="*/ 999 w 1245"/>
                  <a:gd name="T73" fmla="*/ 828 h 1163"/>
                  <a:gd name="T74" fmla="*/ 989 w 1245"/>
                  <a:gd name="T75" fmla="*/ 818 h 1163"/>
                  <a:gd name="T76" fmla="*/ 979 w 1245"/>
                  <a:gd name="T77" fmla="*/ 817 h 1163"/>
                  <a:gd name="T78" fmla="*/ 967 w 1245"/>
                  <a:gd name="T79" fmla="*/ 825 h 1163"/>
                  <a:gd name="T80" fmla="*/ 964 w 1245"/>
                  <a:gd name="T81" fmla="*/ 835 h 1163"/>
                  <a:gd name="T82" fmla="*/ 969 w 1245"/>
                  <a:gd name="T83" fmla="*/ 848 h 1163"/>
                  <a:gd name="T84" fmla="*/ 982 w 1245"/>
                  <a:gd name="T85" fmla="*/ 853 h 1163"/>
                  <a:gd name="T86" fmla="*/ 992 w 1245"/>
                  <a:gd name="T87" fmla="*/ 850 h 1163"/>
                  <a:gd name="T88" fmla="*/ 1000 w 1245"/>
                  <a:gd name="T89" fmla="*/ 838 h 1163"/>
                  <a:gd name="T90" fmla="*/ 1083 w 1245"/>
                  <a:gd name="T91" fmla="*/ 835 h 1163"/>
                  <a:gd name="T92" fmla="*/ 1078 w 1245"/>
                  <a:gd name="T93" fmla="*/ 822 h 1163"/>
                  <a:gd name="T94" fmla="*/ 1065 w 1245"/>
                  <a:gd name="T95" fmla="*/ 816 h 1163"/>
                  <a:gd name="T96" fmla="*/ 1055 w 1245"/>
                  <a:gd name="T97" fmla="*/ 820 h 1163"/>
                  <a:gd name="T98" fmla="*/ 1048 w 1245"/>
                  <a:gd name="T99" fmla="*/ 831 h 1163"/>
                  <a:gd name="T100" fmla="*/ 1049 w 1245"/>
                  <a:gd name="T101" fmla="*/ 841 h 1163"/>
                  <a:gd name="T102" fmla="*/ 1058 w 1245"/>
                  <a:gd name="T103" fmla="*/ 851 h 1163"/>
                  <a:gd name="T104" fmla="*/ 1069 w 1245"/>
                  <a:gd name="T105" fmla="*/ 852 h 1163"/>
                  <a:gd name="T106" fmla="*/ 1080 w 1245"/>
                  <a:gd name="T107" fmla="*/ 844 h 1163"/>
                  <a:gd name="T108" fmla="*/ 1083 w 1245"/>
                  <a:gd name="T109" fmla="*/ 835 h 1163"/>
                  <a:gd name="T110" fmla="*/ 1132 w 1245"/>
                  <a:gd name="T111" fmla="*/ 100 h 1163"/>
                  <a:gd name="T112" fmla="*/ 110 w 1245"/>
                  <a:gd name="T113" fmla="*/ 102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5" h="1163">
                    <a:moveTo>
                      <a:pt x="928" y="1116"/>
                    </a:moveTo>
                    <a:lnTo>
                      <a:pt x="928" y="1116"/>
                    </a:lnTo>
                    <a:lnTo>
                      <a:pt x="928" y="1124"/>
                    </a:lnTo>
                    <a:lnTo>
                      <a:pt x="926" y="1134"/>
                    </a:lnTo>
                    <a:lnTo>
                      <a:pt x="923" y="1142"/>
                    </a:lnTo>
                    <a:lnTo>
                      <a:pt x="917" y="1149"/>
                    </a:lnTo>
                    <a:lnTo>
                      <a:pt x="917" y="1149"/>
                    </a:lnTo>
                    <a:lnTo>
                      <a:pt x="911" y="1156"/>
                    </a:lnTo>
                    <a:lnTo>
                      <a:pt x="903" y="1160"/>
                    </a:lnTo>
                    <a:lnTo>
                      <a:pt x="895" y="1162"/>
                    </a:lnTo>
                    <a:lnTo>
                      <a:pt x="885" y="1163"/>
                    </a:lnTo>
                    <a:lnTo>
                      <a:pt x="359" y="1163"/>
                    </a:lnTo>
                    <a:lnTo>
                      <a:pt x="359" y="1163"/>
                    </a:lnTo>
                    <a:lnTo>
                      <a:pt x="350" y="1162"/>
                    </a:lnTo>
                    <a:lnTo>
                      <a:pt x="342" y="1160"/>
                    </a:lnTo>
                    <a:lnTo>
                      <a:pt x="333" y="1156"/>
                    </a:lnTo>
                    <a:lnTo>
                      <a:pt x="327" y="1149"/>
                    </a:lnTo>
                    <a:lnTo>
                      <a:pt x="327" y="1149"/>
                    </a:lnTo>
                    <a:lnTo>
                      <a:pt x="321" y="1142"/>
                    </a:lnTo>
                    <a:lnTo>
                      <a:pt x="318" y="1134"/>
                    </a:lnTo>
                    <a:lnTo>
                      <a:pt x="317" y="1124"/>
                    </a:lnTo>
                    <a:lnTo>
                      <a:pt x="317" y="1116"/>
                    </a:lnTo>
                    <a:lnTo>
                      <a:pt x="317" y="1116"/>
                    </a:lnTo>
                    <a:lnTo>
                      <a:pt x="323" y="1114"/>
                    </a:lnTo>
                    <a:lnTo>
                      <a:pt x="341" y="1110"/>
                    </a:lnTo>
                    <a:lnTo>
                      <a:pt x="351" y="1106"/>
                    </a:lnTo>
                    <a:lnTo>
                      <a:pt x="364" y="1101"/>
                    </a:lnTo>
                    <a:lnTo>
                      <a:pt x="377" y="1096"/>
                    </a:lnTo>
                    <a:lnTo>
                      <a:pt x="392" y="1088"/>
                    </a:lnTo>
                    <a:lnTo>
                      <a:pt x="406" y="1080"/>
                    </a:lnTo>
                    <a:lnTo>
                      <a:pt x="420" y="1069"/>
                    </a:lnTo>
                    <a:lnTo>
                      <a:pt x="432" y="1057"/>
                    </a:lnTo>
                    <a:lnTo>
                      <a:pt x="444" y="1044"/>
                    </a:lnTo>
                    <a:lnTo>
                      <a:pt x="449" y="1036"/>
                    </a:lnTo>
                    <a:lnTo>
                      <a:pt x="453" y="1028"/>
                    </a:lnTo>
                    <a:lnTo>
                      <a:pt x="457" y="1019"/>
                    </a:lnTo>
                    <a:lnTo>
                      <a:pt x="461" y="1010"/>
                    </a:lnTo>
                    <a:lnTo>
                      <a:pt x="463" y="1001"/>
                    </a:lnTo>
                    <a:lnTo>
                      <a:pt x="465" y="990"/>
                    </a:lnTo>
                    <a:lnTo>
                      <a:pt x="466" y="979"/>
                    </a:lnTo>
                    <a:lnTo>
                      <a:pt x="467" y="967"/>
                    </a:lnTo>
                    <a:lnTo>
                      <a:pt x="467" y="967"/>
                    </a:lnTo>
                    <a:lnTo>
                      <a:pt x="467" y="932"/>
                    </a:lnTo>
                    <a:lnTo>
                      <a:pt x="778" y="932"/>
                    </a:lnTo>
                    <a:lnTo>
                      <a:pt x="778" y="932"/>
                    </a:lnTo>
                    <a:lnTo>
                      <a:pt x="779" y="972"/>
                    </a:lnTo>
                    <a:lnTo>
                      <a:pt x="779" y="972"/>
                    </a:lnTo>
                    <a:lnTo>
                      <a:pt x="779" y="981"/>
                    </a:lnTo>
                    <a:lnTo>
                      <a:pt x="780" y="990"/>
                    </a:lnTo>
                    <a:lnTo>
                      <a:pt x="782" y="998"/>
                    </a:lnTo>
                    <a:lnTo>
                      <a:pt x="785" y="1006"/>
                    </a:lnTo>
                    <a:lnTo>
                      <a:pt x="788" y="1014"/>
                    </a:lnTo>
                    <a:lnTo>
                      <a:pt x="792" y="1021"/>
                    </a:lnTo>
                    <a:lnTo>
                      <a:pt x="801" y="1035"/>
                    </a:lnTo>
                    <a:lnTo>
                      <a:pt x="813" y="1048"/>
                    </a:lnTo>
                    <a:lnTo>
                      <a:pt x="825" y="1060"/>
                    </a:lnTo>
                    <a:lnTo>
                      <a:pt x="839" y="1070"/>
                    </a:lnTo>
                    <a:lnTo>
                      <a:pt x="853" y="1080"/>
                    </a:lnTo>
                    <a:lnTo>
                      <a:pt x="866" y="1088"/>
                    </a:lnTo>
                    <a:lnTo>
                      <a:pt x="881" y="1095"/>
                    </a:lnTo>
                    <a:lnTo>
                      <a:pt x="904" y="1107"/>
                    </a:lnTo>
                    <a:lnTo>
                      <a:pt x="922" y="1113"/>
                    </a:lnTo>
                    <a:lnTo>
                      <a:pt x="928" y="1116"/>
                    </a:lnTo>
                    <a:lnTo>
                      <a:pt x="928" y="1116"/>
                    </a:lnTo>
                    <a:close/>
                    <a:moveTo>
                      <a:pt x="1245" y="42"/>
                    </a:moveTo>
                    <a:lnTo>
                      <a:pt x="1245" y="857"/>
                    </a:lnTo>
                    <a:lnTo>
                      <a:pt x="1245" y="857"/>
                    </a:lnTo>
                    <a:lnTo>
                      <a:pt x="1244" y="866"/>
                    </a:lnTo>
                    <a:lnTo>
                      <a:pt x="1242" y="875"/>
                    </a:lnTo>
                    <a:lnTo>
                      <a:pt x="1237" y="881"/>
                    </a:lnTo>
                    <a:lnTo>
                      <a:pt x="1232" y="888"/>
                    </a:lnTo>
                    <a:lnTo>
                      <a:pt x="1225" y="893"/>
                    </a:lnTo>
                    <a:lnTo>
                      <a:pt x="1219" y="898"/>
                    </a:lnTo>
                    <a:lnTo>
                      <a:pt x="1210" y="900"/>
                    </a:lnTo>
                    <a:lnTo>
                      <a:pt x="1201" y="901"/>
                    </a:lnTo>
                    <a:lnTo>
                      <a:pt x="42" y="901"/>
                    </a:lnTo>
                    <a:lnTo>
                      <a:pt x="42" y="901"/>
                    </a:lnTo>
                    <a:lnTo>
                      <a:pt x="34" y="900"/>
                    </a:lnTo>
                    <a:lnTo>
                      <a:pt x="26" y="898"/>
                    </a:lnTo>
                    <a:lnTo>
                      <a:pt x="19" y="893"/>
                    </a:lnTo>
                    <a:lnTo>
                      <a:pt x="12" y="888"/>
                    </a:lnTo>
                    <a:lnTo>
                      <a:pt x="7" y="881"/>
                    </a:lnTo>
                    <a:lnTo>
                      <a:pt x="3" y="875"/>
                    </a:lnTo>
                    <a:lnTo>
                      <a:pt x="0" y="866"/>
                    </a:lnTo>
                    <a:lnTo>
                      <a:pt x="0" y="857"/>
                    </a:lnTo>
                    <a:lnTo>
                      <a:pt x="0" y="42"/>
                    </a:lnTo>
                    <a:lnTo>
                      <a:pt x="0" y="42"/>
                    </a:lnTo>
                    <a:lnTo>
                      <a:pt x="0" y="33"/>
                    </a:lnTo>
                    <a:lnTo>
                      <a:pt x="3" y="26"/>
                    </a:lnTo>
                    <a:lnTo>
                      <a:pt x="7" y="18"/>
                    </a:lnTo>
                    <a:lnTo>
                      <a:pt x="12" y="12"/>
                    </a:lnTo>
                    <a:lnTo>
                      <a:pt x="19" y="7"/>
                    </a:lnTo>
                    <a:lnTo>
                      <a:pt x="26" y="3"/>
                    </a:lnTo>
                    <a:lnTo>
                      <a:pt x="34" y="1"/>
                    </a:lnTo>
                    <a:lnTo>
                      <a:pt x="42" y="0"/>
                    </a:lnTo>
                    <a:lnTo>
                      <a:pt x="1201" y="0"/>
                    </a:lnTo>
                    <a:lnTo>
                      <a:pt x="1201" y="0"/>
                    </a:lnTo>
                    <a:lnTo>
                      <a:pt x="1210" y="1"/>
                    </a:lnTo>
                    <a:lnTo>
                      <a:pt x="1219" y="3"/>
                    </a:lnTo>
                    <a:lnTo>
                      <a:pt x="1225" y="7"/>
                    </a:lnTo>
                    <a:lnTo>
                      <a:pt x="1232" y="12"/>
                    </a:lnTo>
                    <a:lnTo>
                      <a:pt x="1237" y="18"/>
                    </a:lnTo>
                    <a:lnTo>
                      <a:pt x="1242" y="26"/>
                    </a:lnTo>
                    <a:lnTo>
                      <a:pt x="1244" y="33"/>
                    </a:lnTo>
                    <a:lnTo>
                      <a:pt x="1245" y="42"/>
                    </a:lnTo>
                    <a:lnTo>
                      <a:pt x="1245" y="42"/>
                    </a:lnTo>
                    <a:close/>
                    <a:moveTo>
                      <a:pt x="917" y="835"/>
                    </a:moveTo>
                    <a:lnTo>
                      <a:pt x="917" y="835"/>
                    </a:lnTo>
                    <a:lnTo>
                      <a:pt x="917" y="831"/>
                    </a:lnTo>
                    <a:lnTo>
                      <a:pt x="916" y="828"/>
                    </a:lnTo>
                    <a:lnTo>
                      <a:pt x="914" y="825"/>
                    </a:lnTo>
                    <a:lnTo>
                      <a:pt x="912" y="822"/>
                    </a:lnTo>
                    <a:lnTo>
                      <a:pt x="910" y="820"/>
                    </a:lnTo>
                    <a:lnTo>
                      <a:pt x="907" y="818"/>
                    </a:lnTo>
                    <a:lnTo>
                      <a:pt x="903" y="817"/>
                    </a:lnTo>
                    <a:lnTo>
                      <a:pt x="900" y="816"/>
                    </a:lnTo>
                    <a:lnTo>
                      <a:pt x="900" y="816"/>
                    </a:lnTo>
                    <a:lnTo>
                      <a:pt x="896" y="817"/>
                    </a:lnTo>
                    <a:lnTo>
                      <a:pt x="892" y="818"/>
                    </a:lnTo>
                    <a:lnTo>
                      <a:pt x="889" y="820"/>
                    </a:lnTo>
                    <a:lnTo>
                      <a:pt x="887" y="822"/>
                    </a:lnTo>
                    <a:lnTo>
                      <a:pt x="885" y="825"/>
                    </a:lnTo>
                    <a:lnTo>
                      <a:pt x="883" y="828"/>
                    </a:lnTo>
                    <a:lnTo>
                      <a:pt x="882" y="831"/>
                    </a:lnTo>
                    <a:lnTo>
                      <a:pt x="882" y="835"/>
                    </a:lnTo>
                    <a:lnTo>
                      <a:pt x="882" y="835"/>
                    </a:lnTo>
                    <a:lnTo>
                      <a:pt x="882" y="838"/>
                    </a:lnTo>
                    <a:lnTo>
                      <a:pt x="883" y="841"/>
                    </a:lnTo>
                    <a:lnTo>
                      <a:pt x="885" y="844"/>
                    </a:lnTo>
                    <a:lnTo>
                      <a:pt x="887" y="848"/>
                    </a:lnTo>
                    <a:lnTo>
                      <a:pt x="889" y="850"/>
                    </a:lnTo>
                    <a:lnTo>
                      <a:pt x="892" y="851"/>
                    </a:lnTo>
                    <a:lnTo>
                      <a:pt x="896" y="852"/>
                    </a:lnTo>
                    <a:lnTo>
                      <a:pt x="900" y="853"/>
                    </a:lnTo>
                    <a:lnTo>
                      <a:pt x="900" y="853"/>
                    </a:lnTo>
                    <a:lnTo>
                      <a:pt x="903" y="852"/>
                    </a:lnTo>
                    <a:lnTo>
                      <a:pt x="907" y="851"/>
                    </a:lnTo>
                    <a:lnTo>
                      <a:pt x="910" y="850"/>
                    </a:lnTo>
                    <a:lnTo>
                      <a:pt x="912" y="848"/>
                    </a:lnTo>
                    <a:lnTo>
                      <a:pt x="914" y="844"/>
                    </a:lnTo>
                    <a:lnTo>
                      <a:pt x="916" y="841"/>
                    </a:lnTo>
                    <a:lnTo>
                      <a:pt x="917" y="838"/>
                    </a:lnTo>
                    <a:lnTo>
                      <a:pt x="917" y="835"/>
                    </a:lnTo>
                    <a:lnTo>
                      <a:pt x="917" y="835"/>
                    </a:lnTo>
                    <a:close/>
                    <a:moveTo>
                      <a:pt x="1000" y="835"/>
                    </a:moveTo>
                    <a:lnTo>
                      <a:pt x="1000" y="835"/>
                    </a:lnTo>
                    <a:lnTo>
                      <a:pt x="1000" y="831"/>
                    </a:lnTo>
                    <a:lnTo>
                      <a:pt x="999" y="828"/>
                    </a:lnTo>
                    <a:lnTo>
                      <a:pt x="998" y="825"/>
                    </a:lnTo>
                    <a:lnTo>
                      <a:pt x="995" y="822"/>
                    </a:lnTo>
                    <a:lnTo>
                      <a:pt x="992" y="820"/>
                    </a:lnTo>
                    <a:lnTo>
                      <a:pt x="989" y="818"/>
                    </a:lnTo>
                    <a:lnTo>
                      <a:pt x="986" y="817"/>
                    </a:lnTo>
                    <a:lnTo>
                      <a:pt x="982" y="816"/>
                    </a:lnTo>
                    <a:lnTo>
                      <a:pt x="982" y="816"/>
                    </a:lnTo>
                    <a:lnTo>
                      <a:pt x="979" y="817"/>
                    </a:lnTo>
                    <a:lnTo>
                      <a:pt x="975" y="818"/>
                    </a:lnTo>
                    <a:lnTo>
                      <a:pt x="973" y="820"/>
                    </a:lnTo>
                    <a:lnTo>
                      <a:pt x="969" y="822"/>
                    </a:lnTo>
                    <a:lnTo>
                      <a:pt x="967" y="825"/>
                    </a:lnTo>
                    <a:lnTo>
                      <a:pt x="966" y="828"/>
                    </a:lnTo>
                    <a:lnTo>
                      <a:pt x="965" y="831"/>
                    </a:lnTo>
                    <a:lnTo>
                      <a:pt x="964" y="835"/>
                    </a:lnTo>
                    <a:lnTo>
                      <a:pt x="964" y="835"/>
                    </a:lnTo>
                    <a:lnTo>
                      <a:pt x="965" y="838"/>
                    </a:lnTo>
                    <a:lnTo>
                      <a:pt x="966" y="841"/>
                    </a:lnTo>
                    <a:lnTo>
                      <a:pt x="967" y="844"/>
                    </a:lnTo>
                    <a:lnTo>
                      <a:pt x="969" y="848"/>
                    </a:lnTo>
                    <a:lnTo>
                      <a:pt x="973" y="850"/>
                    </a:lnTo>
                    <a:lnTo>
                      <a:pt x="975" y="851"/>
                    </a:lnTo>
                    <a:lnTo>
                      <a:pt x="979" y="852"/>
                    </a:lnTo>
                    <a:lnTo>
                      <a:pt x="982" y="853"/>
                    </a:lnTo>
                    <a:lnTo>
                      <a:pt x="982" y="853"/>
                    </a:lnTo>
                    <a:lnTo>
                      <a:pt x="986" y="852"/>
                    </a:lnTo>
                    <a:lnTo>
                      <a:pt x="989" y="851"/>
                    </a:lnTo>
                    <a:lnTo>
                      <a:pt x="992" y="850"/>
                    </a:lnTo>
                    <a:lnTo>
                      <a:pt x="995" y="848"/>
                    </a:lnTo>
                    <a:lnTo>
                      <a:pt x="998" y="844"/>
                    </a:lnTo>
                    <a:lnTo>
                      <a:pt x="999" y="841"/>
                    </a:lnTo>
                    <a:lnTo>
                      <a:pt x="1000" y="838"/>
                    </a:lnTo>
                    <a:lnTo>
                      <a:pt x="1000" y="835"/>
                    </a:lnTo>
                    <a:lnTo>
                      <a:pt x="1000" y="835"/>
                    </a:lnTo>
                    <a:close/>
                    <a:moveTo>
                      <a:pt x="1083" y="835"/>
                    </a:moveTo>
                    <a:lnTo>
                      <a:pt x="1083" y="835"/>
                    </a:lnTo>
                    <a:lnTo>
                      <a:pt x="1082" y="831"/>
                    </a:lnTo>
                    <a:lnTo>
                      <a:pt x="1081" y="828"/>
                    </a:lnTo>
                    <a:lnTo>
                      <a:pt x="1080" y="825"/>
                    </a:lnTo>
                    <a:lnTo>
                      <a:pt x="1078" y="822"/>
                    </a:lnTo>
                    <a:lnTo>
                      <a:pt x="1076" y="820"/>
                    </a:lnTo>
                    <a:lnTo>
                      <a:pt x="1072" y="818"/>
                    </a:lnTo>
                    <a:lnTo>
                      <a:pt x="1069" y="817"/>
                    </a:lnTo>
                    <a:lnTo>
                      <a:pt x="1065" y="816"/>
                    </a:lnTo>
                    <a:lnTo>
                      <a:pt x="1065" y="816"/>
                    </a:lnTo>
                    <a:lnTo>
                      <a:pt x="1062" y="817"/>
                    </a:lnTo>
                    <a:lnTo>
                      <a:pt x="1058" y="818"/>
                    </a:lnTo>
                    <a:lnTo>
                      <a:pt x="1055" y="820"/>
                    </a:lnTo>
                    <a:lnTo>
                      <a:pt x="1053" y="822"/>
                    </a:lnTo>
                    <a:lnTo>
                      <a:pt x="1051" y="825"/>
                    </a:lnTo>
                    <a:lnTo>
                      <a:pt x="1049" y="828"/>
                    </a:lnTo>
                    <a:lnTo>
                      <a:pt x="1048" y="831"/>
                    </a:lnTo>
                    <a:lnTo>
                      <a:pt x="1048" y="835"/>
                    </a:lnTo>
                    <a:lnTo>
                      <a:pt x="1048" y="835"/>
                    </a:lnTo>
                    <a:lnTo>
                      <a:pt x="1048" y="838"/>
                    </a:lnTo>
                    <a:lnTo>
                      <a:pt x="1049" y="841"/>
                    </a:lnTo>
                    <a:lnTo>
                      <a:pt x="1051" y="844"/>
                    </a:lnTo>
                    <a:lnTo>
                      <a:pt x="1053" y="848"/>
                    </a:lnTo>
                    <a:lnTo>
                      <a:pt x="1055" y="850"/>
                    </a:lnTo>
                    <a:lnTo>
                      <a:pt x="1058" y="851"/>
                    </a:lnTo>
                    <a:lnTo>
                      <a:pt x="1062" y="852"/>
                    </a:lnTo>
                    <a:lnTo>
                      <a:pt x="1065" y="853"/>
                    </a:lnTo>
                    <a:lnTo>
                      <a:pt x="1065" y="853"/>
                    </a:lnTo>
                    <a:lnTo>
                      <a:pt x="1069" y="852"/>
                    </a:lnTo>
                    <a:lnTo>
                      <a:pt x="1072" y="851"/>
                    </a:lnTo>
                    <a:lnTo>
                      <a:pt x="1076" y="850"/>
                    </a:lnTo>
                    <a:lnTo>
                      <a:pt x="1078" y="848"/>
                    </a:lnTo>
                    <a:lnTo>
                      <a:pt x="1080" y="844"/>
                    </a:lnTo>
                    <a:lnTo>
                      <a:pt x="1081" y="841"/>
                    </a:lnTo>
                    <a:lnTo>
                      <a:pt x="1082" y="838"/>
                    </a:lnTo>
                    <a:lnTo>
                      <a:pt x="1083" y="835"/>
                    </a:lnTo>
                    <a:lnTo>
                      <a:pt x="1083" y="835"/>
                    </a:lnTo>
                    <a:close/>
                    <a:moveTo>
                      <a:pt x="1134" y="102"/>
                    </a:moveTo>
                    <a:lnTo>
                      <a:pt x="1134" y="102"/>
                    </a:lnTo>
                    <a:lnTo>
                      <a:pt x="1134" y="101"/>
                    </a:lnTo>
                    <a:lnTo>
                      <a:pt x="1132" y="100"/>
                    </a:lnTo>
                    <a:lnTo>
                      <a:pt x="112" y="100"/>
                    </a:lnTo>
                    <a:lnTo>
                      <a:pt x="112" y="100"/>
                    </a:lnTo>
                    <a:lnTo>
                      <a:pt x="111" y="101"/>
                    </a:lnTo>
                    <a:lnTo>
                      <a:pt x="110" y="102"/>
                    </a:lnTo>
                    <a:lnTo>
                      <a:pt x="110" y="753"/>
                    </a:lnTo>
                    <a:lnTo>
                      <a:pt x="1134" y="753"/>
                    </a:lnTo>
                    <a:lnTo>
                      <a:pt x="1134" y="102"/>
                    </a:lnTo>
                    <a:close/>
                  </a:path>
                </a:pathLst>
              </a:custGeom>
              <a:solidFill>
                <a:srgbClr val="FFFFFF"/>
              </a:solidFill>
              <a:ln w="3175">
                <a:solidFill>
                  <a:schemeClr val="tx2"/>
                </a:solidFill>
                <a:round/>
                <a:headEnd/>
                <a:tailEnd/>
              </a:ln>
              <a:extLst/>
            </p:spPr>
            <p:txBody>
              <a:bodyPr vert="horz" wrap="square" lIns="82935" tIns="41468" rIns="82935" bIns="41468" numCol="1" anchor="t" anchorCtr="0" compatLnSpc="1">
                <a:prstTxWarp prst="textNoShape">
                  <a:avLst/>
                </a:prstTxWarp>
              </a:bodyPr>
              <a:lstStyle/>
              <a:p>
                <a:endParaRPr lang="en-GB" sz="1633"/>
              </a:p>
            </p:txBody>
          </p:sp>
          <p:sp>
            <p:nvSpPr>
              <p:cNvPr id="100" name="Rectangle 99"/>
              <p:cNvSpPr/>
              <p:nvPr/>
            </p:nvSpPr>
            <p:spPr bwMode="ltGray">
              <a:xfrm>
                <a:off x="9598430" y="5345821"/>
                <a:ext cx="216024" cy="117717"/>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Georgia" pitchFamily="18" charset="0"/>
                </a:endParaRPr>
              </a:p>
            </p:txBody>
          </p:sp>
        </p:grpSp>
        <p:grpSp>
          <p:nvGrpSpPr>
            <p:cNvPr id="103" name="Group 102"/>
            <p:cNvGrpSpPr/>
            <p:nvPr/>
          </p:nvGrpSpPr>
          <p:grpSpPr>
            <a:xfrm>
              <a:off x="6376328" y="4324509"/>
              <a:ext cx="448204" cy="448204"/>
              <a:chOff x="9498167" y="5137715"/>
              <a:chExt cx="612775" cy="612775"/>
            </a:xfrm>
          </p:grpSpPr>
          <p:grpSp>
            <p:nvGrpSpPr>
              <p:cNvPr id="104" name="Group 103"/>
              <p:cNvGrpSpPr/>
              <p:nvPr/>
            </p:nvGrpSpPr>
            <p:grpSpPr>
              <a:xfrm>
                <a:off x="9498167" y="5137715"/>
                <a:ext cx="612775" cy="612775"/>
                <a:chOff x="6421537" y="2265179"/>
                <a:chExt cx="612775" cy="612775"/>
              </a:xfrm>
            </p:grpSpPr>
            <p:sp>
              <p:nvSpPr>
                <p:cNvPr id="107" name="Oval 106"/>
                <p:cNvSpPr/>
                <p:nvPr/>
              </p:nvSpPr>
              <p:spPr bwMode="ltGray">
                <a:xfrm>
                  <a:off x="6421537" y="2265179"/>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Georgia" pitchFamily="18" charset="0"/>
                  </a:endParaRPr>
                </a:p>
              </p:txBody>
            </p:sp>
            <p:sp>
              <p:nvSpPr>
                <p:cNvPr id="108" name="Freeform 351"/>
                <p:cNvSpPr>
                  <a:spLocks noEditPoints="1"/>
                </p:cNvSpPr>
                <p:nvPr/>
              </p:nvSpPr>
              <p:spPr bwMode="auto">
                <a:xfrm>
                  <a:off x="6727924" y="2417396"/>
                  <a:ext cx="208277" cy="356337"/>
                </a:xfrm>
                <a:custGeom>
                  <a:avLst/>
                  <a:gdLst>
                    <a:gd name="T0" fmla="*/ 65 w 946"/>
                    <a:gd name="T1" fmla="*/ 187 h 1301"/>
                    <a:gd name="T2" fmla="*/ 29 w 946"/>
                    <a:gd name="T3" fmla="*/ 203 h 1301"/>
                    <a:gd name="T4" fmla="*/ 7 w 946"/>
                    <a:gd name="T5" fmla="*/ 234 h 1301"/>
                    <a:gd name="T6" fmla="*/ 0 w 946"/>
                    <a:gd name="T7" fmla="*/ 1220 h 1301"/>
                    <a:gd name="T8" fmla="*/ 7 w 946"/>
                    <a:gd name="T9" fmla="*/ 1251 h 1301"/>
                    <a:gd name="T10" fmla="*/ 29 w 946"/>
                    <a:gd name="T11" fmla="*/ 1283 h 1301"/>
                    <a:gd name="T12" fmla="*/ 65 w 946"/>
                    <a:gd name="T13" fmla="*/ 1300 h 1301"/>
                    <a:gd name="T14" fmla="*/ 552 w 946"/>
                    <a:gd name="T15" fmla="*/ 1301 h 1301"/>
                    <a:gd name="T16" fmla="*/ 590 w 946"/>
                    <a:gd name="T17" fmla="*/ 1287 h 1301"/>
                    <a:gd name="T18" fmla="*/ 616 w 946"/>
                    <a:gd name="T19" fmla="*/ 1259 h 1301"/>
                    <a:gd name="T20" fmla="*/ 626 w 946"/>
                    <a:gd name="T21" fmla="*/ 1220 h 1301"/>
                    <a:gd name="T22" fmla="*/ 621 w 946"/>
                    <a:gd name="T23" fmla="*/ 242 h 1301"/>
                    <a:gd name="T24" fmla="*/ 602 w 946"/>
                    <a:gd name="T25" fmla="*/ 208 h 1301"/>
                    <a:gd name="T26" fmla="*/ 568 w 946"/>
                    <a:gd name="T27" fmla="*/ 188 h 1301"/>
                    <a:gd name="T28" fmla="*/ 446 w 946"/>
                    <a:gd name="T29" fmla="*/ 812 h 1301"/>
                    <a:gd name="T30" fmla="*/ 420 w 946"/>
                    <a:gd name="T31" fmla="*/ 800 h 1301"/>
                    <a:gd name="T32" fmla="*/ 408 w 946"/>
                    <a:gd name="T33" fmla="*/ 774 h 1301"/>
                    <a:gd name="T34" fmla="*/ 425 w 946"/>
                    <a:gd name="T35" fmla="*/ 743 h 1301"/>
                    <a:gd name="T36" fmla="*/ 453 w 946"/>
                    <a:gd name="T37" fmla="*/ 736 h 1301"/>
                    <a:gd name="T38" fmla="*/ 482 w 946"/>
                    <a:gd name="T39" fmla="*/ 759 h 1301"/>
                    <a:gd name="T40" fmla="*/ 482 w 946"/>
                    <a:gd name="T41" fmla="*/ 788 h 1301"/>
                    <a:gd name="T42" fmla="*/ 453 w 946"/>
                    <a:gd name="T43" fmla="*/ 811 h 1301"/>
                    <a:gd name="T44" fmla="*/ 538 w 946"/>
                    <a:gd name="T45" fmla="*/ 579 h 1301"/>
                    <a:gd name="T46" fmla="*/ 524 w 946"/>
                    <a:gd name="T47" fmla="*/ 596 h 1301"/>
                    <a:gd name="T48" fmla="*/ 90 w 946"/>
                    <a:gd name="T49" fmla="*/ 597 h 1301"/>
                    <a:gd name="T50" fmla="*/ 73 w 946"/>
                    <a:gd name="T51" fmla="*/ 583 h 1301"/>
                    <a:gd name="T52" fmla="*/ 71 w 946"/>
                    <a:gd name="T53" fmla="*/ 567 h 1301"/>
                    <a:gd name="T54" fmla="*/ 86 w 946"/>
                    <a:gd name="T55" fmla="*/ 550 h 1301"/>
                    <a:gd name="T56" fmla="*/ 519 w 946"/>
                    <a:gd name="T57" fmla="*/ 548 h 1301"/>
                    <a:gd name="T58" fmla="*/ 537 w 946"/>
                    <a:gd name="T59" fmla="*/ 563 h 1301"/>
                    <a:gd name="T60" fmla="*/ 539 w 946"/>
                    <a:gd name="T61" fmla="*/ 452 h 1301"/>
                    <a:gd name="T62" fmla="*/ 528 w 946"/>
                    <a:gd name="T63" fmla="*/ 472 h 1301"/>
                    <a:gd name="T64" fmla="*/ 94 w 946"/>
                    <a:gd name="T65" fmla="*/ 476 h 1301"/>
                    <a:gd name="T66" fmla="*/ 75 w 946"/>
                    <a:gd name="T67" fmla="*/ 465 h 1301"/>
                    <a:gd name="T68" fmla="*/ 71 w 946"/>
                    <a:gd name="T69" fmla="*/ 450 h 1301"/>
                    <a:gd name="T70" fmla="*/ 81 w 946"/>
                    <a:gd name="T71" fmla="*/ 429 h 1301"/>
                    <a:gd name="T72" fmla="*/ 514 w 946"/>
                    <a:gd name="T73" fmla="*/ 425 h 1301"/>
                    <a:gd name="T74" fmla="*/ 535 w 946"/>
                    <a:gd name="T75" fmla="*/ 436 h 1301"/>
                    <a:gd name="T76" fmla="*/ 539 w 946"/>
                    <a:gd name="T77" fmla="*/ 330 h 1301"/>
                    <a:gd name="T78" fmla="*/ 531 w 946"/>
                    <a:gd name="T79" fmla="*/ 347 h 1301"/>
                    <a:gd name="T80" fmla="*/ 94 w 946"/>
                    <a:gd name="T81" fmla="*/ 354 h 1301"/>
                    <a:gd name="T82" fmla="*/ 77 w 946"/>
                    <a:gd name="T83" fmla="*/ 347 h 1301"/>
                    <a:gd name="T84" fmla="*/ 71 w 946"/>
                    <a:gd name="T85" fmla="*/ 328 h 1301"/>
                    <a:gd name="T86" fmla="*/ 77 w 946"/>
                    <a:gd name="T87" fmla="*/ 310 h 1301"/>
                    <a:gd name="T88" fmla="*/ 514 w 946"/>
                    <a:gd name="T89" fmla="*/ 303 h 1301"/>
                    <a:gd name="T90" fmla="*/ 531 w 946"/>
                    <a:gd name="T91" fmla="*/ 310 h 1301"/>
                    <a:gd name="T92" fmla="*/ 539 w 946"/>
                    <a:gd name="T93" fmla="*/ 330 h 1301"/>
                    <a:gd name="T94" fmla="*/ 551 w 946"/>
                    <a:gd name="T95" fmla="*/ 10 h 1301"/>
                    <a:gd name="T96" fmla="*/ 608 w 946"/>
                    <a:gd name="T97" fmla="*/ 0 h 1301"/>
                    <a:gd name="T98" fmla="*/ 903 w 946"/>
                    <a:gd name="T99" fmla="*/ 2 h 1301"/>
                    <a:gd name="T100" fmla="*/ 907 w 946"/>
                    <a:gd name="T101" fmla="*/ 10 h 1301"/>
                    <a:gd name="T102" fmla="*/ 731 w 946"/>
                    <a:gd name="T103" fmla="*/ 116 h 1301"/>
                    <a:gd name="T104" fmla="*/ 660 w 946"/>
                    <a:gd name="T105" fmla="*/ 137 h 1301"/>
                    <a:gd name="T106" fmla="*/ 498 w 946"/>
                    <a:gd name="T107" fmla="*/ 143 h 1301"/>
                    <a:gd name="T108" fmla="*/ 946 w 946"/>
                    <a:gd name="T109" fmla="*/ 793 h 1301"/>
                    <a:gd name="T110" fmla="*/ 931 w 946"/>
                    <a:gd name="T111" fmla="*/ 831 h 1301"/>
                    <a:gd name="T112" fmla="*/ 666 w 946"/>
                    <a:gd name="T113" fmla="*/ 266 h 1301"/>
                    <a:gd name="T114" fmla="*/ 671 w 946"/>
                    <a:gd name="T115" fmla="*/ 222 h 1301"/>
                    <a:gd name="T116" fmla="*/ 698 w 946"/>
                    <a:gd name="T117" fmla="*/ 175 h 1301"/>
                    <a:gd name="T118" fmla="*/ 938 w 946"/>
                    <a:gd name="T119" fmla="*/ 34 h 1301"/>
                    <a:gd name="T120" fmla="*/ 946 w 946"/>
                    <a:gd name="T121" fmla="*/ 54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6" h="1301">
                      <a:moveTo>
                        <a:pt x="544" y="184"/>
                      </a:moveTo>
                      <a:lnTo>
                        <a:pt x="81" y="184"/>
                      </a:lnTo>
                      <a:lnTo>
                        <a:pt x="81" y="184"/>
                      </a:lnTo>
                      <a:lnTo>
                        <a:pt x="73" y="184"/>
                      </a:lnTo>
                      <a:lnTo>
                        <a:pt x="65" y="187"/>
                      </a:lnTo>
                      <a:lnTo>
                        <a:pt x="58" y="188"/>
                      </a:lnTo>
                      <a:lnTo>
                        <a:pt x="50" y="191"/>
                      </a:lnTo>
                      <a:lnTo>
                        <a:pt x="42" y="194"/>
                      </a:lnTo>
                      <a:lnTo>
                        <a:pt x="36" y="199"/>
                      </a:lnTo>
                      <a:lnTo>
                        <a:pt x="29" y="203"/>
                      </a:lnTo>
                      <a:lnTo>
                        <a:pt x="24" y="208"/>
                      </a:lnTo>
                      <a:lnTo>
                        <a:pt x="19" y="214"/>
                      </a:lnTo>
                      <a:lnTo>
                        <a:pt x="14" y="220"/>
                      </a:lnTo>
                      <a:lnTo>
                        <a:pt x="10" y="227"/>
                      </a:lnTo>
                      <a:lnTo>
                        <a:pt x="7" y="234"/>
                      </a:lnTo>
                      <a:lnTo>
                        <a:pt x="3" y="242"/>
                      </a:lnTo>
                      <a:lnTo>
                        <a:pt x="1" y="249"/>
                      </a:lnTo>
                      <a:lnTo>
                        <a:pt x="0" y="258"/>
                      </a:lnTo>
                      <a:lnTo>
                        <a:pt x="0" y="266"/>
                      </a:lnTo>
                      <a:lnTo>
                        <a:pt x="0" y="1220"/>
                      </a:lnTo>
                      <a:lnTo>
                        <a:pt x="0" y="1220"/>
                      </a:lnTo>
                      <a:lnTo>
                        <a:pt x="0" y="1229"/>
                      </a:lnTo>
                      <a:lnTo>
                        <a:pt x="1" y="1236"/>
                      </a:lnTo>
                      <a:lnTo>
                        <a:pt x="3" y="1244"/>
                      </a:lnTo>
                      <a:lnTo>
                        <a:pt x="7" y="1251"/>
                      </a:lnTo>
                      <a:lnTo>
                        <a:pt x="10" y="1259"/>
                      </a:lnTo>
                      <a:lnTo>
                        <a:pt x="14" y="1265"/>
                      </a:lnTo>
                      <a:lnTo>
                        <a:pt x="19" y="1272"/>
                      </a:lnTo>
                      <a:lnTo>
                        <a:pt x="24" y="1277"/>
                      </a:lnTo>
                      <a:lnTo>
                        <a:pt x="29" y="1283"/>
                      </a:lnTo>
                      <a:lnTo>
                        <a:pt x="36" y="1287"/>
                      </a:lnTo>
                      <a:lnTo>
                        <a:pt x="42" y="1291"/>
                      </a:lnTo>
                      <a:lnTo>
                        <a:pt x="50" y="1295"/>
                      </a:lnTo>
                      <a:lnTo>
                        <a:pt x="58" y="1298"/>
                      </a:lnTo>
                      <a:lnTo>
                        <a:pt x="65" y="1300"/>
                      </a:lnTo>
                      <a:lnTo>
                        <a:pt x="73" y="1301"/>
                      </a:lnTo>
                      <a:lnTo>
                        <a:pt x="81" y="1301"/>
                      </a:lnTo>
                      <a:lnTo>
                        <a:pt x="544" y="1301"/>
                      </a:lnTo>
                      <a:lnTo>
                        <a:pt x="544" y="1301"/>
                      </a:lnTo>
                      <a:lnTo>
                        <a:pt x="552" y="1301"/>
                      </a:lnTo>
                      <a:lnTo>
                        <a:pt x="561" y="1300"/>
                      </a:lnTo>
                      <a:lnTo>
                        <a:pt x="568" y="1298"/>
                      </a:lnTo>
                      <a:lnTo>
                        <a:pt x="576" y="1295"/>
                      </a:lnTo>
                      <a:lnTo>
                        <a:pt x="582" y="1291"/>
                      </a:lnTo>
                      <a:lnTo>
                        <a:pt x="590" y="1287"/>
                      </a:lnTo>
                      <a:lnTo>
                        <a:pt x="595" y="1283"/>
                      </a:lnTo>
                      <a:lnTo>
                        <a:pt x="602" y="1277"/>
                      </a:lnTo>
                      <a:lnTo>
                        <a:pt x="607" y="1272"/>
                      </a:lnTo>
                      <a:lnTo>
                        <a:pt x="612" y="1265"/>
                      </a:lnTo>
                      <a:lnTo>
                        <a:pt x="616" y="1259"/>
                      </a:lnTo>
                      <a:lnTo>
                        <a:pt x="619" y="1251"/>
                      </a:lnTo>
                      <a:lnTo>
                        <a:pt x="621" y="1244"/>
                      </a:lnTo>
                      <a:lnTo>
                        <a:pt x="624" y="1236"/>
                      </a:lnTo>
                      <a:lnTo>
                        <a:pt x="625" y="1229"/>
                      </a:lnTo>
                      <a:lnTo>
                        <a:pt x="626" y="1220"/>
                      </a:lnTo>
                      <a:lnTo>
                        <a:pt x="626" y="266"/>
                      </a:lnTo>
                      <a:lnTo>
                        <a:pt x="626" y="266"/>
                      </a:lnTo>
                      <a:lnTo>
                        <a:pt x="625" y="258"/>
                      </a:lnTo>
                      <a:lnTo>
                        <a:pt x="624" y="249"/>
                      </a:lnTo>
                      <a:lnTo>
                        <a:pt x="621" y="242"/>
                      </a:lnTo>
                      <a:lnTo>
                        <a:pt x="619" y="234"/>
                      </a:lnTo>
                      <a:lnTo>
                        <a:pt x="616" y="227"/>
                      </a:lnTo>
                      <a:lnTo>
                        <a:pt x="612" y="220"/>
                      </a:lnTo>
                      <a:lnTo>
                        <a:pt x="607" y="214"/>
                      </a:lnTo>
                      <a:lnTo>
                        <a:pt x="602" y="208"/>
                      </a:lnTo>
                      <a:lnTo>
                        <a:pt x="595" y="203"/>
                      </a:lnTo>
                      <a:lnTo>
                        <a:pt x="590" y="199"/>
                      </a:lnTo>
                      <a:lnTo>
                        <a:pt x="582" y="194"/>
                      </a:lnTo>
                      <a:lnTo>
                        <a:pt x="576" y="191"/>
                      </a:lnTo>
                      <a:lnTo>
                        <a:pt x="568" y="188"/>
                      </a:lnTo>
                      <a:lnTo>
                        <a:pt x="561" y="187"/>
                      </a:lnTo>
                      <a:lnTo>
                        <a:pt x="552" y="184"/>
                      </a:lnTo>
                      <a:lnTo>
                        <a:pt x="544" y="184"/>
                      </a:lnTo>
                      <a:lnTo>
                        <a:pt x="544" y="184"/>
                      </a:lnTo>
                      <a:close/>
                      <a:moveTo>
                        <a:pt x="446" y="812"/>
                      </a:moveTo>
                      <a:lnTo>
                        <a:pt x="446" y="812"/>
                      </a:lnTo>
                      <a:lnTo>
                        <a:pt x="438" y="811"/>
                      </a:lnTo>
                      <a:lnTo>
                        <a:pt x="432" y="809"/>
                      </a:lnTo>
                      <a:lnTo>
                        <a:pt x="425" y="806"/>
                      </a:lnTo>
                      <a:lnTo>
                        <a:pt x="420" y="800"/>
                      </a:lnTo>
                      <a:lnTo>
                        <a:pt x="414" y="795"/>
                      </a:lnTo>
                      <a:lnTo>
                        <a:pt x="411" y="788"/>
                      </a:lnTo>
                      <a:lnTo>
                        <a:pt x="409" y="782"/>
                      </a:lnTo>
                      <a:lnTo>
                        <a:pt x="408" y="774"/>
                      </a:lnTo>
                      <a:lnTo>
                        <a:pt x="408" y="774"/>
                      </a:lnTo>
                      <a:lnTo>
                        <a:pt x="409" y="767"/>
                      </a:lnTo>
                      <a:lnTo>
                        <a:pt x="411" y="759"/>
                      </a:lnTo>
                      <a:lnTo>
                        <a:pt x="414" y="753"/>
                      </a:lnTo>
                      <a:lnTo>
                        <a:pt x="420" y="747"/>
                      </a:lnTo>
                      <a:lnTo>
                        <a:pt x="425" y="743"/>
                      </a:lnTo>
                      <a:lnTo>
                        <a:pt x="432" y="738"/>
                      </a:lnTo>
                      <a:lnTo>
                        <a:pt x="438" y="736"/>
                      </a:lnTo>
                      <a:lnTo>
                        <a:pt x="446" y="736"/>
                      </a:lnTo>
                      <a:lnTo>
                        <a:pt x="446" y="736"/>
                      </a:lnTo>
                      <a:lnTo>
                        <a:pt x="453" y="736"/>
                      </a:lnTo>
                      <a:lnTo>
                        <a:pt x="461" y="738"/>
                      </a:lnTo>
                      <a:lnTo>
                        <a:pt x="467" y="743"/>
                      </a:lnTo>
                      <a:lnTo>
                        <a:pt x="473" y="747"/>
                      </a:lnTo>
                      <a:lnTo>
                        <a:pt x="477" y="753"/>
                      </a:lnTo>
                      <a:lnTo>
                        <a:pt x="482" y="759"/>
                      </a:lnTo>
                      <a:lnTo>
                        <a:pt x="484" y="767"/>
                      </a:lnTo>
                      <a:lnTo>
                        <a:pt x="484" y="774"/>
                      </a:lnTo>
                      <a:lnTo>
                        <a:pt x="484" y="774"/>
                      </a:lnTo>
                      <a:lnTo>
                        <a:pt x="484" y="782"/>
                      </a:lnTo>
                      <a:lnTo>
                        <a:pt x="482" y="788"/>
                      </a:lnTo>
                      <a:lnTo>
                        <a:pt x="477" y="795"/>
                      </a:lnTo>
                      <a:lnTo>
                        <a:pt x="473" y="800"/>
                      </a:lnTo>
                      <a:lnTo>
                        <a:pt x="467" y="806"/>
                      </a:lnTo>
                      <a:lnTo>
                        <a:pt x="461" y="809"/>
                      </a:lnTo>
                      <a:lnTo>
                        <a:pt x="453" y="811"/>
                      </a:lnTo>
                      <a:lnTo>
                        <a:pt x="446" y="812"/>
                      </a:lnTo>
                      <a:lnTo>
                        <a:pt x="446" y="812"/>
                      </a:lnTo>
                      <a:close/>
                      <a:moveTo>
                        <a:pt x="539" y="574"/>
                      </a:moveTo>
                      <a:lnTo>
                        <a:pt x="539" y="574"/>
                      </a:lnTo>
                      <a:lnTo>
                        <a:pt x="538" y="579"/>
                      </a:lnTo>
                      <a:lnTo>
                        <a:pt x="537" y="583"/>
                      </a:lnTo>
                      <a:lnTo>
                        <a:pt x="535" y="588"/>
                      </a:lnTo>
                      <a:lnTo>
                        <a:pt x="531" y="591"/>
                      </a:lnTo>
                      <a:lnTo>
                        <a:pt x="528" y="594"/>
                      </a:lnTo>
                      <a:lnTo>
                        <a:pt x="524" y="596"/>
                      </a:lnTo>
                      <a:lnTo>
                        <a:pt x="519" y="597"/>
                      </a:lnTo>
                      <a:lnTo>
                        <a:pt x="514" y="599"/>
                      </a:lnTo>
                      <a:lnTo>
                        <a:pt x="94" y="599"/>
                      </a:lnTo>
                      <a:lnTo>
                        <a:pt x="94" y="599"/>
                      </a:lnTo>
                      <a:lnTo>
                        <a:pt x="90" y="597"/>
                      </a:lnTo>
                      <a:lnTo>
                        <a:pt x="86" y="596"/>
                      </a:lnTo>
                      <a:lnTo>
                        <a:pt x="81" y="594"/>
                      </a:lnTo>
                      <a:lnTo>
                        <a:pt x="77" y="591"/>
                      </a:lnTo>
                      <a:lnTo>
                        <a:pt x="75" y="588"/>
                      </a:lnTo>
                      <a:lnTo>
                        <a:pt x="73" y="583"/>
                      </a:lnTo>
                      <a:lnTo>
                        <a:pt x="71" y="579"/>
                      </a:lnTo>
                      <a:lnTo>
                        <a:pt x="71" y="574"/>
                      </a:lnTo>
                      <a:lnTo>
                        <a:pt x="71" y="571"/>
                      </a:lnTo>
                      <a:lnTo>
                        <a:pt x="71" y="571"/>
                      </a:lnTo>
                      <a:lnTo>
                        <a:pt x="71" y="567"/>
                      </a:lnTo>
                      <a:lnTo>
                        <a:pt x="73" y="563"/>
                      </a:lnTo>
                      <a:lnTo>
                        <a:pt x="75" y="558"/>
                      </a:lnTo>
                      <a:lnTo>
                        <a:pt x="77" y="554"/>
                      </a:lnTo>
                      <a:lnTo>
                        <a:pt x="81" y="552"/>
                      </a:lnTo>
                      <a:lnTo>
                        <a:pt x="86" y="550"/>
                      </a:lnTo>
                      <a:lnTo>
                        <a:pt x="90" y="548"/>
                      </a:lnTo>
                      <a:lnTo>
                        <a:pt x="94" y="548"/>
                      </a:lnTo>
                      <a:lnTo>
                        <a:pt x="514" y="548"/>
                      </a:lnTo>
                      <a:lnTo>
                        <a:pt x="514" y="548"/>
                      </a:lnTo>
                      <a:lnTo>
                        <a:pt x="519" y="548"/>
                      </a:lnTo>
                      <a:lnTo>
                        <a:pt x="524" y="550"/>
                      </a:lnTo>
                      <a:lnTo>
                        <a:pt x="528" y="552"/>
                      </a:lnTo>
                      <a:lnTo>
                        <a:pt x="531" y="554"/>
                      </a:lnTo>
                      <a:lnTo>
                        <a:pt x="535" y="558"/>
                      </a:lnTo>
                      <a:lnTo>
                        <a:pt x="537" y="563"/>
                      </a:lnTo>
                      <a:lnTo>
                        <a:pt x="538" y="567"/>
                      </a:lnTo>
                      <a:lnTo>
                        <a:pt x="539" y="571"/>
                      </a:lnTo>
                      <a:lnTo>
                        <a:pt x="539" y="574"/>
                      </a:lnTo>
                      <a:close/>
                      <a:moveTo>
                        <a:pt x="539" y="452"/>
                      </a:moveTo>
                      <a:lnTo>
                        <a:pt x="539" y="452"/>
                      </a:lnTo>
                      <a:lnTo>
                        <a:pt x="538" y="457"/>
                      </a:lnTo>
                      <a:lnTo>
                        <a:pt x="537" y="461"/>
                      </a:lnTo>
                      <a:lnTo>
                        <a:pt x="535" y="465"/>
                      </a:lnTo>
                      <a:lnTo>
                        <a:pt x="531" y="468"/>
                      </a:lnTo>
                      <a:lnTo>
                        <a:pt x="528" y="472"/>
                      </a:lnTo>
                      <a:lnTo>
                        <a:pt x="524" y="474"/>
                      </a:lnTo>
                      <a:lnTo>
                        <a:pt x="519" y="476"/>
                      </a:lnTo>
                      <a:lnTo>
                        <a:pt x="514" y="476"/>
                      </a:lnTo>
                      <a:lnTo>
                        <a:pt x="94" y="476"/>
                      </a:lnTo>
                      <a:lnTo>
                        <a:pt x="94" y="476"/>
                      </a:lnTo>
                      <a:lnTo>
                        <a:pt x="90" y="476"/>
                      </a:lnTo>
                      <a:lnTo>
                        <a:pt x="86" y="474"/>
                      </a:lnTo>
                      <a:lnTo>
                        <a:pt x="81" y="472"/>
                      </a:lnTo>
                      <a:lnTo>
                        <a:pt x="77" y="468"/>
                      </a:lnTo>
                      <a:lnTo>
                        <a:pt x="75" y="465"/>
                      </a:lnTo>
                      <a:lnTo>
                        <a:pt x="73" y="461"/>
                      </a:lnTo>
                      <a:lnTo>
                        <a:pt x="71" y="457"/>
                      </a:lnTo>
                      <a:lnTo>
                        <a:pt x="71" y="452"/>
                      </a:lnTo>
                      <a:lnTo>
                        <a:pt x="71" y="450"/>
                      </a:lnTo>
                      <a:lnTo>
                        <a:pt x="71" y="450"/>
                      </a:lnTo>
                      <a:lnTo>
                        <a:pt x="71" y="445"/>
                      </a:lnTo>
                      <a:lnTo>
                        <a:pt x="73" y="440"/>
                      </a:lnTo>
                      <a:lnTo>
                        <a:pt x="75" y="436"/>
                      </a:lnTo>
                      <a:lnTo>
                        <a:pt x="77" y="433"/>
                      </a:lnTo>
                      <a:lnTo>
                        <a:pt x="81" y="429"/>
                      </a:lnTo>
                      <a:lnTo>
                        <a:pt x="86" y="427"/>
                      </a:lnTo>
                      <a:lnTo>
                        <a:pt x="90" y="425"/>
                      </a:lnTo>
                      <a:lnTo>
                        <a:pt x="94" y="425"/>
                      </a:lnTo>
                      <a:lnTo>
                        <a:pt x="514" y="425"/>
                      </a:lnTo>
                      <a:lnTo>
                        <a:pt x="514" y="425"/>
                      </a:lnTo>
                      <a:lnTo>
                        <a:pt x="519" y="425"/>
                      </a:lnTo>
                      <a:lnTo>
                        <a:pt x="524" y="427"/>
                      </a:lnTo>
                      <a:lnTo>
                        <a:pt x="528" y="429"/>
                      </a:lnTo>
                      <a:lnTo>
                        <a:pt x="531" y="433"/>
                      </a:lnTo>
                      <a:lnTo>
                        <a:pt x="535" y="436"/>
                      </a:lnTo>
                      <a:lnTo>
                        <a:pt x="537" y="440"/>
                      </a:lnTo>
                      <a:lnTo>
                        <a:pt x="538" y="445"/>
                      </a:lnTo>
                      <a:lnTo>
                        <a:pt x="539" y="450"/>
                      </a:lnTo>
                      <a:lnTo>
                        <a:pt x="539" y="452"/>
                      </a:lnTo>
                      <a:close/>
                      <a:moveTo>
                        <a:pt x="539" y="330"/>
                      </a:moveTo>
                      <a:lnTo>
                        <a:pt x="539" y="330"/>
                      </a:lnTo>
                      <a:lnTo>
                        <a:pt x="538" y="334"/>
                      </a:lnTo>
                      <a:lnTo>
                        <a:pt x="537" y="339"/>
                      </a:lnTo>
                      <a:lnTo>
                        <a:pt x="535" y="343"/>
                      </a:lnTo>
                      <a:lnTo>
                        <a:pt x="531" y="347"/>
                      </a:lnTo>
                      <a:lnTo>
                        <a:pt x="528" y="350"/>
                      </a:lnTo>
                      <a:lnTo>
                        <a:pt x="524" y="352"/>
                      </a:lnTo>
                      <a:lnTo>
                        <a:pt x="519" y="354"/>
                      </a:lnTo>
                      <a:lnTo>
                        <a:pt x="514" y="354"/>
                      </a:lnTo>
                      <a:lnTo>
                        <a:pt x="94" y="354"/>
                      </a:lnTo>
                      <a:lnTo>
                        <a:pt x="94" y="354"/>
                      </a:lnTo>
                      <a:lnTo>
                        <a:pt x="90" y="354"/>
                      </a:lnTo>
                      <a:lnTo>
                        <a:pt x="86" y="352"/>
                      </a:lnTo>
                      <a:lnTo>
                        <a:pt x="81" y="350"/>
                      </a:lnTo>
                      <a:lnTo>
                        <a:pt x="77" y="347"/>
                      </a:lnTo>
                      <a:lnTo>
                        <a:pt x="75" y="343"/>
                      </a:lnTo>
                      <a:lnTo>
                        <a:pt x="73" y="339"/>
                      </a:lnTo>
                      <a:lnTo>
                        <a:pt x="71" y="334"/>
                      </a:lnTo>
                      <a:lnTo>
                        <a:pt x="71" y="330"/>
                      </a:lnTo>
                      <a:lnTo>
                        <a:pt x="71" y="328"/>
                      </a:lnTo>
                      <a:lnTo>
                        <a:pt x="71" y="328"/>
                      </a:lnTo>
                      <a:lnTo>
                        <a:pt x="71" y="322"/>
                      </a:lnTo>
                      <a:lnTo>
                        <a:pt x="73" y="318"/>
                      </a:lnTo>
                      <a:lnTo>
                        <a:pt x="75" y="313"/>
                      </a:lnTo>
                      <a:lnTo>
                        <a:pt x="77" y="310"/>
                      </a:lnTo>
                      <a:lnTo>
                        <a:pt x="81" y="307"/>
                      </a:lnTo>
                      <a:lnTo>
                        <a:pt x="86" y="305"/>
                      </a:lnTo>
                      <a:lnTo>
                        <a:pt x="90" y="304"/>
                      </a:lnTo>
                      <a:lnTo>
                        <a:pt x="94" y="303"/>
                      </a:lnTo>
                      <a:lnTo>
                        <a:pt x="514" y="303"/>
                      </a:lnTo>
                      <a:lnTo>
                        <a:pt x="514" y="303"/>
                      </a:lnTo>
                      <a:lnTo>
                        <a:pt x="519" y="304"/>
                      </a:lnTo>
                      <a:lnTo>
                        <a:pt x="524" y="305"/>
                      </a:lnTo>
                      <a:lnTo>
                        <a:pt x="528" y="307"/>
                      </a:lnTo>
                      <a:lnTo>
                        <a:pt x="531" y="310"/>
                      </a:lnTo>
                      <a:lnTo>
                        <a:pt x="535" y="313"/>
                      </a:lnTo>
                      <a:lnTo>
                        <a:pt x="537" y="318"/>
                      </a:lnTo>
                      <a:lnTo>
                        <a:pt x="538" y="322"/>
                      </a:lnTo>
                      <a:lnTo>
                        <a:pt x="539" y="328"/>
                      </a:lnTo>
                      <a:lnTo>
                        <a:pt x="539" y="330"/>
                      </a:lnTo>
                      <a:close/>
                      <a:moveTo>
                        <a:pt x="498" y="143"/>
                      </a:moveTo>
                      <a:lnTo>
                        <a:pt x="128" y="143"/>
                      </a:lnTo>
                      <a:lnTo>
                        <a:pt x="546" y="11"/>
                      </a:lnTo>
                      <a:lnTo>
                        <a:pt x="546" y="11"/>
                      </a:lnTo>
                      <a:lnTo>
                        <a:pt x="551" y="10"/>
                      </a:lnTo>
                      <a:lnTo>
                        <a:pt x="565" y="6"/>
                      </a:lnTo>
                      <a:lnTo>
                        <a:pt x="586" y="1"/>
                      </a:lnTo>
                      <a:lnTo>
                        <a:pt x="596" y="0"/>
                      </a:lnTo>
                      <a:lnTo>
                        <a:pt x="608" y="0"/>
                      </a:lnTo>
                      <a:lnTo>
                        <a:pt x="608" y="0"/>
                      </a:lnTo>
                      <a:lnTo>
                        <a:pt x="887" y="0"/>
                      </a:lnTo>
                      <a:lnTo>
                        <a:pt x="887" y="0"/>
                      </a:lnTo>
                      <a:lnTo>
                        <a:pt x="894" y="0"/>
                      </a:lnTo>
                      <a:lnTo>
                        <a:pt x="899" y="0"/>
                      </a:lnTo>
                      <a:lnTo>
                        <a:pt x="903" y="2"/>
                      </a:lnTo>
                      <a:lnTo>
                        <a:pt x="908" y="3"/>
                      </a:lnTo>
                      <a:lnTo>
                        <a:pt x="909" y="4"/>
                      </a:lnTo>
                      <a:lnTo>
                        <a:pt x="910" y="7"/>
                      </a:lnTo>
                      <a:lnTo>
                        <a:pt x="909" y="8"/>
                      </a:lnTo>
                      <a:lnTo>
                        <a:pt x="907" y="10"/>
                      </a:lnTo>
                      <a:lnTo>
                        <a:pt x="900" y="15"/>
                      </a:lnTo>
                      <a:lnTo>
                        <a:pt x="900" y="15"/>
                      </a:lnTo>
                      <a:lnTo>
                        <a:pt x="743" y="110"/>
                      </a:lnTo>
                      <a:lnTo>
                        <a:pt x="743" y="110"/>
                      </a:lnTo>
                      <a:lnTo>
                        <a:pt x="731" y="116"/>
                      </a:lnTo>
                      <a:lnTo>
                        <a:pt x="718" y="122"/>
                      </a:lnTo>
                      <a:lnTo>
                        <a:pt x="704" y="127"/>
                      </a:lnTo>
                      <a:lnTo>
                        <a:pt x="690" y="131"/>
                      </a:lnTo>
                      <a:lnTo>
                        <a:pt x="676" y="135"/>
                      </a:lnTo>
                      <a:lnTo>
                        <a:pt x="660" y="137"/>
                      </a:lnTo>
                      <a:lnTo>
                        <a:pt x="632" y="141"/>
                      </a:lnTo>
                      <a:lnTo>
                        <a:pt x="605" y="143"/>
                      </a:lnTo>
                      <a:lnTo>
                        <a:pt x="580" y="143"/>
                      </a:lnTo>
                      <a:lnTo>
                        <a:pt x="544" y="143"/>
                      </a:lnTo>
                      <a:lnTo>
                        <a:pt x="498" y="143"/>
                      </a:lnTo>
                      <a:close/>
                      <a:moveTo>
                        <a:pt x="946" y="54"/>
                      </a:moveTo>
                      <a:lnTo>
                        <a:pt x="946" y="54"/>
                      </a:lnTo>
                      <a:lnTo>
                        <a:pt x="946" y="781"/>
                      </a:lnTo>
                      <a:lnTo>
                        <a:pt x="946" y="781"/>
                      </a:lnTo>
                      <a:lnTo>
                        <a:pt x="946" y="793"/>
                      </a:lnTo>
                      <a:lnTo>
                        <a:pt x="943" y="804"/>
                      </a:lnTo>
                      <a:lnTo>
                        <a:pt x="941" y="812"/>
                      </a:lnTo>
                      <a:lnTo>
                        <a:pt x="939" y="819"/>
                      </a:lnTo>
                      <a:lnTo>
                        <a:pt x="934" y="828"/>
                      </a:lnTo>
                      <a:lnTo>
                        <a:pt x="931" y="831"/>
                      </a:lnTo>
                      <a:lnTo>
                        <a:pt x="664" y="1243"/>
                      </a:lnTo>
                      <a:lnTo>
                        <a:pt x="664" y="1243"/>
                      </a:lnTo>
                      <a:lnTo>
                        <a:pt x="666" y="1232"/>
                      </a:lnTo>
                      <a:lnTo>
                        <a:pt x="666" y="1220"/>
                      </a:lnTo>
                      <a:lnTo>
                        <a:pt x="666" y="266"/>
                      </a:lnTo>
                      <a:lnTo>
                        <a:pt x="666" y="266"/>
                      </a:lnTo>
                      <a:lnTo>
                        <a:pt x="667" y="254"/>
                      </a:lnTo>
                      <a:lnTo>
                        <a:pt x="668" y="242"/>
                      </a:lnTo>
                      <a:lnTo>
                        <a:pt x="669" y="231"/>
                      </a:lnTo>
                      <a:lnTo>
                        <a:pt x="671" y="222"/>
                      </a:lnTo>
                      <a:lnTo>
                        <a:pt x="677" y="206"/>
                      </a:lnTo>
                      <a:lnTo>
                        <a:pt x="682" y="194"/>
                      </a:lnTo>
                      <a:lnTo>
                        <a:pt x="689" y="184"/>
                      </a:lnTo>
                      <a:lnTo>
                        <a:pt x="694" y="179"/>
                      </a:lnTo>
                      <a:lnTo>
                        <a:pt x="698" y="175"/>
                      </a:lnTo>
                      <a:lnTo>
                        <a:pt x="929" y="36"/>
                      </a:lnTo>
                      <a:lnTo>
                        <a:pt x="929" y="36"/>
                      </a:lnTo>
                      <a:lnTo>
                        <a:pt x="931" y="35"/>
                      </a:lnTo>
                      <a:lnTo>
                        <a:pt x="935" y="34"/>
                      </a:lnTo>
                      <a:lnTo>
                        <a:pt x="938" y="34"/>
                      </a:lnTo>
                      <a:lnTo>
                        <a:pt x="940" y="36"/>
                      </a:lnTo>
                      <a:lnTo>
                        <a:pt x="943" y="39"/>
                      </a:lnTo>
                      <a:lnTo>
                        <a:pt x="946" y="46"/>
                      </a:lnTo>
                      <a:lnTo>
                        <a:pt x="946" y="54"/>
                      </a:lnTo>
                      <a:lnTo>
                        <a:pt x="946"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a:p>
              </p:txBody>
            </p:sp>
          </p:grpSp>
          <p:sp>
            <p:nvSpPr>
              <p:cNvPr id="105" name="Freeform 341"/>
              <p:cNvSpPr>
                <a:spLocks noEditPoints="1"/>
              </p:cNvSpPr>
              <p:nvPr/>
            </p:nvSpPr>
            <p:spPr bwMode="auto">
              <a:xfrm>
                <a:off x="9546075" y="5285902"/>
                <a:ext cx="293868" cy="274985"/>
              </a:xfrm>
              <a:custGeom>
                <a:avLst/>
                <a:gdLst>
                  <a:gd name="T0" fmla="*/ 926 w 1245"/>
                  <a:gd name="T1" fmla="*/ 1134 h 1163"/>
                  <a:gd name="T2" fmla="*/ 911 w 1245"/>
                  <a:gd name="T3" fmla="*/ 1156 h 1163"/>
                  <a:gd name="T4" fmla="*/ 359 w 1245"/>
                  <a:gd name="T5" fmla="*/ 1163 h 1163"/>
                  <a:gd name="T6" fmla="*/ 333 w 1245"/>
                  <a:gd name="T7" fmla="*/ 1156 h 1163"/>
                  <a:gd name="T8" fmla="*/ 318 w 1245"/>
                  <a:gd name="T9" fmla="*/ 1134 h 1163"/>
                  <a:gd name="T10" fmla="*/ 323 w 1245"/>
                  <a:gd name="T11" fmla="*/ 1114 h 1163"/>
                  <a:gd name="T12" fmla="*/ 377 w 1245"/>
                  <a:gd name="T13" fmla="*/ 1096 h 1163"/>
                  <a:gd name="T14" fmla="*/ 432 w 1245"/>
                  <a:gd name="T15" fmla="*/ 1057 h 1163"/>
                  <a:gd name="T16" fmla="*/ 457 w 1245"/>
                  <a:gd name="T17" fmla="*/ 1019 h 1163"/>
                  <a:gd name="T18" fmla="*/ 466 w 1245"/>
                  <a:gd name="T19" fmla="*/ 979 h 1163"/>
                  <a:gd name="T20" fmla="*/ 778 w 1245"/>
                  <a:gd name="T21" fmla="*/ 932 h 1163"/>
                  <a:gd name="T22" fmla="*/ 779 w 1245"/>
                  <a:gd name="T23" fmla="*/ 981 h 1163"/>
                  <a:gd name="T24" fmla="*/ 788 w 1245"/>
                  <a:gd name="T25" fmla="*/ 1014 h 1163"/>
                  <a:gd name="T26" fmla="*/ 825 w 1245"/>
                  <a:gd name="T27" fmla="*/ 1060 h 1163"/>
                  <a:gd name="T28" fmla="*/ 881 w 1245"/>
                  <a:gd name="T29" fmla="*/ 1095 h 1163"/>
                  <a:gd name="T30" fmla="*/ 928 w 1245"/>
                  <a:gd name="T31" fmla="*/ 1116 h 1163"/>
                  <a:gd name="T32" fmla="*/ 1244 w 1245"/>
                  <a:gd name="T33" fmla="*/ 866 h 1163"/>
                  <a:gd name="T34" fmla="*/ 1225 w 1245"/>
                  <a:gd name="T35" fmla="*/ 893 h 1163"/>
                  <a:gd name="T36" fmla="*/ 42 w 1245"/>
                  <a:gd name="T37" fmla="*/ 901 h 1163"/>
                  <a:gd name="T38" fmla="*/ 19 w 1245"/>
                  <a:gd name="T39" fmla="*/ 893 h 1163"/>
                  <a:gd name="T40" fmla="*/ 0 w 1245"/>
                  <a:gd name="T41" fmla="*/ 866 h 1163"/>
                  <a:gd name="T42" fmla="*/ 0 w 1245"/>
                  <a:gd name="T43" fmla="*/ 33 h 1163"/>
                  <a:gd name="T44" fmla="*/ 19 w 1245"/>
                  <a:gd name="T45" fmla="*/ 7 h 1163"/>
                  <a:gd name="T46" fmla="*/ 1201 w 1245"/>
                  <a:gd name="T47" fmla="*/ 0 h 1163"/>
                  <a:gd name="T48" fmla="*/ 1225 w 1245"/>
                  <a:gd name="T49" fmla="*/ 7 h 1163"/>
                  <a:gd name="T50" fmla="*/ 1244 w 1245"/>
                  <a:gd name="T51" fmla="*/ 33 h 1163"/>
                  <a:gd name="T52" fmla="*/ 917 w 1245"/>
                  <a:gd name="T53" fmla="*/ 835 h 1163"/>
                  <a:gd name="T54" fmla="*/ 912 w 1245"/>
                  <a:gd name="T55" fmla="*/ 822 h 1163"/>
                  <a:gd name="T56" fmla="*/ 900 w 1245"/>
                  <a:gd name="T57" fmla="*/ 816 h 1163"/>
                  <a:gd name="T58" fmla="*/ 889 w 1245"/>
                  <a:gd name="T59" fmla="*/ 820 h 1163"/>
                  <a:gd name="T60" fmla="*/ 882 w 1245"/>
                  <a:gd name="T61" fmla="*/ 831 h 1163"/>
                  <a:gd name="T62" fmla="*/ 883 w 1245"/>
                  <a:gd name="T63" fmla="*/ 841 h 1163"/>
                  <a:gd name="T64" fmla="*/ 892 w 1245"/>
                  <a:gd name="T65" fmla="*/ 851 h 1163"/>
                  <a:gd name="T66" fmla="*/ 903 w 1245"/>
                  <a:gd name="T67" fmla="*/ 852 h 1163"/>
                  <a:gd name="T68" fmla="*/ 914 w 1245"/>
                  <a:gd name="T69" fmla="*/ 844 h 1163"/>
                  <a:gd name="T70" fmla="*/ 917 w 1245"/>
                  <a:gd name="T71" fmla="*/ 835 h 1163"/>
                  <a:gd name="T72" fmla="*/ 999 w 1245"/>
                  <a:gd name="T73" fmla="*/ 828 h 1163"/>
                  <a:gd name="T74" fmla="*/ 989 w 1245"/>
                  <a:gd name="T75" fmla="*/ 818 h 1163"/>
                  <a:gd name="T76" fmla="*/ 979 w 1245"/>
                  <a:gd name="T77" fmla="*/ 817 h 1163"/>
                  <a:gd name="T78" fmla="*/ 967 w 1245"/>
                  <a:gd name="T79" fmla="*/ 825 h 1163"/>
                  <a:gd name="T80" fmla="*/ 964 w 1245"/>
                  <a:gd name="T81" fmla="*/ 835 h 1163"/>
                  <a:gd name="T82" fmla="*/ 969 w 1245"/>
                  <a:gd name="T83" fmla="*/ 848 h 1163"/>
                  <a:gd name="T84" fmla="*/ 982 w 1245"/>
                  <a:gd name="T85" fmla="*/ 853 h 1163"/>
                  <a:gd name="T86" fmla="*/ 992 w 1245"/>
                  <a:gd name="T87" fmla="*/ 850 h 1163"/>
                  <a:gd name="T88" fmla="*/ 1000 w 1245"/>
                  <a:gd name="T89" fmla="*/ 838 h 1163"/>
                  <a:gd name="T90" fmla="*/ 1083 w 1245"/>
                  <a:gd name="T91" fmla="*/ 835 h 1163"/>
                  <a:gd name="T92" fmla="*/ 1078 w 1245"/>
                  <a:gd name="T93" fmla="*/ 822 h 1163"/>
                  <a:gd name="T94" fmla="*/ 1065 w 1245"/>
                  <a:gd name="T95" fmla="*/ 816 h 1163"/>
                  <a:gd name="T96" fmla="*/ 1055 w 1245"/>
                  <a:gd name="T97" fmla="*/ 820 h 1163"/>
                  <a:gd name="T98" fmla="*/ 1048 w 1245"/>
                  <a:gd name="T99" fmla="*/ 831 h 1163"/>
                  <a:gd name="T100" fmla="*/ 1049 w 1245"/>
                  <a:gd name="T101" fmla="*/ 841 h 1163"/>
                  <a:gd name="T102" fmla="*/ 1058 w 1245"/>
                  <a:gd name="T103" fmla="*/ 851 h 1163"/>
                  <a:gd name="T104" fmla="*/ 1069 w 1245"/>
                  <a:gd name="T105" fmla="*/ 852 h 1163"/>
                  <a:gd name="T106" fmla="*/ 1080 w 1245"/>
                  <a:gd name="T107" fmla="*/ 844 h 1163"/>
                  <a:gd name="T108" fmla="*/ 1083 w 1245"/>
                  <a:gd name="T109" fmla="*/ 835 h 1163"/>
                  <a:gd name="T110" fmla="*/ 1132 w 1245"/>
                  <a:gd name="T111" fmla="*/ 100 h 1163"/>
                  <a:gd name="T112" fmla="*/ 110 w 1245"/>
                  <a:gd name="T113" fmla="*/ 102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5" h="1163">
                    <a:moveTo>
                      <a:pt x="928" y="1116"/>
                    </a:moveTo>
                    <a:lnTo>
                      <a:pt x="928" y="1116"/>
                    </a:lnTo>
                    <a:lnTo>
                      <a:pt x="928" y="1124"/>
                    </a:lnTo>
                    <a:lnTo>
                      <a:pt x="926" y="1134"/>
                    </a:lnTo>
                    <a:lnTo>
                      <a:pt x="923" y="1142"/>
                    </a:lnTo>
                    <a:lnTo>
                      <a:pt x="917" y="1149"/>
                    </a:lnTo>
                    <a:lnTo>
                      <a:pt x="917" y="1149"/>
                    </a:lnTo>
                    <a:lnTo>
                      <a:pt x="911" y="1156"/>
                    </a:lnTo>
                    <a:lnTo>
                      <a:pt x="903" y="1160"/>
                    </a:lnTo>
                    <a:lnTo>
                      <a:pt x="895" y="1162"/>
                    </a:lnTo>
                    <a:lnTo>
                      <a:pt x="885" y="1163"/>
                    </a:lnTo>
                    <a:lnTo>
                      <a:pt x="359" y="1163"/>
                    </a:lnTo>
                    <a:lnTo>
                      <a:pt x="359" y="1163"/>
                    </a:lnTo>
                    <a:lnTo>
                      <a:pt x="350" y="1162"/>
                    </a:lnTo>
                    <a:lnTo>
                      <a:pt x="342" y="1160"/>
                    </a:lnTo>
                    <a:lnTo>
                      <a:pt x="333" y="1156"/>
                    </a:lnTo>
                    <a:lnTo>
                      <a:pt x="327" y="1149"/>
                    </a:lnTo>
                    <a:lnTo>
                      <a:pt x="327" y="1149"/>
                    </a:lnTo>
                    <a:lnTo>
                      <a:pt x="321" y="1142"/>
                    </a:lnTo>
                    <a:lnTo>
                      <a:pt x="318" y="1134"/>
                    </a:lnTo>
                    <a:lnTo>
                      <a:pt x="317" y="1124"/>
                    </a:lnTo>
                    <a:lnTo>
                      <a:pt x="317" y="1116"/>
                    </a:lnTo>
                    <a:lnTo>
                      <a:pt x="317" y="1116"/>
                    </a:lnTo>
                    <a:lnTo>
                      <a:pt x="323" y="1114"/>
                    </a:lnTo>
                    <a:lnTo>
                      <a:pt x="341" y="1110"/>
                    </a:lnTo>
                    <a:lnTo>
                      <a:pt x="351" y="1106"/>
                    </a:lnTo>
                    <a:lnTo>
                      <a:pt x="364" y="1101"/>
                    </a:lnTo>
                    <a:lnTo>
                      <a:pt x="377" y="1096"/>
                    </a:lnTo>
                    <a:lnTo>
                      <a:pt x="392" y="1088"/>
                    </a:lnTo>
                    <a:lnTo>
                      <a:pt x="406" y="1080"/>
                    </a:lnTo>
                    <a:lnTo>
                      <a:pt x="420" y="1069"/>
                    </a:lnTo>
                    <a:lnTo>
                      <a:pt x="432" y="1057"/>
                    </a:lnTo>
                    <a:lnTo>
                      <a:pt x="444" y="1044"/>
                    </a:lnTo>
                    <a:lnTo>
                      <a:pt x="449" y="1036"/>
                    </a:lnTo>
                    <a:lnTo>
                      <a:pt x="453" y="1028"/>
                    </a:lnTo>
                    <a:lnTo>
                      <a:pt x="457" y="1019"/>
                    </a:lnTo>
                    <a:lnTo>
                      <a:pt x="461" y="1010"/>
                    </a:lnTo>
                    <a:lnTo>
                      <a:pt x="463" y="1001"/>
                    </a:lnTo>
                    <a:lnTo>
                      <a:pt x="465" y="990"/>
                    </a:lnTo>
                    <a:lnTo>
                      <a:pt x="466" y="979"/>
                    </a:lnTo>
                    <a:lnTo>
                      <a:pt x="467" y="967"/>
                    </a:lnTo>
                    <a:lnTo>
                      <a:pt x="467" y="967"/>
                    </a:lnTo>
                    <a:lnTo>
                      <a:pt x="467" y="932"/>
                    </a:lnTo>
                    <a:lnTo>
                      <a:pt x="778" y="932"/>
                    </a:lnTo>
                    <a:lnTo>
                      <a:pt x="778" y="932"/>
                    </a:lnTo>
                    <a:lnTo>
                      <a:pt x="779" y="972"/>
                    </a:lnTo>
                    <a:lnTo>
                      <a:pt x="779" y="972"/>
                    </a:lnTo>
                    <a:lnTo>
                      <a:pt x="779" y="981"/>
                    </a:lnTo>
                    <a:lnTo>
                      <a:pt x="780" y="990"/>
                    </a:lnTo>
                    <a:lnTo>
                      <a:pt x="782" y="998"/>
                    </a:lnTo>
                    <a:lnTo>
                      <a:pt x="785" y="1006"/>
                    </a:lnTo>
                    <a:lnTo>
                      <a:pt x="788" y="1014"/>
                    </a:lnTo>
                    <a:lnTo>
                      <a:pt x="792" y="1021"/>
                    </a:lnTo>
                    <a:lnTo>
                      <a:pt x="801" y="1035"/>
                    </a:lnTo>
                    <a:lnTo>
                      <a:pt x="813" y="1048"/>
                    </a:lnTo>
                    <a:lnTo>
                      <a:pt x="825" y="1060"/>
                    </a:lnTo>
                    <a:lnTo>
                      <a:pt x="839" y="1070"/>
                    </a:lnTo>
                    <a:lnTo>
                      <a:pt x="853" y="1080"/>
                    </a:lnTo>
                    <a:lnTo>
                      <a:pt x="866" y="1088"/>
                    </a:lnTo>
                    <a:lnTo>
                      <a:pt x="881" y="1095"/>
                    </a:lnTo>
                    <a:lnTo>
                      <a:pt x="904" y="1107"/>
                    </a:lnTo>
                    <a:lnTo>
                      <a:pt x="922" y="1113"/>
                    </a:lnTo>
                    <a:lnTo>
                      <a:pt x="928" y="1116"/>
                    </a:lnTo>
                    <a:lnTo>
                      <a:pt x="928" y="1116"/>
                    </a:lnTo>
                    <a:close/>
                    <a:moveTo>
                      <a:pt x="1245" y="42"/>
                    </a:moveTo>
                    <a:lnTo>
                      <a:pt x="1245" y="857"/>
                    </a:lnTo>
                    <a:lnTo>
                      <a:pt x="1245" y="857"/>
                    </a:lnTo>
                    <a:lnTo>
                      <a:pt x="1244" y="866"/>
                    </a:lnTo>
                    <a:lnTo>
                      <a:pt x="1242" y="875"/>
                    </a:lnTo>
                    <a:lnTo>
                      <a:pt x="1237" y="881"/>
                    </a:lnTo>
                    <a:lnTo>
                      <a:pt x="1232" y="888"/>
                    </a:lnTo>
                    <a:lnTo>
                      <a:pt x="1225" y="893"/>
                    </a:lnTo>
                    <a:lnTo>
                      <a:pt x="1219" y="898"/>
                    </a:lnTo>
                    <a:lnTo>
                      <a:pt x="1210" y="900"/>
                    </a:lnTo>
                    <a:lnTo>
                      <a:pt x="1201" y="901"/>
                    </a:lnTo>
                    <a:lnTo>
                      <a:pt x="42" y="901"/>
                    </a:lnTo>
                    <a:lnTo>
                      <a:pt x="42" y="901"/>
                    </a:lnTo>
                    <a:lnTo>
                      <a:pt x="34" y="900"/>
                    </a:lnTo>
                    <a:lnTo>
                      <a:pt x="26" y="898"/>
                    </a:lnTo>
                    <a:lnTo>
                      <a:pt x="19" y="893"/>
                    </a:lnTo>
                    <a:lnTo>
                      <a:pt x="12" y="888"/>
                    </a:lnTo>
                    <a:lnTo>
                      <a:pt x="7" y="881"/>
                    </a:lnTo>
                    <a:lnTo>
                      <a:pt x="3" y="875"/>
                    </a:lnTo>
                    <a:lnTo>
                      <a:pt x="0" y="866"/>
                    </a:lnTo>
                    <a:lnTo>
                      <a:pt x="0" y="857"/>
                    </a:lnTo>
                    <a:lnTo>
                      <a:pt x="0" y="42"/>
                    </a:lnTo>
                    <a:lnTo>
                      <a:pt x="0" y="42"/>
                    </a:lnTo>
                    <a:lnTo>
                      <a:pt x="0" y="33"/>
                    </a:lnTo>
                    <a:lnTo>
                      <a:pt x="3" y="26"/>
                    </a:lnTo>
                    <a:lnTo>
                      <a:pt x="7" y="18"/>
                    </a:lnTo>
                    <a:lnTo>
                      <a:pt x="12" y="12"/>
                    </a:lnTo>
                    <a:lnTo>
                      <a:pt x="19" y="7"/>
                    </a:lnTo>
                    <a:lnTo>
                      <a:pt x="26" y="3"/>
                    </a:lnTo>
                    <a:lnTo>
                      <a:pt x="34" y="1"/>
                    </a:lnTo>
                    <a:lnTo>
                      <a:pt x="42" y="0"/>
                    </a:lnTo>
                    <a:lnTo>
                      <a:pt x="1201" y="0"/>
                    </a:lnTo>
                    <a:lnTo>
                      <a:pt x="1201" y="0"/>
                    </a:lnTo>
                    <a:lnTo>
                      <a:pt x="1210" y="1"/>
                    </a:lnTo>
                    <a:lnTo>
                      <a:pt x="1219" y="3"/>
                    </a:lnTo>
                    <a:lnTo>
                      <a:pt x="1225" y="7"/>
                    </a:lnTo>
                    <a:lnTo>
                      <a:pt x="1232" y="12"/>
                    </a:lnTo>
                    <a:lnTo>
                      <a:pt x="1237" y="18"/>
                    </a:lnTo>
                    <a:lnTo>
                      <a:pt x="1242" y="26"/>
                    </a:lnTo>
                    <a:lnTo>
                      <a:pt x="1244" y="33"/>
                    </a:lnTo>
                    <a:lnTo>
                      <a:pt x="1245" y="42"/>
                    </a:lnTo>
                    <a:lnTo>
                      <a:pt x="1245" y="42"/>
                    </a:lnTo>
                    <a:close/>
                    <a:moveTo>
                      <a:pt x="917" y="835"/>
                    </a:moveTo>
                    <a:lnTo>
                      <a:pt x="917" y="835"/>
                    </a:lnTo>
                    <a:lnTo>
                      <a:pt x="917" y="831"/>
                    </a:lnTo>
                    <a:lnTo>
                      <a:pt x="916" y="828"/>
                    </a:lnTo>
                    <a:lnTo>
                      <a:pt x="914" y="825"/>
                    </a:lnTo>
                    <a:lnTo>
                      <a:pt x="912" y="822"/>
                    </a:lnTo>
                    <a:lnTo>
                      <a:pt x="910" y="820"/>
                    </a:lnTo>
                    <a:lnTo>
                      <a:pt x="907" y="818"/>
                    </a:lnTo>
                    <a:lnTo>
                      <a:pt x="903" y="817"/>
                    </a:lnTo>
                    <a:lnTo>
                      <a:pt x="900" y="816"/>
                    </a:lnTo>
                    <a:lnTo>
                      <a:pt x="900" y="816"/>
                    </a:lnTo>
                    <a:lnTo>
                      <a:pt x="896" y="817"/>
                    </a:lnTo>
                    <a:lnTo>
                      <a:pt x="892" y="818"/>
                    </a:lnTo>
                    <a:lnTo>
                      <a:pt x="889" y="820"/>
                    </a:lnTo>
                    <a:lnTo>
                      <a:pt x="887" y="822"/>
                    </a:lnTo>
                    <a:lnTo>
                      <a:pt x="885" y="825"/>
                    </a:lnTo>
                    <a:lnTo>
                      <a:pt x="883" y="828"/>
                    </a:lnTo>
                    <a:lnTo>
                      <a:pt x="882" y="831"/>
                    </a:lnTo>
                    <a:lnTo>
                      <a:pt x="882" y="835"/>
                    </a:lnTo>
                    <a:lnTo>
                      <a:pt x="882" y="835"/>
                    </a:lnTo>
                    <a:lnTo>
                      <a:pt x="882" y="838"/>
                    </a:lnTo>
                    <a:lnTo>
                      <a:pt x="883" y="841"/>
                    </a:lnTo>
                    <a:lnTo>
                      <a:pt x="885" y="844"/>
                    </a:lnTo>
                    <a:lnTo>
                      <a:pt x="887" y="848"/>
                    </a:lnTo>
                    <a:lnTo>
                      <a:pt x="889" y="850"/>
                    </a:lnTo>
                    <a:lnTo>
                      <a:pt x="892" y="851"/>
                    </a:lnTo>
                    <a:lnTo>
                      <a:pt x="896" y="852"/>
                    </a:lnTo>
                    <a:lnTo>
                      <a:pt x="900" y="853"/>
                    </a:lnTo>
                    <a:lnTo>
                      <a:pt x="900" y="853"/>
                    </a:lnTo>
                    <a:lnTo>
                      <a:pt x="903" y="852"/>
                    </a:lnTo>
                    <a:lnTo>
                      <a:pt x="907" y="851"/>
                    </a:lnTo>
                    <a:lnTo>
                      <a:pt x="910" y="850"/>
                    </a:lnTo>
                    <a:lnTo>
                      <a:pt x="912" y="848"/>
                    </a:lnTo>
                    <a:lnTo>
                      <a:pt x="914" y="844"/>
                    </a:lnTo>
                    <a:lnTo>
                      <a:pt x="916" y="841"/>
                    </a:lnTo>
                    <a:lnTo>
                      <a:pt x="917" y="838"/>
                    </a:lnTo>
                    <a:lnTo>
                      <a:pt x="917" y="835"/>
                    </a:lnTo>
                    <a:lnTo>
                      <a:pt x="917" y="835"/>
                    </a:lnTo>
                    <a:close/>
                    <a:moveTo>
                      <a:pt x="1000" y="835"/>
                    </a:moveTo>
                    <a:lnTo>
                      <a:pt x="1000" y="835"/>
                    </a:lnTo>
                    <a:lnTo>
                      <a:pt x="1000" y="831"/>
                    </a:lnTo>
                    <a:lnTo>
                      <a:pt x="999" y="828"/>
                    </a:lnTo>
                    <a:lnTo>
                      <a:pt x="998" y="825"/>
                    </a:lnTo>
                    <a:lnTo>
                      <a:pt x="995" y="822"/>
                    </a:lnTo>
                    <a:lnTo>
                      <a:pt x="992" y="820"/>
                    </a:lnTo>
                    <a:lnTo>
                      <a:pt x="989" y="818"/>
                    </a:lnTo>
                    <a:lnTo>
                      <a:pt x="986" y="817"/>
                    </a:lnTo>
                    <a:lnTo>
                      <a:pt x="982" y="816"/>
                    </a:lnTo>
                    <a:lnTo>
                      <a:pt x="982" y="816"/>
                    </a:lnTo>
                    <a:lnTo>
                      <a:pt x="979" y="817"/>
                    </a:lnTo>
                    <a:lnTo>
                      <a:pt x="975" y="818"/>
                    </a:lnTo>
                    <a:lnTo>
                      <a:pt x="973" y="820"/>
                    </a:lnTo>
                    <a:lnTo>
                      <a:pt x="969" y="822"/>
                    </a:lnTo>
                    <a:lnTo>
                      <a:pt x="967" y="825"/>
                    </a:lnTo>
                    <a:lnTo>
                      <a:pt x="966" y="828"/>
                    </a:lnTo>
                    <a:lnTo>
                      <a:pt x="965" y="831"/>
                    </a:lnTo>
                    <a:lnTo>
                      <a:pt x="964" y="835"/>
                    </a:lnTo>
                    <a:lnTo>
                      <a:pt x="964" y="835"/>
                    </a:lnTo>
                    <a:lnTo>
                      <a:pt x="965" y="838"/>
                    </a:lnTo>
                    <a:lnTo>
                      <a:pt x="966" y="841"/>
                    </a:lnTo>
                    <a:lnTo>
                      <a:pt x="967" y="844"/>
                    </a:lnTo>
                    <a:lnTo>
                      <a:pt x="969" y="848"/>
                    </a:lnTo>
                    <a:lnTo>
                      <a:pt x="973" y="850"/>
                    </a:lnTo>
                    <a:lnTo>
                      <a:pt x="975" y="851"/>
                    </a:lnTo>
                    <a:lnTo>
                      <a:pt x="979" y="852"/>
                    </a:lnTo>
                    <a:lnTo>
                      <a:pt x="982" y="853"/>
                    </a:lnTo>
                    <a:lnTo>
                      <a:pt x="982" y="853"/>
                    </a:lnTo>
                    <a:lnTo>
                      <a:pt x="986" y="852"/>
                    </a:lnTo>
                    <a:lnTo>
                      <a:pt x="989" y="851"/>
                    </a:lnTo>
                    <a:lnTo>
                      <a:pt x="992" y="850"/>
                    </a:lnTo>
                    <a:lnTo>
                      <a:pt x="995" y="848"/>
                    </a:lnTo>
                    <a:lnTo>
                      <a:pt x="998" y="844"/>
                    </a:lnTo>
                    <a:lnTo>
                      <a:pt x="999" y="841"/>
                    </a:lnTo>
                    <a:lnTo>
                      <a:pt x="1000" y="838"/>
                    </a:lnTo>
                    <a:lnTo>
                      <a:pt x="1000" y="835"/>
                    </a:lnTo>
                    <a:lnTo>
                      <a:pt x="1000" y="835"/>
                    </a:lnTo>
                    <a:close/>
                    <a:moveTo>
                      <a:pt x="1083" y="835"/>
                    </a:moveTo>
                    <a:lnTo>
                      <a:pt x="1083" y="835"/>
                    </a:lnTo>
                    <a:lnTo>
                      <a:pt x="1082" y="831"/>
                    </a:lnTo>
                    <a:lnTo>
                      <a:pt x="1081" y="828"/>
                    </a:lnTo>
                    <a:lnTo>
                      <a:pt x="1080" y="825"/>
                    </a:lnTo>
                    <a:lnTo>
                      <a:pt x="1078" y="822"/>
                    </a:lnTo>
                    <a:lnTo>
                      <a:pt x="1076" y="820"/>
                    </a:lnTo>
                    <a:lnTo>
                      <a:pt x="1072" y="818"/>
                    </a:lnTo>
                    <a:lnTo>
                      <a:pt x="1069" y="817"/>
                    </a:lnTo>
                    <a:lnTo>
                      <a:pt x="1065" y="816"/>
                    </a:lnTo>
                    <a:lnTo>
                      <a:pt x="1065" y="816"/>
                    </a:lnTo>
                    <a:lnTo>
                      <a:pt x="1062" y="817"/>
                    </a:lnTo>
                    <a:lnTo>
                      <a:pt x="1058" y="818"/>
                    </a:lnTo>
                    <a:lnTo>
                      <a:pt x="1055" y="820"/>
                    </a:lnTo>
                    <a:lnTo>
                      <a:pt x="1053" y="822"/>
                    </a:lnTo>
                    <a:lnTo>
                      <a:pt x="1051" y="825"/>
                    </a:lnTo>
                    <a:lnTo>
                      <a:pt x="1049" y="828"/>
                    </a:lnTo>
                    <a:lnTo>
                      <a:pt x="1048" y="831"/>
                    </a:lnTo>
                    <a:lnTo>
                      <a:pt x="1048" y="835"/>
                    </a:lnTo>
                    <a:lnTo>
                      <a:pt x="1048" y="835"/>
                    </a:lnTo>
                    <a:lnTo>
                      <a:pt x="1048" y="838"/>
                    </a:lnTo>
                    <a:lnTo>
                      <a:pt x="1049" y="841"/>
                    </a:lnTo>
                    <a:lnTo>
                      <a:pt x="1051" y="844"/>
                    </a:lnTo>
                    <a:lnTo>
                      <a:pt x="1053" y="848"/>
                    </a:lnTo>
                    <a:lnTo>
                      <a:pt x="1055" y="850"/>
                    </a:lnTo>
                    <a:lnTo>
                      <a:pt x="1058" y="851"/>
                    </a:lnTo>
                    <a:lnTo>
                      <a:pt x="1062" y="852"/>
                    </a:lnTo>
                    <a:lnTo>
                      <a:pt x="1065" y="853"/>
                    </a:lnTo>
                    <a:lnTo>
                      <a:pt x="1065" y="853"/>
                    </a:lnTo>
                    <a:lnTo>
                      <a:pt x="1069" y="852"/>
                    </a:lnTo>
                    <a:lnTo>
                      <a:pt x="1072" y="851"/>
                    </a:lnTo>
                    <a:lnTo>
                      <a:pt x="1076" y="850"/>
                    </a:lnTo>
                    <a:lnTo>
                      <a:pt x="1078" y="848"/>
                    </a:lnTo>
                    <a:lnTo>
                      <a:pt x="1080" y="844"/>
                    </a:lnTo>
                    <a:lnTo>
                      <a:pt x="1081" y="841"/>
                    </a:lnTo>
                    <a:lnTo>
                      <a:pt x="1082" y="838"/>
                    </a:lnTo>
                    <a:lnTo>
                      <a:pt x="1083" y="835"/>
                    </a:lnTo>
                    <a:lnTo>
                      <a:pt x="1083" y="835"/>
                    </a:lnTo>
                    <a:close/>
                    <a:moveTo>
                      <a:pt x="1134" y="102"/>
                    </a:moveTo>
                    <a:lnTo>
                      <a:pt x="1134" y="102"/>
                    </a:lnTo>
                    <a:lnTo>
                      <a:pt x="1134" y="101"/>
                    </a:lnTo>
                    <a:lnTo>
                      <a:pt x="1132" y="100"/>
                    </a:lnTo>
                    <a:lnTo>
                      <a:pt x="112" y="100"/>
                    </a:lnTo>
                    <a:lnTo>
                      <a:pt x="112" y="100"/>
                    </a:lnTo>
                    <a:lnTo>
                      <a:pt x="111" y="101"/>
                    </a:lnTo>
                    <a:lnTo>
                      <a:pt x="110" y="102"/>
                    </a:lnTo>
                    <a:lnTo>
                      <a:pt x="110" y="753"/>
                    </a:lnTo>
                    <a:lnTo>
                      <a:pt x="1134" y="753"/>
                    </a:lnTo>
                    <a:lnTo>
                      <a:pt x="1134" y="102"/>
                    </a:lnTo>
                    <a:close/>
                  </a:path>
                </a:pathLst>
              </a:custGeom>
              <a:solidFill>
                <a:srgbClr val="FFFFFF"/>
              </a:solidFill>
              <a:ln w="3175">
                <a:solidFill>
                  <a:schemeClr val="tx2"/>
                </a:solidFill>
                <a:round/>
                <a:headEnd/>
                <a:tailEnd/>
              </a:ln>
              <a:extLst/>
            </p:spPr>
            <p:txBody>
              <a:bodyPr vert="horz" wrap="square" lIns="82935" tIns="41468" rIns="82935" bIns="41468" numCol="1" anchor="t" anchorCtr="0" compatLnSpc="1">
                <a:prstTxWarp prst="textNoShape">
                  <a:avLst/>
                </a:prstTxWarp>
              </a:bodyPr>
              <a:lstStyle/>
              <a:p>
                <a:endParaRPr lang="en-GB" sz="1633"/>
              </a:p>
            </p:txBody>
          </p:sp>
          <p:sp>
            <p:nvSpPr>
              <p:cNvPr id="106" name="Rectangle 105"/>
              <p:cNvSpPr/>
              <p:nvPr/>
            </p:nvSpPr>
            <p:spPr bwMode="ltGray">
              <a:xfrm>
                <a:off x="9598430" y="5345821"/>
                <a:ext cx="216024" cy="117717"/>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Georgia" pitchFamily="18" charset="0"/>
                </a:endParaRPr>
              </a:p>
            </p:txBody>
          </p:sp>
        </p:grpSp>
        <p:cxnSp>
          <p:nvCxnSpPr>
            <p:cNvPr id="110" name="Straight Connector 109"/>
            <p:cNvCxnSpPr>
              <a:stCxn id="74" idx="4"/>
              <a:endCxn id="95" idx="4"/>
            </p:cNvCxnSpPr>
            <p:nvPr/>
          </p:nvCxnSpPr>
          <p:spPr>
            <a:xfrm>
              <a:off x="7073554" y="4062166"/>
              <a:ext cx="65669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89" idx="2"/>
              <a:endCxn id="95" idx="4"/>
            </p:cNvCxnSpPr>
            <p:nvPr/>
          </p:nvCxnSpPr>
          <p:spPr>
            <a:xfrm flipH="1" flipV="1">
              <a:off x="7730245" y="4062166"/>
              <a:ext cx="214103" cy="48644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83" idx="0"/>
              <a:endCxn id="101" idx="0"/>
            </p:cNvCxnSpPr>
            <p:nvPr/>
          </p:nvCxnSpPr>
          <p:spPr>
            <a:xfrm>
              <a:off x="7073554" y="4988611"/>
              <a:ext cx="65669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01" idx="0"/>
              <a:endCxn id="89" idx="2"/>
            </p:cNvCxnSpPr>
            <p:nvPr/>
          </p:nvCxnSpPr>
          <p:spPr>
            <a:xfrm flipV="1">
              <a:off x="7730245" y="4548611"/>
              <a:ext cx="214103" cy="440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74" idx="4"/>
              <a:endCxn id="107" idx="6"/>
            </p:cNvCxnSpPr>
            <p:nvPr/>
          </p:nvCxnSpPr>
          <p:spPr>
            <a:xfrm flipH="1">
              <a:off x="6824532" y="4062166"/>
              <a:ext cx="249022" cy="48644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07" idx="6"/>
              <a:endCxn id="83" idx="0"/>
            </p:cNvCxnSpPr>
            <p:nvPr/>
          </p:nvCxnSpPr>
          <p:spPr>
            <a:xfrm>
              <a:off x="6824532" y="4548611"/>
              <a:ext cx="249022" cy="440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74" idx="4"/>
              <a:endCxn id="101" idx="0"/>
            </p:cNvCxnSpPr>
            <p:nvPr/>
          </p:nvCxnSpPr>
          <p:spPr>
            <a:xfrm>
              <a:off x="7073554" y="4062166"/>
              <a:ext cx="656691" cy="92644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74" idx="4"/>
              <a:endCxn id="89" idx="2"/>
            </p:cNvCxnSpPr>
            <p:nvPr/>
          </p:nvCxnSpPr>
          <p:spPr>
            <a:xfrm>
              <a:off x="7073554" y="4062166"/>
              <a:ext cx="870794" cy="48644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74" idx="4"/>
              <a:endCxn id="83" idx="0"/>
            </p:cNvCxnSpPr>
            <p:nvPr/>
          </p:nvCxnSpPr>
          <p:spPr>
            <a:xfrm>
              <a:off x="7073554" y="4062166"/>
              <a:ext cx="0" cy="92644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95" idx="4"/>
              <a:endCxn id="107" idx="6"/>
            </p:cNvCxnSpPr>
            <p:nvPr/>
          </p:nvCxnSpPr>
          <p:spPr>
            <a:xfrm flipH="1">
              <a:off x="6824532" y="4062166"/>
              <a:ext cx="905713" cy="48644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95" idx="4"/>
              <a:endCxn id="83" idx="0"/>
            </p:cNvCxnSpPr>
            <p:nvPr/>
          </p:nvCxnSpPr>
          <p:spPr>
            <a:xfrm flipH="1">
              <a:off x="7073554" y="4062166"/>
              <a:ext cx="656691" cy="92644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95" idx="4"/>
              <a:endCxn id="101" idx="0"/>
            </p:cNvCxnSpPr>
            <p:nvPr/>
          </p:nvCxnSpPr>
          <p:spPr>
            <a:xfrm>
              <a:off x="7730245" y="4062166"/>
              <a:ext cx="0" cy="92644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89" idx="2"/>
              <a:endCxn id="107" idx="6"/>
            </p:cNvCxnSpPr>
            <p:nvPr/>
          </p:nvCxnSpPr>
          <p:spPr>
            <a:xfrm flipH="1">
              <a:off x="6824532" y="4548611"/>
              <a:ext cx="111981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89" idx="2"/>
              <a:endCxn id="83" idx="0"/>
            </p:cNvCxnSpPr>
            <p:nvPr/>
          </p:nvCxnSpPr>
          <p:spPr>
            <a:xfrm flipH="1">
              <a:off x="7073554" y="4548611"/>
              <a:ext cx="870794" cy="440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01" idx="0"/>
              <a:endCxn id="107" idx="6"/>
            </p:cNvCxnSpPr>
            <p:nvPr/>
          </p:nvCxnSpPr>
          <p:spPr>
            <a:xfrm flipH="1" flipV="1">
              <a:off x="6824532" y="4548611"/>
              <a:ext cx="905713" cy="440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3" name="Rectangle 172"/>
            <p:cNvSpPr/>
            <p:nvPr/>
          </p:nvSpPr>
          <p:spPr bwMode="ltGray">
            <a:xfrm>
              <a:off x="7008954" y="5436815"/>
              <a:ext cx="750972" cy="36058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726" dirty="0">
                  <a:solidFill>
                    <a:schemeClr val="tx1"/>
                  </a:solidFill>
                </a:rPr>
                <a:t>P2P – network</a:t>
              </a:r>
            </a:p>
          </p:txBody>
        </p:sp>
      </p:grpSp>
      <p:pic>
        <p:nvPicPr>
          <p:cNvPr id="4" name="Picture 3"/>
          <p:cNvPicPr>
            <a:picLocks noChangeAspect="1"/>
          </p:cNvPicPr>
          <p:nvPr/>
        </p:nvPicPr>
        <p:blipFill>
          <a:blip r:embed="rId2"/>
          <a:stretch>
            <a:fillRect/>
          </a:stretch>
        </p:blipFill>
        <p:spPr>
          <a:xfrm>
            <a:off x="4757513" y="4160338"/>
            <a:ext cx="700206" cy="1032049"/>
          </a:xfrm>
          <a:prstGeom prst="rect">
            <a:avLst/>
          </a:prstGeom>
        </p:spPr>
      </p:pic>
    </p:spTree>
    <p:extLst>
      <p:ext uri="{BB962C8B-B14F-4D97-AF65-F5344CB8AC3E}">
        <p14:creationId xmlns:p14="http://schemas.microsoft.com/office/powerpoint/2010/main" val="3003230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77" dirty="0"/>
              <a:t>Applying MDL technology to the PwC KYC </a:t>
            </a:r>
            <a:r>
              <a:rPr lang="en-US" sz="2177" dirty="0" smtClean="0"/>
              <a:t>utility </a:t>
            </a:r>
            <a:br>
              <a:rPr lang="en-US" sz="2177" dirty="0" smtClean="0"/>
            </a:br>
            <a:r>
              <a:rPr lang="en-US" sz="2177" b="0" i="0" dirty="0" smtClean="0"/>
              <a:t>Potentially a move towards digital identities </a:t>
            </a:r>
            <a:endParaRPr lang="en-GB" sz="2177" b="0" i="0" dirty="0"/>
          </a:p>
        </p:txBody>
      </p:sp>
      <p:sp>
        <p:nvSpPr>
          <p:cNvPr id="9" name="TextBox 8"/>
          <p:cNvSpPr txBox="1"/>
          <p:nvPr/>
        </p:nvSpPr>
        <p:spPr>
          <a:xfrm>
            <a:off x="1789060" y="1984687"/>
            <a:ext cx="919928" cy="167418"/>
          </a:xfrm>
          <a:prstGeom prst="rect">
            <a:avLst/>
          </a:prstGeom>
          <a:noFill/>
        </p:spPr>
        <p:txBody>
          <a:bodyPr wrap="square" lIns="0" tIns="0" rIns="0" bIns="0" rtlCol="0">
            <a:spAutoFit/>
          </a:bodyPr>
          <a:lstStyle>
            <a:defPPr>
              <a:defRPr lang="en-US"/>
            </a:defPPr>
            <a:lvl1pPr indent="-274320">
              <a:spcAft>
                <a:spcPts val="900"/>
              </a:spcAft>
              <a:defRPr sz="1200" i="1">
                <a:latin typeface="Georgia" pitchFamily="18" charset="0"/>
              </a:defRPr>
            </a:lvl1pPr>
          </a:lstStyle>
          <a:p>
            <a:pPr algn="ctr"/>
            <a:r>
              <a:rPr lang="en-US" sz="1088" b="1" dirty="0">
                <a:solidFill>
                  <a:srgbClr val="776F56"/>
                </a:solidFill>
              </a:rPr>
              <a:t>Customer</a:t>
            </a:r>
          </a:p>
        </p:txBody>
      </p:sp>
      <p:sp>
        <p:nvSpPr>
          <p:cNvPr id="312" name="TextBox 311"/>
          <p:cNvSpPr txBox="1"/>
          <p:nvPr/>
        </p:nvSpPr>
        <p:spPr>
          <a:xfrm>
            <a:off x="5640412" y="5927090"/>
            <a:ext cx="2099098" cy="525133"/>
          </a:xfrm>
          <a:prstGeom prst="rect">
            <a:avLst/>
          </a:prstGeom>
          <a:solidFill>
            <a:schemeClr val="tx2"/>
          </a:solidFill>
          <a:ln>
            <a:solidFill>
              <a:schemeClr val="tx2"/>
            </a:solidFill>
          </a:ln>
        </p:spPr>
        <p:txBody>
          <a:bodyPr wrap="square" lIns="65303" tIns="65303" rIns="65303" bIns="97955" rtlCol="0">
            <a:noAutofit/>
          </a:bodyPr>
          <a:lstStyle/>
          <a:p>
            <a:pPr indent="-248808">
              <a:spcAft>
                <a:spcPts val="816"/>
              </a:spcAft>
            </a:pPr>
            <a:r>
              <a:rPr lang="en-GB" sz="907" b="1" i="1" dirty="0">
                <a:solidFill>
                  <a:schemeClr val="bg1"/>
                </a:solidFill>
                <a:latin typeface="Georgia"/>
              </a:rPr>
              <a:t>4. Customer can grant secure access to their KYC data to desired third  parties</a:t>
            </a:r>
          </a:p>
        </p:txBody>
      </p:sp>
      <p:grpSp>
        <p:nvGrpSpPr>
          <p:cNvPr id="3" name="Group 2"/>
          <p:cNvGrpSpPr/>
          <p:nvPr/>
        </p:nvGrpSpPr>
        <p:grpSpPr>
          <a:xfrm>
            <a:off x="1789061" y="1861545"/>
            <a:ext cx="9010894" cy="4445687"/>
            <a:chOff x="596349" y="1921944"/>
            <a:chExt cx="9156335" cy="5032440"/>
          </a:xfrm>
        </p:grpSpPr>
        <p:sp>
          <p:nvSpPr>
            <p:cNvPr id="6" name="Freeform 5"/>
            <p:cNvSpPr/>
            <p:nvPr/>
          </p:nvSpPr>
          <p:spPr bwMode="ltGray">
            <a:xfrm>
              <a:off x="596349" y="2958140"/>
              <a:ext cx="8998823" cy="3438940"/>
            </a:xfrm>
            <a:custGeom>
              <a:avLst/>
              <a:gdLst>
                <a:gd name="connsiteX0" fmla="*/ 0 w 6480316"/>
                <a:gd name="connsiteY0" fmla="*/ 0 h 3438940"/>
                <a:gd name="connsiteX1" fmla="*/ 6480313 w 6480316"/>
                <a:gd name="connsiteY1" fmla="*/ 1063487 h 3438940"/>
                <a:gd name="connsiteX2" fmla="*/ 29817 w 6480316"/>
                <a:gd name="connsiteY2" fmla="*/ 3438940 h 3438940"/>
                <a:gd name="connsiteX0" fmla="*/ 0 w 6490255"/>
                <a:gd name="connsiteY0" fmla="*/ 0 h 3438940"/>
                <a:gd name="connsiteX1" fmla="*/ 6490252 w 6490255"/>
                <a:gd name="connsiteY1" fmla="*/ 1958009 h 3438940"/>
                <a:gd name="connsiteX2" fmla="*/ 29817 w 6490255"/>
                <a:gd name="connsiteY2" fmla="*/ 3438940 h 3438940"/>
                <a:gd name="connsiteX0" fmla="*/ 0 w 6490255"/>
                <a:gd name="connsiteY0" fmla="*/ 0 h 3438940"/>
                <a:gd name="connsiteX1" fmla="*/ 6490252 w 6490255"/>
                <a:gd name="connsiteY1" fmla="*/ 1958009 h 3438940"/>
                <a:gd name="connsiteX2" fmla="*/ 29817 w 6490255"/>
                <a:gd name="connsiteY2" fmla="*/ 3438940 h 3438940"/>
                <a:gd name="connsiteX0" fmla="*/ 0 w 6490255"/>
                <a:gd name="connsiteY0" fmla="*/ 0 h 3438940"/>
                <a:gd name="connsiteX1" fmla="*/ 6490252 w 6490255"/>
                <a:gd name="connsiteY1" fmla="*/ 1958009 h 3438940"/>
                <a:gd name="connsiteX2" fmla="*/ 29817 w 6490255"/>
                <a:gd name="connsiteY2" fmla="*/ 3438940 h 3438940"/>
                <a:gd name="connsiteX0" fmla="*/ 0 w 6490255"/>
                <a:gd name="connsiteY0" fmla="*/ 0 h 3440215"/>
                <a:gd name="connsiteX1" fmla="*/ 6490252 w 6490255"/>
                <a:gd name="connsiteY1" fmla="*/ 1958009 h 3440215"/>
                <a:gd name="connsiteX2" fmla="*/ 29817 w 6490255"/>
                <a:gd name="connsiteY2" fmla="*/ 3438940 h 3440215"/>
                <a:gd name="connsiteX0" fmla="*/ 0 w 6639342"/>
                <a:gd name="connsiteY0" fmla="*/ 0 h 3438940"/>
                <a:gd name="connsiteX1" fmla="*/ 6639339 w 6639342"/>
                <a:gd name="connsiteY1" fmla="*/ 1808922 h 3438940"/>
                <a:gd name="connsiteX2" fmla="*/ 29817 w 6639342"/>
                <a:gd name="connsiteY2" fmla="*/ 3438940 h 3438940"/>
              </a:gdLst>
              <a:ahLst/>
              <a:cxnLst>
                <a:cxn ang="0">
                  <a:pos x="connsiteX0" y="connsiteY0"/>
                </a:cxn>
                <a:cxn ang="0">
                  <a:pos x="connsiteX1" y="connsiteY1"/>
                </a:cxn>
                <a:cxn ang="0">
                  <a:pos x="connsiteX2" y="connsiteY2"/>
                </a:cxn>
              </a:cxnLst>
              <a:rect l="l" t="t" r="r" b="b"/>
              <a:pathLst>
                <a:path w="6639342" h="3438940">
                  <a:moveTo>
                    <a:pt x="0" y="0"/>
                  </a:moveTo>
                  <a:cubicBezTo>
                    <a:pt x="1428751" y="6625"/>
                    <a:pt x="6644309" y="192156"/>
                    <a:pt x="6639339" y="1808922"/>
                  </a:cubicBezTo>
                  <a:cubicBezTo>
                    <a:pt x="6634369" y="3425688"/>
                    <a:pt x="1500808" y="3433970"/>
                    <a:pt x="29817" y="3438940"/>
                  </a:cubicBezTo>
                </a:path>
              </a:pathLst>
            </a:cu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p>
          </p:txBody>
        </p:sp>
        <p:sp>
          <p:nvSpPr>
            <p:cNvPr id="313" name="TextBox 312"/>
            <p:cNvSpPr txBox="1"/>
            <p:nvPr/>
          </p:nvSpPr>
          <p:spPr>
            <a:xfrm>
              <a:off x="4511464" y="5863913"/>
              <a:ext cx="1813348" cy="578983"/>
            </a:xfrm>
            <a:prstGeom prst="rect">
              <a:avLst/>
            </a:prstGeom>
            <a:solidFill>
              <a:schemeClr val="bg1"/>
            </a:solidFill>
            <a:ln>
              <a:solidFill>
                <a:schemeClr val="bg1"/>
              </a:solidFill>
            </a:ln>
          </p:spPr>
          <p:txBody>
            <a:bodyPr wrap="square" lIns="65303" tIns="65303" rIns="65303" bIns="97955" rtlCol="0">
              <a:noAutofit/>
            </a:bodyPr>
            <a:lstStyle/>
            <a:p>
              <a:pPr indent="-248808">
                <a:spcAft>
                  <a:spcPts val="816"/>
                </a:spcAft>
              </a:pPr>
              <a:endParaRPr lang="en-GB" sz="907" b="1" i="1" dirty="0">
                <a:solidFill>
                  <a:schemeClr val="bg1"/>
                </a:solidFill>
                <a:latin typeface="Georgia"/>
              </a:endParaRPr>
            </a:p>
          </p:txBody>
        </p:sp>
        <p:grpSp>
          <p:nvGrpSpPr>
            <p:cNvPr id="308" name="Group 307"/>
            <p:cNvGrpSpPr/>
            <p:nvPr/>
          </p:nvGrpSpPr>
          <p:grpSpPr>
            <a:xfrm>
              <a:off x="702720" y="2633092"/>
              <a:ext cx="612775" cy="612775"/>
              <a:chOff x="702720" y="2835595"/>
              <a:chExt cx="612775" cy="612775"/>
            </a:xfrm>
          </p:grpSpPr>
          <p:sp>
            <p:nvSpPr>
              <p:cNvPr id="7" name="Oval 6"/>
              <p:cNvSpPr/>
              <p:nvPr/>
            </p:nvSpPr>
            <p:spPr bwMode="ltGray">
              <a:xfrm>
                <a:off x="702720" y="2835595"/>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bg1"/>
                  </a:solidFill>
                  <a:latin typeface="Georgia" pitchFamily="18" charset="0"/>
                </a:endParaRPr>
              </a:p>
            </p:txBody>
          </p:sp>
          <p:sp>
            <p:nvSpPr>
              <p:cNvPr id="8" name="Freeform 25"/>
              <p:cNvSpPr>
                <a:spLocks noChangeAspect="1" noEditPoints="1"/>
              </p:cNvSpPr>
              <p:nvPr/>
            </p:nvSpPr>
            <p:spPr bwMode="auto">
              <a:xfrm>
                <a:off x="799764" y="2926643"/>
                <a:ext cx="431532" cy="468000"/>
              </a:xfrm>
              <a:custGeom>
                <a:avLst/>
                <a:gdLst>
                  <a:gd name="T0" fmla="*/ 1714 w 2698"/>
                  <a:gd name="T1" fmla="*/ 1618 h 2926"/>
                  <a:gd name="T2" fmla="*/ 1886 w 2698"/>
                  <a:gd name="T3" fmla="*/ 1604 h 2926"/>
                  <a:gd name="T4" fmla="*/ 2278 w 2698"/>
                  <a:gd name="T5" fmla="*/ 1732 h 2926"/>
                  <a:gd name="T6" fmla="*/ 2478 w 2698"/>
                  <a:gd name="T7" fmla="*/ 1854 h 2926"/>
                  <a:gd name="T8" fmla="*/ 2698 w 2698"/>
                  <a:gd name="T9" fmla="*/ 2134 h 2926"/>
                  <a:gd name="T10" fmla="*/ 2498 w 2698"/>
                  <a:gd name="T11" fmla="*/ 2408 h 2926"/>
                  <a:gd name="T12" fmla="*/ 2184 w 2698"/>
                  <a:gd name="T13" fmla="*/ 2678 h 2926"/>
                  <a:gd name="T14" fmla="*/ 1826 w 2698"/>
                  <a:gd name="T15" fmla="*/ 2848 h 2926"/>
                  <a:gd name="T16" fmla="*/ 1446 w 2698"/>
                  <a:gd name="T17" fmla="*/ 2922 h 2926"/>
                  <a:gd name="T18" fmla="*/ 1060 w 2698"/>
                  <a:gd name="T19" fmla="*/ 2898 h 2926"/>
                  <a:gd name="T20" fmla="*/ 690 w 2698"/>
                  <a:gd name="T21" fmla="*/ 2776 h 2926"/>
                  <a:gd name="T22" fmla="*/ 352 w 2698"/>
                  <a:gd name="T23" fmla="*/ 2556 h 2926"/>
                  <a:gd name="T24" fmla="*/ 66 w 2698"/>
                  <a:gd name="T25" fmla="*/ 2238 h 2926"/>
                  <a:gd name="T26" fmla="*/ 112 w 2698"/>
                  <a:gd name="T27" fmla="*/ 1966 h 2926"/>
                  <a:gd name="T28" fmla="*/ 324 w 2698"/>
                  <a:gd name="T29" fmla="*/ 1780 h 2926"/>
                  <a:gd name="T30" fmla="*/ 638 w 2698"/>
                  <a:gd name="T31" fmla="*/ 1666 h 2926"/>
                  <a:gd name="T32" fmla="*/ 920 w 2698"/>
                  <a:gd name="T33" fmla="*/ 1536 h 2926"/>
                  <a:gd name="T34" fmla="*/ 1114 w 2698"/>
                  <a:gd name="T35" fmla="*/ 1730 h 2926"/>
                  <a:gd name="T36" fmla="*/ 1394 w 2698"/>
                  <a:gd name="T37" fmla="*/ 1790 h 2926"/>
                  <a:gd name="T38" fmla="*/ 1972 w 2698"/>
                  <a:gd name="T39" fmla="*/ 642 h 2926"/>
                  <a:gd name="T40" fmla="*/ 2000 w 2698"/>
                  <a:gd name="T41" fmla="*/ 892 h 2926"/>
                  <a:gd name="T42" fmla="*/ 1916 w 2698"/>
                  <a:gd name="T43" fmla="*/ 1144 h 2926"/>
                  <a:gd name="T44" fmla="*/ 1826 w 2698"/>
                  <a:gd name="T45" fmla="*/ 1308 h 2926"/>
                  <a:gd name="T46" fmla="*/ 1654 w 2698"/>
                  <a:gd name="T47" fmla="*/ 1518 h 2926"/>
                  <a:gd name="T48" fmla="*/ 1474 w 2698"/>
                  <a:gd name="T49" fmla="*/ 1632 h 2926"/>
                  <a:gd name="T50" fmla="*/ 1276 w 2698"/>
                  <a:gd name="T51" fmla="*/ 1650 h 2926"/>
                  <a:gd name="T52" fmla="*/ 1096 w 2698"/>
                  <a:gd name="T53" fmla="*/ 1568 h 2926"/>
                  <a:gd name="T54" fmla="*/ 900 w 2698"/>
                  <a:gd name="T55" fmla="*/ 1372 h 2926"/>
                  <a:gd name="T56" fmla="*/ 798 w 2698"/>
                  <a:gd name="T57" fmla="*/ 1174 h 2926"/>
                  <a:gd name="T58" fmla="*/ 700 w 2698"/>
                  <a:gd name="T59" fmla="*/ 968 h 2926"/>
                  <a:gd name="T60" fmla="*/ 694 w 2698"/>
                  <a:gd name="T61" fmla="*/ 712 h 2926"/>
                  <a:gd name="T62" fmla="*/ 736 w 2698"/>
                  <a:gd name="T63" fmla="*/ 462 h 2926"/>
                  <a:gd name="T64" fmla="*/ 812 w 2698"/>
                  <a:gd name="T65" fmla="*/ 230 h 2926"/>
                  <a:gd name="T66" fmla="*/ 982 w 2698"/>
                  <a:gd name="T67" fmla="*/ 82 h 2926"/>
                  <a:gd name="T68" fmla="*/ 1226 w 2698"/>
                  <a:gd name="T69" fmla="*/ 6 h 2926"/>
                  <a:gd name="T70" fmla="*/ 1478 w 2698"/>
                  <a:gd name="T71" fmla="*/ 24 h 2926"/>
                  <a:gd name="T72" fmla="*/ 1614 w 2698"/>
                  <a:gd name="T73" fmla="*/ 92 h 2926"/>
                  <a:gd name="T74" fmla="*/ 1776 w 2698"/>
                  <a:gd name="T75" fmla="*/ 140 h 2926"/>
                  <a:gd name="T76" fmla="*/ 1896 w 2698"/>
                  <a:gd name="T77" fmla="*/ 282 h 2926"/>
                  <a:gd name="T78" fmla="*/ 1956 w 2698"/>
                  <a:gd name="T79" fmla="*/ 536 h 2926"/>
                  <a:gd name="T80" fmla="*/ 952 w 2698"/>
                  <a:gd name="T81" fmla="*/ 744 h 2926"/>
                  <a:gd name="T82" fmla="*/ 914 w 2698"/>
                  <a:gd name="T83" fmla="*/ 764 h 2926"/>
                  <a:gd name="T84" fmla="*/ 856 w 2698"/>
                  <a:gd name="T85" fmla="*/ 688 h 2926"/>
                  <a:gd name="T86" fmla="*/ 816 w 2698"/>
                  <a:gd name="T87" fmla="*/ 732 h 2926"/>
                  <a:gd name="T88" fmla="*/ 824 w 2698"/>
                  <a:gd name="T89" fmla="*/ 954 h 2926"/>
                  <a:gd name="T90" fmla="*/ 888 w 2698"/>
                  <a:gd name="T91" fmla="*/ 1080 h 2926"/>
                  <a:gd name="T92" fmla="*/ 922 w 2698"/>
                  <a:gd name="T93" fmla="*/ 1110 h 2926"/>
                  <a:gd name="T94" fmla="*/ 1022 w 2698"/>
                  <a:gd name="T95" fmla="*/ 1330 h 2926"/>
                  <a:gd name="T96" fmla="*/ 1204 w 2698"/>
                  <a:gd name="T97" fmla="*/ 1490 h 2926"/>
                  <a:gd name="T98" fmla="*/ 1366 w 2698"/>
                  <a:gd name="T99" fmla="*/ 1532 h 2926"/>
                  <a:gd name="T100" fmla="*/ 1542 w 2698"/>
                  <a:gd name="T101" fmla="*/ 1454 h 2926"/>
                  <a:gd name="T102" fmla="*/ 1700 w 2698"/>
                  <a:gd name="T103" fmla="*/ 1276 h 2926"/>
                  <a:gd name="T104" fmla="*/ 1770 w 2698"/>
                  <a:gd name="T105" fmla="*/ 1096 h 2926"/>
                  <a:gd name="T106" fmla="*/ 1824 w 2698"/>
                  <a:gd name="T107" fmla="*/ 1058 h 2926"/>
                  <a:gd name="T108" fmla="*/ 1876 w 2698"/>
                  <a:gd name="T109" fmla="*/ 878 h 2926"/>
                  <a:gd name="T110" fmla="*/ 1854 w 2698"/>
                  <a:gd name="T111" fmla="*/ 688 h 2926"/>
                  <a:gd name="T112" fmla="*/ 1810 w 2698"/>
                  <a:gd name="T113" fmla="*/ 718 h 2926"/>
                  <a:gd name="T114" fmla="*/ 1754 w 2698"/>
                  <a:gd name="T115" fmla="*/ 762 h 2926"/>
                  <a:gd name="T116" fmla="*/ 1730 w 2698"/>
                  <a:gd name="T117" fmla="*/ 696 h 2926"/>
                  <a:gd name="T118" fmla="*/ 1700 w 2698"/>
                  <a:gd name="T119" fmla="*/ 526 h 2926"/>
                  <a:gd name="T120" fmla="*/ 1612 w 2698"/>
                  <a:gd name="T121" fmla="*/ 546 h 2926"/>
                  <a:gd name="T122" fmla="*/ 1046 w 2698"/>
                  <a:gd name="T123" fmla="*/ 636 h 2926"/>
                  <a:gd name="T124" fmla="*/ 960 w 2698"/>
                  <a:gd name="T125" fmla="*/ 630 h 2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8" h="2926">
                    <a:moveTo>
                      <a:pt x="1508" y="1768"/>
                    </a:moveTo>
                    <a:lnTo>
                      <a:pt x="1508" y="1768"/>
                    </a:lnTo>
                    <a:lnTo>
                      <a:pt x="1548" y="1752"/>
                    </a:lnTo>
                    <a:lnTo>
                      <a:pt x="1586" y="1730"/>
                    </a:lnTo>
                    <a:lnTo>
                      <a:pt x="1620" y="1706"/>
                    </a:lnTo>
                    <a:lnTo>
                      <a:pt x="1654" y="1678"/>
                    </a:lnTo>
                    <a:lnTo>
                      <a:pt x="1684" y="1648"/>
                    </a:lnTo>
                    <a:lnTo>
                      <a:pt x="1714" y="1618"/>
                    </a:lnTo>
                    <a:lnTo>
                      <a:pt x="1742" y="1584"/>
                    </a:lnTo>
                    <a:lnTo>
                      <a:pt x="1768" y="1550"/>
                    </a:lnTo>
                    <a:lnTo>
                      <a:pt x="1778" y="1536"/>
                    </a:lnTo>
                    <a:lnTo>
                      <a:pt x="1792" y="1548"/>
                    </a:lnTo>
                    <a:lnTo>
                      <a:pt x="1792" y="1548"/>
                    </a:lnTo>
                    <a:lnTo>
                      <a:pt x="1822" y="1568"/>
                    </a:lnTo>
                    <a:lnTo>
                      <a:pt x="1854" y="1588"/>
                    </a:lnTo>
                    <a:lnTo>
                      <a:pt x="1886" y="1604"/>
                    </a:lnTo>
                    <a:lnTo>
                      <a:pt x="1920" y="1618"/>
                    </a:lnTo>
                    <a:lnTo>
                      <a:pt x="1954" y="1632"/>
                    </a:lnTo>
                    <a:lnTo>
                      <a:pt x="1988" y="1644"/>
                    </a:lnTo>
                    <a:lnTo>
                      <a:pt x="2060" y="1666"/>
                    </a:lnTo>
                    <a:lnTo>
                      <a:pt x="2134" y="1686"/>
                    </a:lnTo>
                    <a:lnTo>
                      <a:pt x="2206" y="1708"/>
                    </a:lnTo>
                    <a:lnTo>
                      <a:pt x="2242" y="1720"/>
                    </a:lnTo>
                    <a:lnTo>
                      <a:pt x="2278" y="1732"/>
                    </a:lnTo>
                    <a:lnTo>
                      <a:pt x="2312" y="1748"/>
                    </a:lnTo>
                    <a:lnTo>
                      <a:pt x="2346" y="1764"/>
                    </a:lnTo>
                    <a:lnTo>
                      <a:pt x="2346" y="1764"/>
                    </a:lnTo>
                    <a:lnTo>
                      <a:pt x="2374" y="1780"/>
                    </a:lnTo>
                    <a:lnTo>
                      <a:pt x="2402" y="1796"/>
                    </a:lnTo>
                    <a:lnTo>
                      <a:pt x="2428" y="1814"/>
                    </a:lnTo>
                    <a:lnTo>
                      <a:pt x="2454" y="1834"/>
                    </a:lnTo>
                    <a:lnTo>
                      <a:pt x="2478" y="1854"/>
                    </a:lnTo>
                    <a:lnTo>
                      <a:pt x="2502" y="1874"/>
                    </a:lnTo>
                    <a:lnTo>
                      <a:pt x="2524" y="1896"/>
                    </a:lnTo>
                    <a:lnTo>
                      <a:pt x="2546" y="1918"/>
                    </a:lnTo>
                    <a:lnTo>
                      <a:pt x="2588" y="1966"/>
                    </a:lnTo>
                    <a:lnTo>
                      <a:pt x="2626" y="2018"/>
                    </a:lnTo>
                    <a:lnTo>
                      <a:pt x="2662" y="2070"/>
                    </a:lnTo>
                    <a:lnTo>
                      <a:pt x="2694" y="2126"/>
                    </a:lnTo>
                    <a:lnTo>
                      <a:pt x="2698" y="2134"/>
                    </a:lnTo>
                    <a:lnTo>
                      <a:pt x="2694" y="2142"/>
                    </a:lnTo>
                    <a:lnTo>
                      <a:pt x="2694" y="2142"/>
                    </a:lnTo>
                    <a:lnTo>
                      <a:pt x="2664" y="2192"/>
                    </a:lnTo>
                    <a:lnTo>
                      <a:pt x="2632" y="2238"/>
                    </a:lnTo>
                    <a:lnTo>
                      <a:pt x="2600" y="2282"/>
                    </a:lnTo>
                    <a:lnTo>
                      <a:pt x="2566" y="2326"/>
                    </a:lnTo>
                    <a:lnTo>
                      <a:pt x="2532" y="2368"/>
                    </a:lnTo>
                    <a:lnTo>
                      <a:pt x="2498" y="2408"/>
                    </a:lnTo>
                    <a:lnTo>
                      <a:pt x="2462" y="2448"/>
                    </a:lnTo>
                    <a:lnTo>
                      <a:pt x="2424" y="2486"/>
                    </a:lnTo>
                    <a:lnTo>
                      <a:pt x="2386" y="2522"/>
                    </a:lnTo>
                    <a:lnTo>
                      <a:pt x="2346" y="2556"/>
                    </a:lnTo>
                    <a:lnTo>
                      <a:pt x="2308" y="2588"/>
                    </a:lnTo>
                    <a:lnTo>
                      <a:pt x="2266" y="2620"/>
                    </a:lnTo>
                    <a:lnTo>
                      <a:pt x="2226" y="2650"/>
                    </a:lnTo>
                    <a:lnTo>
                      <a:pt x="2184" y="2678"/>
                    </a:lnTo>
                    <a:lnTo>
                      <a:pt x="2140" y="2704"/>
                    </a:lnTo>
                    <a:lnTo>
                      <a:pt x="2098" y="2730"/>
                    </a:lnTo>
                    <a:lnTo>
                      <a:pt x="2054" y="2754"/>
                    </a:lnTo>
                    <a:lnTo>
                      <a:pt x="2010" y="2776"/>
                    </a:lnTo>
                    <a:lnTo>
                      <a:pt x="1964" y="2796"/>
                    </a:lnTo>
                    <a:lnTo>
                      <a:pt x="1918" y="2816"/>
                    </a:lnTo>
                    <a:lnTo>
                      <a:pt x="1872" y="2832"/>
                    </a:lnTo>
                    <a:lnTo>
                      <a:pt x="1826" y="2848"/>
                    </a:lnTo>
                    <a:lnTo>
                      <a:pt x="1780" y="2864"/>
                    </a:lnTo>
                    <a:lnTo>
                      <a:pt x="1732" y="2876"/>
                    </a:lnTo>
                    <a:lnTo>
                      <a:pt x="1686" y="2888"/>
                    </a:lnTo>
                    <a:lnTo>
                      <a:pt x="1638" y="2898"/>
                    </a:lnTo>
                    <a:lnTo>
                      <a:pt x="1590" y="2906"/>
                    </a:lnTo>
                    <a:lnTo>
                      <a:pt x="1542" y="2912"/>
                    </a:lnTo>
                    <a:lnTo>
                      <a:pt x="1494" y="2918"/>
                    </a:lnTo>
                    <a:lnTo>
                      <a:pt x="1446" y="2922"/>
                    </a:lnTo>
                    <a:lnTo>
                      <a:pt x="1398" y="2924"/>
                    </a:lnTo>
                    <a:lnTo>
                      <a:pt x="1350" y="2926"/>
                    </a:lnTo>
                    <a:lnTo>
                      <a:pt x="1302" y="2924"/>
                    </a:lnTo>
                    <a:lnTo>
                      <a:pt x="1252" y="2922"/>
                    </a:lnTo>
                    <a:lnTo>
                      <a:pt x="1204" y="2918"/>
                    </a:lnTo>
                    <a:lnTo>
                      <a:pt x="1156" y="2912"/>
                    </a:lnTo>
                    <a:lnTo>
                      <a:pt x="1108" y="2906"/>
                    </a:lnTo>
                    <a:lnTo>
                      <a:pt x="1060" y="2898"/>
                    </a:lnTo>
                    <a:lnTo>
                      <a:pt x="1014" y="2888"/>
                    </a:lnTo>
                    <a:lnTo>
                      <a:pt x="966" y="2876"/>
                    </a:lnTo>
                    <a:lnTo>
                      <a:pt x="918" y="2864"/>
                    </a:lnTo>
                    <a:lnTo>
                      <a:pt x="872" y="2848"/>
                    </a:lnTo>
                    <a:lnTo>
                      <a:pt x="826" y="2832"/>
                    </a:lnTo>
                    <a:lnTo>
                      <a:pt x="780" y="2814"/>
                    </a:lnTo>
                    <a:lnTo>
                      <a:pt x="734" y="2796"/>
                    </a:lnTo>
                    <a:lnTo>
                      <a:pt x="690" y="2776"/>
                    </a:lnTo>
                    <a:lnTo>
                      <a:pt x="646" y="2754"/>
                    </a:lnTo>
                    <a:lnTo>
                      <a:pt x="602" y="2730"/>
                    </a:lnTo>
                    <a:lnTo>
                      <a:pt x="558" y="2704"/>
                    </a:lnTo>
                    <a:lnTo>
                      <a:pt x="516" y="2678"/>
                    </a:lnTo>
                    <a:lnTo>
                      <a:pt x="474" y="2650"/>
                    </a:lnTo>
                    <a:lnTo>
                      <a:pt x="432" y="2620"/>
                    </a:lnTo>
                    <a:lnTo>
                      <a:pt x="392" y="2588"/>
                    </a:lnTo>
                    <a:lnTo>
                      <a:pt x="352" y="2556"/>
                    </a:lnTo>
                    <a:lnTo>
                      <a:pt x="314" y="2520"/>
                    </a:lnTo>
                    <a:lnTo>
                      <a:pt x="274" y="2486"/>
                    </a:lnTo>
                    <a:lnTo>
                      <a:pt x="238" y="2448"/>
                    </a:lnTo>
                    <a:lnTo>
                      <a:pt x="202" y="2408"/>
                    </a:lnTo>
                    <a:lnTo>
                      <a:pt x="166" y="2368"/>
                    </a:lnTo>
                    <a:lnTo>
                      <a:pt x="132" y="2326"/>
                    </a:lnTo>
                    <a:lnTo>
                      <a:pt x="98" y="2282"/>
                    </a:lnTo>
                    <a:lnTo>
                      <a:pt x="66" y="2238"/>
                    </a:lnTo>
                    <a:lnTo>
                      <a:pt x="36" y="2192"/>
                    </a:lnTo>
                    <a:lnTo>
                      <a:pt x="6" y="2142"/>
                    </a:lnTo>
                    <a:lnTo>
                      <a:pt x="0" y="2134"/>
                    </a:lnTo>
                    <a:lnTo>
                      <a:pt x="6" y="2126"/>
                    </a:lnTo>
                    <a:lnTo>
                      <a:pt x="6" y="2126"/>
                    </a:lnTo>
                    <a:lnTo>
                      <a:pt x="38" y="2070"/>
                    </a:lnTo>
                    <a:lnTo>
                      <a:pt x="74" y="2018"/>
                    </a:lnTo>
                    <a:lnTo>
                      <a:pt x="112" y="1966"/>
                    </a:lnTo>
                    <a:lnTo>
                      <a:pt x="152" y="1918"/>
                    </a:lnTo>
                    <a:lnTo>
                      <a:pt x="174" y="1896"/>
                    </a:lnTo>
                    <a:lnTo>
                      <a:pt x="198" y="1874"/>
                    </a:lnTo>
                    <a:lnTo>
                      <a:pt x="222" y="1854"/>
                    </a:lnTo>
                    <a:lnTo>
                      <a:pt x="246" y="1834"/>
                    </a:lnTo>
                    <a:lnTo>
                      <a:pt x="272" y="1814"/>
                    </a:lnTo>
                    <a:lnTo>
                      <a:pt x="298" y="1796"/>
                    </a:lnTo>
                    <a:lnTo>
                      <a:pt x="324" y="1780"/>
                    </a:lnTo>
                    <a:lnTo>
                      <a:pt x="354" y="1764"/>
                    </a:lnTo>
                    <a:lnTo>
                      <a:pt x="354" y="1764"/>
                    </a:lnTo>
                    <a:lnTo>
                      <a:pt x="386" y="1748"/>
                    </a:lnTo>
                    <a:lnTo>
                      <a:pt x="422" y="1732"/>
                    </a:lnTo>
                    <a:lnTo>
                      <a:pt x="456" y="1720"/>
                    </a:lnTo>
                    <a:lnTo>
                      <a:pt x="492" y="1708"/>
                    </a:lnTo>
                    <a:lnTo>
                      <a:pt x="566" y="1686"/>
                    </a:lnTo>
                    <a:lnTo>
                      <a:pt x="638" y="1666"/>
                    </a:lnTo>
                    <a:lnTo>
                      <a:pt x="710" y="1644"/>
                    </a:lnTo>
                    <a:lnTo>
                      <a:pt x="746" y="1632"/>
                    </a:lnTo>
                    <a:lnTo>
                      <a:pt x="780" y="1618"/>
                    </a:lnTo>
                    <a:lnTo>
                      <a:pt x="814" y="1604"/>
                    </a:lnTo>
                    <a:lnTo>
                      <a:pt x="846" y="1588"/>
                    </a:lnTo>
                    <a:lnTo>
                      <a:pt x="878" y="1568"/>
                    </a:lnTo>
                    <a:lnTo>
                      <a:pt x="908" y="1548"/>
                    </a:lnTo>
                    <a:lnTo>
                      <a:pt x="920" y="1536"/>
                    </a:lnTo>
                    <a:lnTo>
                      <a:pt x="930" y="1550"/>
                    </a:lnTo>
                    <a:lnTo>
                      <a:pt x="930" y="1550"/>
                    </a:lnTo>
                    <a:lnTo>
                      <a:pt x="958" y="1584"/>
                    </a:lnTo>
                    <a:lnTo>
                      <a:pt x="986" y="1618"/>
                    </a:lnTo>
                    <a:lnTo>
                      <a:pt x="1014" y="1648"/>
                    </a:lnTo>
                    <a:lnTo>
                      <a:pt x="1046" y="1678"/>
                    </a:lnTo>
                    <a:lnTo>
                      <a:pt x="1078" y="1706"/>
                    </a:lnTo>
                    <a:lnTo>
                      <a:pt x="1114" y="1730"/>
                    </a:lnTo>
                    <a:lnTo>
                      <a:pt x="1150" y="1752"/>
                    </a:lnTo>
                    <a:lnTo>
                      <a:pt x="1190" y="1768"/>
                    </a:lnTo>
                    <a:lnTo>
                      <a:pt x="1190" y="1768"/>
                    </a:lnTo>
                    <a:lnTo>
                      <a:pt x="1224" y="1778"/>
                    </a:lnTo>
                    <a:lnTo>
                      <a:pt x="1264" y="1786"/>
                    </a:lnTo>
                    <a:lnTo>
                      <a:pt x="1306" y="1790"/>
                    </a:lnTo>
                    <a:lnTo>
                      <a:pt x="1350" y="1792"/>
                    </a:lnTo>
                    <a:lnTo>
                      <a:pt x="1394" y="1790"/>
                    </a:lnTo>
                    <a:lnTo>
                      <a:pt x="1436" y="1786"/>
                    </a:lnTo>
                    <a:lnTo>
                      <a:pt x="1474" y="1778"/>
                    </a:lnTo>
                    <a:lnTo>
                      <a:pt x="1508" y="1768"/>
                    </a:lnTo>
                    <a:lnTo>
                      <a:pt x="1508" y="1768"/>
                    </a:lnTo>
                    <a:close/>
                    <a:moveTo>
                      <a:pt x="1956" y="614"/>
                    </a:moveTo>
                    <a:lnTo>
                      <a:pt x="1956" y="614"/>
                    </a:lnTo>
                    <a:lnTo>
                      <a:pt x="1964" y="628"/>
                    </a:lnTo>
                    <a:lnTo>
                      <a:pt x="1972" y="642"/>
                    </a:lnTo>
                    <a:lnTo>
                      <a:pt x="1984" y="676"/>
                    </a:lnTo>
                    <a:lnTo>
                      <a:pt x="1994" y="712"/>
                    </a:lnTo>
                    <a:lnTo>
                      <a:pt x="2000" y="748"/>
                    </a:lnTo>
                    <a:lnTo>
                      <a:pt x="2002" y="786"/>
                    </a:lnTo>
                    <a:lnTo>
                      <a:pt x="2002" y="824"/>
                    </a:lnTo>
                    <a:lnTo>
                      <a:pt x="2002" y="860"/>
                    </a:lnTo>
                    <a:lnTo>
                      <a:pt x="2000" y="892"/>
                    </a:lnTo>
                    <a:lnTo>
                      <a:pt x="2000" y="892"/>
                    </a:lnTo>
                    <a:lnTo>
                      <a:pt x="1994" y="928"/>
                    </a:lnTo>
                    <a:lnTo>
                      <a:pt x="1988" y="968"/>
                    </a:lnTo>
                    <a:lnTo>
                      <a:pt x="1978" y="1010"/>
                    </a:lnTo>
                    <a:lnTo>
                      <a:pt x="1964" y="1052"/>
                    </a:lnTo>
                    <a:lnTo>
                      <a:pt x="1948" y="1092"/>
                    </a:lnTo>
                    <a:lnTo>
                      <a:pt x="1938" y="1110"/>
                    </a:lnTo>
                    <a:lnTo>
                      <a:pt x="1928" y="1128"/>
                    </a:lnTo>
                    <a:lnTo>
                      <a:pt x="1916" y="1144"/>
                    </a:lnTo>
                    <a:lnTo>
                      <a:pt x="1904" y="1160"/>
                    </a:lnTo>
                    <a:lnTo>
                      <a:pt x="1890" y="1174"/>
                    </a:lnTo>
                    <a:lnTo>
                      <a:pt x="1876" y="1184"/>
                    </a:lnTo>
                    <a:lnTo>
                      <a:pt x="1876" y="1184"/>
                    </a:lnTo>
                    <a:lnTo>
                      <a:pt x="1866" y="1216"/>
                    </a:lnTo>
                    <a:lnTo>
                      <a:pt x="1854" y="1248"/>
                    </a:lnTo>
                    <a:lnTo>
                      <a:pt x="1842" y="1278"/>
                    </a:lnTo>
                    <a:lnTo>
                      <a:pt x="1826" y="1308"/>
                    </a:lnTo>
                    <a:lnTo>
                      <a:pt x="1808" y="1338"/>
                    </a:lnTo>
                    <a:lnTo>
                      <a:pt x="1790" y="1366"/>
                    </a:lnTo>
                    <a:lnTo>
                      <a:pt x="1770" y="1394"/>
                    </a:lnTo>
                    <a:lnTo>
                      <a:pt x="1750" y="1422"/>
                    </a:lnTo>
                    <a:lnTo>
                      <a:pt x="1726" y="1446"/>
                    </a:lnTo>
                    <a:lnTo>
                      <a:pt x="1704" y="1472"/>
                    </a:lnTo>
                    <a:lnTo>
                      <a:pt x="1678" y="1496"/>
                    </a:lnTo>
                    <a:lnTo>
                      <a:pt x="1654" y="1518"/>
                    </a:lnTo>
                    <a:lnTo>
                      <a:pt x="1628" y="1540"/>
                    </a:lnTo>
                    <a:lnTo>
                      <a:pt x="1600" y="1560"/>
                    </a:lnTo>
                    <a:lnTo>
                      <a:pt x="1572" y="1580"/>
                    </a:lnTo>
                    <a:lnTo>
                      <a:pt x="1546" y="1596"/>
                    </a:lnTo>
                    <a:lnTo>
                      <a:pt x="1546" y="1596"/>
                    </a:lnTo>
                    <a:lnTo>
                      <a:pt x="1522" y="1610"/>
                    </a:lnTo>
                    <a:lnTo>
                      <a:pt x="1498" y="1622"/>
                    </a:lnTo>
                    <a:lnTo>
                      <a:pt x="1474" y="1632"/>
                    </a:lnTo>
                    <a:lnTo>
                      <a:pt x="1450" y="1640"/>
                    </a:lnTo>
                    <a:lnTo>
                      <a:pt x="1424" y="1646"/>
                    </a:lnTo>
                    <a:lnTo>
                      <a:pt x="1400" y="1650"/>
                    </a:lnTo>
                    <a:lnTo>
                      <a:pt x="1376" y="1654"/>
                    </a:lnTo>
                    <a:lnTo>
                      <a:pt x="1350" y="1656"/>
                    </a:lnTo>
                    <a:lnTo>
                      <a:pt x="1326" y="1656"/>
                    </a:lnTo>
                    <a:lnTo>
                      <a:pt x="1300" y="1654"/>
                    </a:lnTo>
                    <a:lnTo>
                      <a:pt x="1276" y="1650"/>
                    </a:lnTo>
                    <a:lnTo>
                      <a:pt x="1252" y="1644"/>
                    </a:lnTo>
                    <a:lnTo>
                      <a:pt x="1226" y="1636"/>
                    </a:lnTo>
                    <a:lnTo>
                      <a:pt x="1202" y="1628"/>
                    </a:lnTo>
                    <a:lnTo>
                      <a:pt x="1178" y="1616"/>
                    </a:lnTo>
                    <a:lnTo>
                      <a:pt x="1154" y="1604"/>
                    </a:lnTo>
                    <a:lnTo>
                      <a:pt x="1154" y="1604"/>
                    </a:lnTo>
                    <a:lnTo>
                      <a:pt x="1124" y="1586"/>
                    </a:lnTo>
                    <a:lnTo>
                      <a:pt x="1096" y="1568"/>
                    </a:lnTo>
                    <a:lnTo>
                      <a:pt x="1068" y="1548"/>
                    </a:lnTo>
                    <a:lnTo>
                      <a:pt x="1042" y="1526"/>
                    </a:lnTo>
                    <a:lnTo>
                      <a:pt x="1014" y="1504"/>
                    </a:lnTo>
                    <a:lnTo>
                      <a:pt x="990" y="1478"/>
                    </a:lnTo>
                    <a:lnTo>
                      <a:pt x="966" y="1454"/>
                    </a:lnTo>
                    <a:lnTo>
                      <a:pt x="942" y="1428"/>
                    </a:lnTo>
                    <a:lnTo>
                      <a:pt x="920" y="1400"/>
                    </a:lnTo>
                    <a:lnTo>
                      <a:pt x="900" y="1372"/>
                    </a:lnTo>
                    <a:lnTo>
                      <a:pt x="880" y="1342"/>
                    </a:lnTo>
                    <a:lnTo>
                      <a:pt x="864" y="1312"/>
                    </a:lnTo>
                    <a:lnTo>
                      <a:pt x="848" y="1280"/>
                    </a:lnTo>
                    <a:lnTo>
                      <a:pt x="834" y="1250"/>
                    </a:lnTo>
                    <a:lnTo>
                      <a:pt x="822" y="1218"/>
                    </a:lnTo>
                    <a:lnTo>
                      <a:pt x="812" y="1184"/>
                    </a:lnTo>
                    <a:lnTo>
                      <a:pt x="812" y="1184"/>
                    </a:lnTo>
                    <a:lnTo>
                      <a:pt x="798" y="1174"/>
                    </a:lnTo>
                    <a:lnTo>
                      <a:pt x="784" y="1160"/>
                    </a:lnTo>
                    <a:lnTo>
                      <a:pt x="772" y="1144"/>
                    </a:lnTo>
                    <a:lnTo>
                      <a:pt x="760" y="1128"/>
                    </a:lnTo>
                    <a:lnTo>
                      <a:pt x="748" y="1110"/>
                    </a:lnTo>
                    <a:lnTo>
                      <a:pt x="740" y="1092"/>
                    </a:lnTo>
                    <a:lnTo>
                      <a:pt x="722" y="1052"/>
                    </a:lnTo>
                    <a:lnTo>
                      <a:pt x="710" y="1010"/>
                    </a:lnTo>
                    <a:lnTo>
                      <a:pt x="700" y="968"/>
                    </a:lnTo>
                    <a:lnTo>
                      <a:pt x="692" y="928"/>
                    </a:lnTo>
                    <a:lnTo>
                      <a:pt x="688" y="892"/>
                    </a:lnTo>
                    <a:lnTo>
                      <a:pt x="688" y="892"/>
                    </a:lnTo>
                    <a:lnTo>
                      <a:pt x="686" y="860"/>
                    </a:lnTo>
                    <a:lnTo>
                      <a:pt x="684" y="824"/>
                    </a:lnTo>
                    <a:lnTo>
                      <a:pt x="686" y="786"/>
                    </a:lnTo>
                    <a:lnTo>
                      <a:pt x="688" y="748"/>
                    </a:lnTo>
                    <a:lnTo>
                      <a:pt x="694" y="712"/>
                    </a:lnTo>
                    <a:lnTo>
                      <a:pt x="704" y="676"/>
                    </a:lnTo>
                    <a:lnTo>
                      <a:pt x="716" y="642"/>
                    </a:lnTo>
                    <a:lnTo>
                      <a:pt x="724" y="628"/>
                    </a:lnTo>
                    <a:lnTo>
                      <a:pt x="732" y="614"/>
                    </a:lnTo>
                    <a:lnTo>
                      <a:pt x="732" y="614"/>
                    </a:lnTo>
                    <a:lnTo>
                      <a:pt x="730" y="554"/>
                    </a:lnTo>
                    <a:lnTo>
                      <a:pt x="732" y="492"/>
                    </a:lnTo>
                    <a:lnTo>
                      <a:pt x="736" y="462"/>
                    </a:lnTo>
                    <a:lnTo>
                      <a:pt x="740" y="432"/>
                    </a:lnTo>
                    <a:lnTo>
                      <a:pt x="746" y="400"/>
                    </a:lnTo>
                    <a:lnTo>
                      <a:pt x="752" y="370"/>
                    </a:lnTo>
                    <a:lnTo>
                      <a:pt x="760" y="340"/>
                    </a:lnTo>
                    <a:lnTo>
                      <a:pt x="770" y="312"/>
                    </a:lnTo>
                    <a:lnTo>
                      <a:pt x="782" y="282"/>
                    </a:lnTo>
                    <a:lnTo>
                      <a:pt x="796" y="256"/>
                    </a:lnTo>
                    <a:lnTo>
                      <a:pt x="812" y="230"/>
                    </a:lnTo>
                    <a:lnTo>
                      <a:pt x="828" y="206"/>
                    </a:lnTo>
                    <a:lnTo>
                      <a:pt x="848" y="182"/>
                    </a:lnTo>
                    <a:lnTo>
                      <a:pt x="868" y="160"/>
                    </a:lnTo>
                    <a:lnTo>
                      <a:pt x="868" y="160"/>
                    </a:lnTo>
                    <a:lnTo>
                      <a:pt x="896" y="138"/>
                    </a:lnTo>
                    <a:lnTo>
                      <a:pt x="922" y="118"/>
                    </a:lnTo>
                    <a:lnTo>
                      <a:pt x="952" y="100"/>
                    </a:lnTo>
                    <a:lnTo>
                      <a:pt x="982" y="82"/>
                    </a:lnTo>
                    <a:lnTo>
                      <a:pt x="1014" y="66"/>
                    </a:lnTo>
                    <a:lnTo>
                      <a:pt x="1044" y="54"/>
                    </a:lnTo>
                    <a:lnTo>
                      <a:pt x="1078" y="42"/>
                    </a:lnTo>
                    <a:lnTo>
                      <a:pt x="1110" y="30"/>
                    </a:lnTo>
                    <a:lnTo>
                      <a:pt x="1110" y="30"/>
                    </a:lnTo>
                    <a:lnTo>
                      <a:pt x="1166" y="16"/>
                    </a:lnTo>
                    <a:lnTo>
                      <a:pt x="1196" y="12"/>
                    </a:lnTo>
                    <a:lnTo>
                      <a:pt x="1226" y="6"/>
                    </a:lnTo>
                    <a:lnTo>
                      <a:pt x="1258" y="4"/>
                    </a:lnTo>
                    <a:lnTo>
                      <a:pt x="1290" y="2"/>
                    </a:lnTo>
                    <a:lnTo>
                      <a:pt x="1322" y="0"/>
                    </a:lnTo>
                    <a:lnTo>
                      <a:pt x="1354" y="2"/>
                    </a:lnTo>
                    <a:lnTo>
                      <a:pt x="1386" y="4"/>
                    </a:lnTo>
                    <a:lnTo>
                      <a:pt x="1418" y="8"/>
                    </a:lnTo>
                    <a:lnTo>
                      <a:pt x="1448" y="16"/>
                    </a:lnTo>
                    <a:lnTo>
                      <a:pt x="1478" y="24"/>
                    </a:lnTo>
                    <a:lnTo>
                      <a:pt x="1506" y="34"/>
                    </a:lnTo>
                    <a:lnTo>
                      <a:pt x="1532" y="46"/>
                    </a:lnTo>
                    <a:lnTo>
                      <a:pt x="1558" y="62"/>
                    </a:lnTo>
                    <a:lnTo>
                      <a:pt x="1582" y="80"/>
                    </a:lnTo>
                    <a:lnTo>
                      <a:pt x="1582" y="80"/>
                    </a:lnTo>
                    <a:lnTo>
                      <a:pt x="1596" y="90"/>
                    </a:lnTo>
                    <a:lnTo>
                      <a:pt x="1602" y="92"/>
                    </a:lnTo>
                    <a:lnTo>
                      <a:pt x="1614" y="92"/>
                    </a:lnTo>
                    <a:lnTo>
                      <a:pt x="1614" y="92"/>
                    </a:lnTo>
                    <a:lnTo>
                      <a:pt x="1640" y="94"/>
                    </a:lnTo>
                    <a:lnTo>
                      <a:pt x="1666" y="98"/>
                    </a:lnTo>
                    <a:lnTo>
                      <a:pt x="1690" y="102"/>
                    </a:lnTo>
                    <a:lnTo>
                      <a:pt x="1712" y="110"/>
                    </a:lnTo>
                    <a:lnTo>
                      <a:pt x="1734" y="118"/>
                    </a:lnTo>
                    <a:lnTo>
                      <a:pt x="1756" y="128"/>
                    </a:lnTo>
                    <a:lnTo>
                      <a:pt x="1776" y="140"/>
                    </a:lnTo>
                    <a:lnTo>
                      <a:pt x="1794" y="152"/>
                    </a:lnTo>
                    <a:lnTo>
                      <a:pt x="1812" y="168"/>
                    </a:lnTo>
                    <a:lnTo>
                      <a:pt x="1828" y="184"/>
                    </a:lnTo>
                    <a:lnTo>
                      <a:pt x="1844" y="200"/>
                    </a:lnTo>
                    <a:lnTo>
                      <a:pt x="1860" y="218"/>
                    </a:lnTo>
                    <a:lnTo>
                      <a:pt x="1872" y="238"/>
                    </a:lnTo>
                    <a:lnTo>
                      <a:pt x="1886" y="260"/>
                    </a:lnTo>
                    <a:lnTo>
                      <a:pt x="1896" y="282"/>
                    </a:lnTo>
                    <a:lnTo>
                      <a:pt x="1908" y="306"/>
                    </a:lnTo>
                    <a:lnTo>
                      <a:pt x="1908" y="306"/>
                    </a:lnTo>
                    <a:lnTo>
                      <a:pt x="1920" y="340"/>
                    </a:lnTo>
                    <a:lnTo>
                      <a:pt x="1932" y="378"/>
                    </a:lnTo>
                    <a:lnTo>
                      <a:pt x="1942" y="416"/>
                    </a:lnTo>
                    <a:lnTo>
                      <a:pt x="1948" y="456"/>
                    </a:lnTo>
                    <a:lnTo>
                      <a:pt x="1952" y="496"/>
                    </a:lnTo>
                    <a:lnTo>
                      <a:pt x="1956" y="536"/>
                    </a:lnTo>
                    <a:lnTo>
                      <a:pt x="1956" y="576"/>
                    </a:lnTo>
                    <a:lnTo>
                      <a:pt x="1956" y="614"/>
                    </a:lnTo>
                    <a:lnTo>
                      <a:pt x="1956" y="614"/>
                    </a:lnTo>
                    <a:close/>
                    <a:moveTo>
                      <a:pt x="958" y="648"/>
                    </a:moveTo>
                    <a:lnTo>
                      <a:pt x="958" y="648"/>
                    </a:lnTo>
                    <a:lnTo>
                      <a:pt x="956" y="702"/>
                    </a:lnTo>
                    <a:lnTo>
                      <a:pt x="954" y="732"/>
                    </a:lnTo>
                    <a:lnTo>
                      <a:pt x="952" y="744"/>
                    </a:lnTo>
                    <a:lnTo>
                      <a:pt x="950" y="750"/>
                    </a:lnTo>
                    <a:lnTo>
                      <a:pt x="950" y="750"/>
                    </a:lnTo>
                    <a:lnTo>
                      <a:pt x="946" y="758"/>
                    </a:lnTo>
                    <a:lnTo>
                      <a:pt x="942" y="762"/>
                    </a:lnTo>
                    <a:lnTo>
                      <a:pt x="938" y="766"/>
                    </a:lnTo>
                    <a:lnTo>
                      <a:pt x="934" y="768"/>
                    </a:lnTo>
                    <a:lnTo>
                      <a:pt x="924" y="768"/>
                    </a:lnTo>
                    <a:lnTo>
                      <a:pt x="914" y="764"/>
                    </a:lnTo>
                    <a:lnTo>
                      <a:pt x="904" y="758"/>
                    </a:lnTo>
                    <a:lnTo>
                      <a:pt x="896" y="750"/>
                    </a:lnTo>
                    <a:lnTo>
                      <a:pt x="888" y="740"/>
                    </a:lnTo>
                    <a:lnTo>
                      <a:pt x="882" y="730"/>
                    </a:lnTo>
                    <a:lnTo>
                      <a:pt x="882" y="730"/>
                    </a:lnTo>
                    <a:lnTo>
                      <a:pt x="876" y="718"/>
                    </a:lnTo>
                    <a:lnTo>
                      <a:pt x="866" y="702"/>
                    </a:lnTo>
                    <a:lnTo>
                      <a:pt x="856" y="688"/>
                    </a:lnTo>
                    <a:lnTo>
                      <a:pt x="850" y="682"/>
                    </a:lnTo>
                    <a:lnTo>
                      <a:pt x="844" y="682"/>
                    </a:lnTo>
                    <a:lnTo>
                      <a:pt x="844" y="682"/>
                    </a:lnTo>
                    <a:lnTo>
                      <a:pt x="838" y="684"/>
                    </a:lnTo>
                    <a:lnTo>
                      <a:pt x="834" y="688"/>
                    </a:lnTo>
                    <a:lnTo>
                      <a:pt x="826" y="702"/>
                    </a:lnTo>
                    <a:lnTo>
                      <a:pt x="820" y="720"/>
                    </a:lnTo>
                    <a:lnTo>
                      <a:pt x="816" y="732"/>
                    </a:lnTo>
                    <a:lnTo>
                      <a:pt x="816" y="732"/>
                    </a:lnTo>
                    <a:lnTo>
                      <a:pt x="810" y="768"/>
                    </a:lnTo>
                    <a:lnTo>
                      <a:pt x="808" y="804"/>
                    </a:lnTo>
                    <a:lnTo>
                      <a:pt x="810" y="842"/>
                    </a:lnTo>
                    <a:lnTo>
                      <a:pt x="812" y="878"/>
                    </a:lnTo>
                    <a:lnTo>
                      <a:pt x="812" y="878"/>
                    </a:lnTo>
                    <a:lnTo>
                      <a:pt x="816" y="916"/>
                    </a:lnTo>
                    <a:lnTo>
                      <a:pt x="824" y="954"/>
                    </a:lnTo>
                    <a:lnTo>
                      <a:pt x="834" y="992"/>
                    </a:lnTo>
                    <a:lnTo>
                      <a:pt x="846" y="1026"/>
                    </a:lnTo>
                    <a:lnTo>
                      <a:pt x="846" y="1026"/>
                    </a:lnTo>
                    <a:lnTo>
                      <a:pt x="852" y="1040"/>
                    </a:lnTo>
                    <a:lnTo>
                      <a:pt x="862" y="1058"/>
                    </a:lnTo>
                    <a:lnTo>
                      <a:pt x="874" y="1072"/>
                    </a:lnTo>
                    <a:lnTo>
                      <a:pt x="880" y="1078"/>
                    </a:lnTo>
                    <a:lnTo>
                      <a:pt x="888" y="1080"/>
                    </a:lnTo>
                    <a:lnTo>
                      <a:pt x="888" y="1080"/>
                    </a:lnTo>
                    <a:lnTo>
                      <a:pt x="894" y="1080"/>
                    </a:lnTo>
                    <a:lnTo>
                      <a:pt x="900" y="1082"/>
                    </a:lnTo>
                    <a:lnTo>
                      <a:pt x="906" y="1084"/>
                    </a:lnTo>
                    <a:lnTo>
                      <a:pt x="910" y="1088"/>
                    </a:lnTo>
                    <a:lnTo>
                      <a:pt x="918" y="1096"/>
                    </a:lnTo>
                    <a:lnTo>
                      <a:pt x="922" y="1110"/>
                    </a:lnTo>
                    <a:lnTo>
                      <a:pt x="922" y="1110"/>
                    </a:lnTo>
                    <a:lnTo>
                      <a:pt x="930" y="1138"/>
                    </a:lnTo>
                    <a:lnTo>
                      <a:pt x="938" y="1168"/>
                    </a:lnTo>
                    <a:lnTo>
                      <a:pt x="948" y="1196"/>
                    </a:lnTo>
                    <a:lnTo>
                      <a:pt x="960" y="1224"/>
                    </a:lnTo>
                    <a:lnTo>
                      <a:pt x="974" y="1252"/>
                    </a:lnTo>
                    <a:lnTo>
                      <a:pt x="988" y="1278"/>
                    </a:lnTo>
                    <a:lnTo>
                      <a:pt x="1004" y="1304"/>
                    </a:lnTo>
                    <a:lnTo>
                      <a:pt x="1022" y="1330"/>
                    </a:lnTo>
                    <a:lnTo>
                      <a:pt x="1042" y="1354"/>
                    </a:lnTo>
                    <a:lnTo>
                      <a:pt x="1062" y="1378"/>
                    </a:lnTo>
                    <a:lnTo>
                      <a:pt x="1082" y="1400"/>
                    </a:lnTo>
                    <a:lnTo>
                      <a:pt x="1104" y="1422"/>
                    </a:lnTo>
                    <a:lnTo>
                      <a:pt x="1128" y="1440"/>
                    </a:lnTo>
                    <a:lnTo>
                      <a:pt x="1152" y="1458"/>
                    </a:lnTo>
                    <a:lnTo>
                      <a:pt x="1178" y="1476"/>
                    </a:lnTo>
                    <a:lnTo>
                      <a:pt x="1204" y="1490"/>
                    </a:lnTo>
                    <a:lnTo>
                      <a:pt x="1204" y="1490"/>
                    </a:lnTo>
                    <a:lnTo>
                      <a:pt x="1244" y="1508"/>
                    </a:lnTo>
                    <a:lnTo>
                      <a:pt x="1282" y="1522"/>
                    </a:lnTo>
                    <a:lnTo>
                      <a:pt x="1298" y="1526"/>
                    </a:lnTo>
                    <a:lnTo>
                      <a:pt x="1316" y="1530"/>
                    </a:lnTo>
                    <a:lnTo>
                      <a:pt x="1332" y="1532"/>
                    </a:lnTo>
                    <a:lnTo>
                      <a:pt x="1350" y="1532"/>
                    </a:lnTo>
                    <a:lnTo>
                      <a:pt x="1366" y="1532"/>
                    </a:lnTo>
                    <a:lnTo>
                      <a:pt x="1382" y="1530"/>
                    </a:lnTo>
                    <a:lnTo>
                      <a:pt x="1400" y="1526"/>
                    </a:lnTo>
                    <a:lnTo>
                      <a:pt x="1416" y="1520"/>
                    </a:lnTo>
                    <a:lnTo>
                      <a:pt x="1452" y="1506"/>
                    </a:lnTo>
                    <a:lnTo>
                      <a:pt x="1492" y="1486"/>
                    </a:lnTo>
                    <a:lnTo>
                      <a:pt x="1492" y="1486"/>
                    </a:lnTo>
                    <a:lnTo>
                      <a:pt x="1518" y="1470"/>
                    </a:lnTo>
                    <a:lnTo>
                      <a:pt x="1542" y="1454"/>
                    </a:lnTo>
                    <a:lnTo>
                      <a:pt x="1564" y="1434"/>
                    </a:lnTo>
                    <a:lnTo>
                      <a:pt x="1588" y="1416"/>
                    </a:lnTo>
                    <a:lnTo>
                      <a:pt x="1610" y="1394"/>
                    </a:lnTo>
                    <a:lnTo>
                      <a:pt x="1630" y="1372"/>
                    </a:lnTo>
                    <a:lnTo>
                      <a:pt x="1650" y="1350"/>
                    </a:lnTo>
                    <a:lnTo>
                      <a:pt x="1668" y="1326"/>
                    </a:lnTo>
                    <a:lnTo>
                      <a:pt x="1684" y="1300"/>
                    </a:lnTo>
                    <a:lnTo>
                      <a:pt x="1700" y="1276"/>
                    </a:lnTo>
                    <a:lnTo>
                      <a:pt x="1714" y="1248"/>
                    </a:lnTo>
                    <a:lnTo>
                      <a:pt x="1728" y="1222"/>
                    </a:lnTo>
                    <a:lnTo>
                      <a:pt x="1740" y="1194"/>
                    </a:lnTo>
                    <a:lnTo>
                      <a:pt x="1750" y="1166"/>
                    </a:lnTo>
                    <a:lnTo>
                      <a:pt x="1758" y="1138"/>
                    </a:lnTo>
                    <a:lnTo>
                      <a:pt x="1766" y="1110"/>
                    </a:lnTo>
                    <a:lnTo>
                      <a:pt x="1766" y="1110"/>
                    </a:lnTo>
                    <a:lnTo>
                      <a:pt x="1770" y="1096"/>
                    </a:lnTo>
                    <a:lnTo>
                      <a:pt x="1776" y="1088"/>
                    </a:lnTo>
                    <a:lnTo>
                      <a:pt x="1788" y="1082"/>
                    </a:lnTo>
                    <a:lnTo>
                      <a:pt x="1794" y="1080"/>
                    </a:lnTo>
                    <a:lnTo>
                      <a:pt x="1800" y="1080"/>
                    </a:lnTo>
                    <a:lnTo>
                      <a:pt x="1800" y="1080"/>
                    </a:lnTo>
                    <a:lnTo>
                      <a:pt x="1806" y="1078"/>
                    </a:lnTo>
                    <a:lnTo>
                      <a:pt x="1812" y="1072"/>
                    </a:lnTo>
                    <a:lnTo>
                      <a:pt x="1824" y="1058"/>
                    </a:lnTo>
                    <a:lnTo>
                      <a:pt x="1834" y="1040"/>
                    </a:lnTo>
                    <a:lnTo>
                      <a:pt x="1840" y="1026"/>
                    </a:lnTo>
                    <a:lnTo>
                      <a:pt x="1840" y="1026"/>
                    </a:lnTo>
                    <a:lnTo>
                      <a:pt x="1854" y="992"/>
                    </a:lnTo>
                    <a:lnTo>
                      <a:pt x="1864" y="954"/>
                    </a:lnTo>
                    <a:lnTo>
                      <a:pt x="1872" y="916"/>
                    </a:lnTo>
                    <a:lnTo>
                      <a:pt x="1876" y="878"/>
                    </a:lnTo>
                    <a:lnTo>
                      <a:pt x="1876" y="878"/>
                    </a:lnTo>
                    <a:lnTo>
                      <a:pt x="1878" y="842"/>
                    </a:lnTo>
                    <a:lnTo>
                      <a:pt x="1880" y="804"/>
                    </a:lnTo>
                    <a:lnTo>
                      <a:pt x="1876" y="768"/>
                    </a:lnTo>
                    <a:lnTo>
                      <a:pt x="1870" y="732"/>
                    </a:lnTo>
                    <a:lnTo>
                      <a:pt x="1870" y="732"/>
                    </a:lnTo>
                    <a:lnTo>
                      <a:pt x="1868" y="720"/>
                    </a:lnTo>
                    <a:lnTo>
                      <a:pt x="1862" y="702"/>
                    </a:lnTo>
                    <a:lnTo>
                      <a:pt x="1854" y="688"/>
                    </a:lnTo>
                    <a:lnTo>
                      <a:pt x="1848" y="684"/>
                    </a:lnTo>
                    <a:lnTo>
                      <a:pt x="1844" y="682"/>
                    </a:lnTo>
                    <a:lnTo>
                      <a:pt x="1844" y="682"/>
                    </a:lnTo>
                    <a:lnTo>
                      <a:pt x="1840" y="682"/>
                    </a:lnTo>
                    <a:lnTo>
                      <a:pt x="1834" y="686"/>
                    </a:lnTo>
                    <a:lnTo>
                      <a:pt x="1824" y="696"/>
                    </a:lnTo>
                    <a:lnTo>
                      <a:pt x="1816" y="708"/>
                    </a:lnTo>
                    <a:lnTo>
                      <a:pt x="1810" y="718"/>
                    </a:lnTo>
                    <a:lnTo>
                      <a:pt x="1810" y="718"/>
                    </a:lnTo>
                    <a:lnTo>
                      <a:pt x="1798" y="740"/>
                    </a:lnTo>
                    <a:lnTo>
                      <a:pt x="1790" y="750"/>
                    </a:lnTo>
                    <a:lnTo>
                      <a:pt x="1782" y="758"/>
                    </a:lnTo>
                    <a:lnTo>
                      <a:pt x="1782" y="758"/>
                    </a:lnTo>
                    <a:lnTo>
                      <a:pt x="1770" y="764"/>
                    </a:lnTo>
                    <a:lnTo>
                      <a:pt x="1762" y="766"/>
                    </a:lnTo>
                    <a:lnTo>
                      <a:pt x="1754" y="762"/>
                    </a:lnTo>
                    <a:lnTo>
                      <a:pt x="1746" y="758"/>
                    </a:lnTo>
                    <a:lnTo>
                      <a:pt x="1742" y="750"/>
                    </a:lnTo>
                    <a:lnTo>
                      <a:pt x="1736" y="740"/>
                    </a:lnTo>
                    <a:lnTo>
                      <a:pt x="1734" y="730"/>
                    </a:lnTo>
                    <a:lnTo>
                      <a:pt x="1732" y="720"/>
                    </a:lnTo>
                    <a:lnTo>
                      <a:pt x="1732" y="720"/>
                    </a:lnTo>
                    <a:lnTo>
                      <a:pt x="1730" y="696"/>
                    </a:lnTo>
                    <a:lnTo>
                      <a:pt x="1730" y="696"/>
                    </a:lnTo>
                    <a:lnTo>
                      <a:pt x="1726" y="628"/>
                    </a:lnTo>
                    <a:lnTo>
                      <a:pt x="1722" y="592"/>
                    </a:lnTo>
                    <a:lnTo>
                      <a:pt x="1716" y="560"/>
                    </a:lnTo>
                    <a:lnTo>
                      <a:pt x="1716" y="560"/>
                    </a:lnTo>
                    <a:lnTo>
                      <a:pt x="1710" y="542"/>
                    </a:lnTo>
                    <a:lnTo>
                      <a:pt x="1706" y="534"/>
                    </a:lnTo>
                    <a:lnTo>
                      <a:pt x="1700" y="526"/>
                    </a:lnTo>
                    <a:lnTo>
                      <a:pt x="1700" y="526"/>
                    </a:lnTo>
                    <a:lnTo>
                      <a:pt x="1698" y="522"/>
                    </a:lnTo>
                    <a:lnTo>
                      <a:pt x="1694" y="520"/>
                    </a:lnTo>
                    <a:lnTo>
                      <a:pt x="1686" y="520"/>
                    </a:lnTo>
                    <a:lnTo>
                      <a:pt x="1676" y="522"/>
                    </a:lnTo>
                    <a:lnTo>
                      <a:pt x="1668" y="526"/>
                    </a:lnTo>
                    <a:lnTo>
                      <a:pt x="1668" y="526"/>
                    </a:lnTo>
                    <a:lnTo>
                      <a:pt x="1644" y="534"/>
                    </a:lnTo>
                    <a:lnTo>
                      <a:pt x="1612" y="546"/>
                    </a:lnTo>
                    <a:lnTo>
                      <a:pt x="1532" y="566"/>
                    </a:lnTo>
                    <a:lnTo>
                      <a:pt x="1434" y="588"/>
                    </a:lnTo>
                    <a:lnTo>
                      <a:pt x="1328" y="608"/>
                    </a:lnTo>
                    <a:lnTo>
                      <a:pt x="1224" y="624"/>
                    </a:lnTo>
                    <a:lnTo>
                      <a:pt x="1174" y="630"/>
                    </a:lnTo>
                    <a:lnTo>
                      <a:pt x="1126" y="634"/>
                    </a:lnTo>
                    <a:lnTo>
                      <a:pt x="1084" y="636"/>
                    </a:lnTo>
                    <a:lnTo>
                      <a:pt x="1046" y="636"/>
                    </a:lnTo>
                    <a:lnTo>
                      <a:pt x="1014" y="634"/>
                    </a:lnTo>
                    <a:lnTo>
                      <a:pt x="990" y="630"/>
                    </a:lnTo>
                    <a:lnTo>
                      <a:pt x="990" y="630"/>
                    </a:lnTo>
                    <a:lnTo>
                      <a:pt x="976" y="626"/>
                    </a:lnTo>
                    <a:lnTo>
                      <a:pt x="968" y="624"/>
                    </a:lnTo>
                    <a:lnTo>
                      <a:pt x="962" y="626"/>
                    </a:lnTo>
                    <a:lnTo>
                      <a:pt x="962" y="626"/>
                    </a:lnTo>
                    <a:lnTo>
                      <a:pt x="960" y="630"/>
                    </a:lnTo>
                    <a:lnTo>
                      <a:pt x="958" y="636"/>
                    </a:lnTo>
                    <a:lnTo>
                      <a:pt x="958" y="648"/>
                    </a:lnTo>
                    <a:lnTo>
                      <a:pt x="958" y="6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grpSp>
        <p:sp>
          <p:nvSpPr>
            <p:cNvPr id="292" name="TextBox 291"/>
            <p:cNvSpPr txBox="1"/>
            <p:nvPr/>
          </p:nvSpPr>
          <p:spPr>
            <a:xfrm>
              <a:off x="4945069" y="2932465"/>
              <a:ext cx="1441781" cy="685283"/>
            </a:xfrm>
            <a:prstGeom prst="rect">
              <a:avLst/>
            </a:prstGeom>
            <a:solidFill>
              <a:schemeClr val="tx2"/>
            </a:solidFill>
            <a:ln>
              <a:solidFill>
                <a:schemeClr val="tx2"/>
              </a:solidFill>
            </a:ln>
          </p:spPr>
          <p:txBody>
            <a:bodyPr wrap="square" lIns="65303" tIns="65303" rIns="65303" bIns="97955" rtlCol="0">
              <a:noAutofit/>
            </a:bodyPr>
            <a:lstStyle/>
            <a:p>
              <a:pPr indent="-248808">
                <a:spcAft>
                  <a:spcPts val="816"/>
                </a:spcAft>
              </a:pPr>
              <a:r>
                <a:rPr lang="en-GB" sz="907" b="1" i="1" dirty="0">
                  <a:solidFill>
                    <a:schemeClr val="bg1"/>
                  </a:solidFill>
                  <a:latin typeface="Georgia"/>
                </a:rPr>
                <a:t>2. The PwC utility validates, reviews and adds data to the MDL</a:t>
              </a:r>
            </a:p>
          </p:txBody>
        </p:sp>
        <p:sp>
          <p:nvSpPr>
            <p:cNvPr id="293" name="Oval 292"/>
            <p:cNvSpPr/>
            <p:nvPr/>
          </p:nvSpPr>
          <p:spPr>
            <a:xfrm>
              <a:off x="7546224" y="3151108"/>
              <a:ext cx="1260000" cy="1145158"/>
            </a:xfrm>
            <a:prstGeom prst="ellipse">
              <a:avLst/>
            </a:prstGeom>
            <a:solidFill>
              <a:schemeClr val="bg1"/>
            </a:solidFill>
            <a:ln w="12700">
              <a:solidFill>
                <a:schemeClr val="tx2"/>
              </a:solidFill>
            </a:ln>
          </p:spPr>
          <p:txBody>
            <a:bodyPr wrap="square" lIns="0" tIns="0" rIns="0" bIns="0" anchor="ctr" anchorCtr="0">
              <a:spAutoFit/>
            </a:bodyPr>
            <a:lstStyle/>
            <a:p>
              <a:pPr indent="-248808" algn="ctr">
                <a:spcAft>
                  <a:spcPts val="816"/>
                </a:spcAft>
              </a:pPr>
              <a:r>
                <a:rPr lang="en-GB" sz="1088" b="1" dirty="0">
                  <a:latin typeface="Georgia" pitchFamily="18" charset="0"/>
                </a:rPr>
                <a:t>Mutual distributed ledger</a:t>
              </a:r>
            </a:p>
            <a:p>
              <a:pPr indent="-248808" algn="ctr">
                <a:spcAft>
                  <a:spcPts val="816"/>
                </a:spcAft>
              </a:pPr>
              <a:r>
                <a:rPr lang="en-GB" sz="1088" b="1" dirty="0">
                  <a:solidFill>
                    <a:schemeClr val="tx2"/>
                  </a:solidFill>
                  <a:latin typeface="Georgia" pitchFamily="18" charset="0"/>
                </a:rPr>
                <a:t>MDL</a:t>
              </a:r>
            </a:p>
          </p:txBody>
        </p:sp>
        <p:grpSp>
          <p:nvGrpSpPr>
            <p:cNvPr id="310" name="Group 309"/>
            <p:cNvGrpSpPr/>
            <p:nvPr/>
          </p:nvGrpSpPr>
          <p:grpSpPr>
            <a:xfrm>
              <a:off x="2378120" y="1921944"/>
              <a:ext cx="1749673" cy="1974510"/>
              <a:chOff x="1890316" y="2216333"/>
              <a:chExt cx="1749673" cy="1974510"/>
            </a:xfrm>
          </p:grpSpPr>
          <p:sp>
            <p:nvSpPr>
              <p:cNvPr id="11" name="TextBox 10"/>
              <p:cNvSpPr txBox="1"/>
              <p:nvPr/>
            </p:nvSpPr>
            <p:spPr>
              <a:xfrm>
                <a:off x="1890316" y="2235046"/>
                <a:ext cx="1749673" cy="1955797"/>
              </a:xfrm>
              <a:prstGeom prst="rect">
                <a:avLst/>
              </a:prstGeom>
              <a:solidFill>
                <a:schemeClr val="bg1"/>
              </a:solidFill>
              <a:ln>
                <a:solidFill>
                  <a:schemeClr val="tx2"/>
                </a:solidFill>
              </a:ln>
            </p:spPr>
            <p:txBody>
              <a:bodyPr wrap="square" lIns="65303" tIns="65303" rIns="65303" bIns="97955" rtlCol="0">
                <a:noAutofit/>
              </a:bodyPr>
              <a:lstStyle/>
              <a:p>
                <a:pPr indent="-248808">
                  <a:spcAft>
                    <a:spcPts val="816"/>
                  </a:spcAft>
                </a:pPr>
                <a:r>
                  <a:rPr lang="en-US" sz="907" b="1" i="1" dirty="0">
                    <a:solidFill>
                      <a:schemeClr val="tx2"/>
                    </a:solidFill>
                    <a:latin typeface="Georgia"/>
                  </a:rPr>
                  <a:t>1. Customer provides KYC data to the utility</a:t>
                </a:r>
              </a:p>
              <a:p>
                <a:pPr indent="-248808">
                  <a:spcAft>
                    <a:spcPts val="816"/>
                  </a:spcAft>
                </a:pPr>
                <a:r>
                  <a:rPr lang="en-US" sz="907" dirty="0">
                    <a:solidFill>
                      <a:schemeClr val="tx2"/>
                    </a:solidFill>
                    <a:latin typeface="Georgia"/>
                  </a:rPr>
                  <a:t>PwC centre of excellence</a:t>
                </a:r>
              </a:p>
            </p:txBody>
          </p:sp>
          <p:grpSp>
            <p:nvGrpSpPr>
              <p:cNvPr id="284" name="Group 283"/>
              <p:cNvGrpSpPr/>
              <p:nvPr/>
            </p:nvGrpSpPr>
            <p:grpSpPr>
              <a:xfrm>
                <a:off x="2901277" y="2886547"/>
                <a:ext cx="501207" cy="659308"/>
                <a:chOff x="6113725" y="2821606"/>
                <a:chExt cx="682625" cy="704850"/>
              </a:xfrm>
            </p:grpSpPr>
            <p:grpSp>
              <p:nvGrpSpPr>
                <p:cNvPr id="13" name="Group 12"/>
                <p:cNvGrpSpPr/>
                <p:nvPr/>
              </p:nvGrpSpPr>
              <p:grpSpPr>
                <a:xfrm>
                  <a:off x="6412175" y="2942256"/>
                  <a:ext cx="257175" cy="584200"/>
                  <a:chOff x="6457950" y="3281363"/>
                  <a:chExt cx="257175" cy="584200"/>
                </a:xfrm>
              </p:grpSpPr>
              <p:sp>
                <p:nvSpPr>
                  <p:cNvPr id="228" name="Rectangle 122"/>
                  <p:cNvSpPr>
                    <a:spLocks noChangeArrowheads="1"/>
                  </p:cNvSpPr>
                  <p:nvPr/>
                </p:nvSpPr>
                <p:spPr bwMode="auto">
                  <a:xfrm>
                    <a:off x="6457950" y="3281363"/>
                    <a:ext cx="257175" cy="584200"/>
                  </a:xfrm>
                  <a:prstGeom prst="rect">
                    <a:avLst/>
                  </a:prstGeom>
                  <a:solidFill>
                    <a:srgbClr val="D5D1C5"/>
                  </a:solidFill>
                  <a:ln>
                    <a:noFill/>
                  </a:ln>
                </p:spPr>
                <p:txBody>
                  <a:bodyPr vert="horz" wrap="square" lIns="82935" tIns="41468" rIns="82935" bIns="41468" numCol="1" anchor="t" anchorCtr="0" compatLnSpc="1">
                    <a:prstTxWarp prst="textNoShape">
                      <a:avLst/>
                    </a:prstTxWarp>
                  </a:bodyPr>
                  <a:lstStyle/>
                  <a:p>
                    <a:endParaRPr lang="en-GB" sz="1633" dirty="0"/>
                  </a:p>
                </p:txBody>
              </p:sp>
              <p:sp>
                <p:nvSpPr>
                  <p:cNvPr id="229" name="Rectangle 123"/>
                  <p:cNvSpPr>
                    <a:spLocks noChangeArrowheads="1"/>
                  </p:cNvSpPr>
                  <p:nvPr/>
                </p:nvSpPr>
                <p:spPr bwMode="auto">
                  <a:xfrm>
                    <a:off x="6486525" y="3706813"/>
                    <a:ext cx="25400"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30" name="Rectangle 124"/>
                  <p:cNvSpPr>
                    <a:spLocks noChangeArrowheads="1"/>
                  </p:cNvSpPr>
                  <p:nvPr/>
                </p:nvSpPr>
                <p:spPr bwMode="auto">
                  <a:xfrm>
                    <a:off x="6486525" y="3668713"/>
                    <a:ext cx="25400"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31" name="Rectangle 125"/>
                  <p:cNvSpPr>
                    <a:spLocks noChangeArrowheads="1"/>
                  </p:cNvSpPr>
                  <p:nvPr/>
                </p:nvSpPr>
                <p:spPr bwMode="auto">
                  <a:xfrm>
                    <a:off x="6486525" y="363061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32" name="Rectangle 126"/>
                  <p:cNvSpPr>
                    <a:spLocks noChangeArrowheads="1"/>
                  </p:cNvSpPr>
                  <p:nvPr/>
                </p:nvSpPr>
                <p:spPr bwMode="auto">
                  <a:xfrm>
                    <a:off x="6486525" y="359251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33" name="Rectangle 127"/>
                  <p:cNvSpPr>
                    <a:spLocks noChangeArrowheads="1"/>
                  </p:cNvSpPr>
                  <p:nvPr/>
                </p:nvSpPr>
                <p:spPr bwMode="auto">
                  <a:xfrm>
                    <a:off x="6486525" y="355441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34" name="Rectangle 128"/>
                  <p:cNvSpPr>
                    <a:spLocks noChangeArrowheads="1"/>
                  </p:cNvSpPr>
                  <p:nvPr/>
                </p:nvSpPr>
                <p:spPr bwMode="auto">
                  <a:xfrm>
                    <a:off x="6486525" y="3513138"/>
                    <a:ext cx="25400"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35" name="Rectangle 129"/>
                  <p:cNvSpPr>
                    <a:spLocks noChangeArrowheads="1"/>
                  </p:cNvSpPr>
                  <p:nvPr/>
                </p:nvSpPr>
                <p:spPr bwMode="auto">
                  <a:xfrm>
                    <a:off x="6486525" y="3475038"/>
                    <a:ext cx="25400"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36" name="Rectangle 130"/>
                  <p:cNvSpPr>
                    <a:spLocks noChangeArrowheads="1"/>
                  </p:cNvSpPr>
                  <p:nvPr/>
                </p:nvSpPr>
                <p:spPr bwMode="auto">
                  <a:xfrm>
                    <a:off x="6486525" y="3436938"/>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37" name="Rectangle 131"/>
                  <p:cNvSpPr>
                    <a:spLocks noChangeArrowheads="1"/>
                  </p:cNvSpPr>
                  <p:nvPr/>
                </p:nvSpPr>
                <p:spPr bwMode="auto">
                  <a:xfrm>
                    <a:off x="6486525" y="3398838"/>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38" name="Rectangle 132"/>
                  <p:cNvSpPr>
                    <a:spLocks noChangeArrowheads="1"/>
                  </p:cNvSpPr>
                  <p:nvPr/>
                </p:nvSpPr>
                <p:spPr bwMode="auto">
                  <a:xfrm>
                    <a:off x="6486525" y="3357563"/>
                    <a:ext cx="25400"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39" name="Rectangle 133"/>
                  <p:cNvSpPr>
                    <a:spLocks noChangeArrowheads="1"/>
                  </p:cNvSpPr>
                  <p:nvPr/>
                </p:nvSpPr>
                <p:spPr bwMode="auto">
                  <a:xfrm>
                    <a:off x="6486525" y="3319463"/>
                    <a:ext cx="25400"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40" name="Rectangle 134"/>
                  <p:cNvSpPr>
                    <a:spLocks noChangeArrowheads="1"/>
                  </p:cNvSpPr>
                  <p:nvPr/>
                </p:nvSpPr>
                <p:spPr bwMode="auto">
                  <a:xfrm>
                    <a:off x="6527800" y="3706813"/>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41" name="Rectangle 135"/>
                  <p:cNvSpPr>
                    <a:spLocks noChangeArrowheads="1"/>
                  </p:cNvSpPr>
                  <p:nvPr/>
                </p:nvSpPr>
                <p:spPr bwMode="auto">
                  <a:xfrm>
                    <a:off x="6527800" y="3668713"/>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42" name="Rectangle 136"/>
                  <p:cNvSpPr>
                    <a:spLocks noChangeArrowheads="1"/>
                  </p:cNvSpPr>
                  <p:nvPr/>
                </p:nvSpPr>
                <p:spPr bwMode="auto">
                  <a:xfrm>
                    <a:off x="6527800" y="3630613"/>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43" name="Rectangle 137"/>
                  <p:cNvSpPr>
                    <a:spLocks noChangeArrowheads="1"/>
                  </p:cNvSpPr>
                  <p:nvPr/>
                </p:nvSpPr>
                <p:spPr bwMode="auto">
                  <a:xfrm>
                    <a:off x="6527800" y="3592513"/>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44" name="Rectangle 138"/>
                  <p:cNvSpPr>
                    <a:spLocks noChangeArrowheads="1"/>
                  </p:cNvSpPr>
                  <p:nvPr/>
                </p:nvSpPr>
                <p:spPr bwMode="auto">
                  <a:xfrm>
                    <a:off x="6527800" y="3554413"/>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45" name="Rectangle 139"/>
                  <p:cNvSpPr>
                    <a:spLocks noChangeArrowheads="1"/>
                  </p:cNvSpPr>
                  <p:nvPr/>
                </p:nvSpPr>
                <p:spPr bwMode="auto">
                  <a:xfrm>
                    <a:off x="6527800" y="3513138"/>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46" name="Rectangle 140"/>
                  <p:cNvSpPr>
                    <a:spLocks noChangeArrowheads="1"/>
                  </p:cNvSpPr>
                  <p:nvPr/>
                </p:nvSpPr>
                <p:spPr bwMode="auto">
                  <a:xfrm>
                    <a:off x="6527800" y="3475038"/>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47" name="Rectangle 141"/>
                  <p:cNvSpPr>
                    <a:spLocks noChangeArrowheads="1"/>
                  </p:cNvSpPr>
                  <p:nvPr/>
                </p:nvSpPr>
                <p:spPr bwMode="auto">
                  <a:xfrm>
                    <a:off x="6527800" y="3436938"/>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48" name="Rectangle 142"/>
                  <p:cNvSpPr>
                    <a:spLocks noChangeArrowheads="1"/>
                  </p:cNvSpPr>
                  <p:nvPr/>
                </p:nvSpPr>
                <p:spPr bwMode="auto">
                  <a:xfrm>
                    <a:off x="6527800" y="3398838"/>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49" name="Rectangle 143"/>
                  <p:cNvSpPr>
                    <a:spLocks noChangeArrowheads="1"/>
                  </p:cNvSpPr>
                  <p:nvPr/>
                </p:nvSpPr>
                <p:spPr bwMode="auto">
                  <a:xfrm>
                    <a:off x="6527800" y="3357563"/>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50" name="Rectangle 144"/>
                  <p:cNvSpPr>
                    <a:spLocks noChangeArrowheads="1"/>
                  </p:cNvSpPr>
                  <p:nvPr/>
                </p:nvSpPr>
                <p:spPr bwMode="auto">
                  <a:xfrm>
                    <a:off x="6527800" y="3319463"/>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51" name="Rectangle 145"/>
                  <p:cNvSpPr>
                    <a:spLocks noChangeArrowheads="1"/>
                  </p:cNvSpPr>
                  <p:nvPr/>
                </p:nvSpPr>
                <p:spPr bwMode="auto">
                  <a:xfrm>
                    <a:off x="6572250" y="3706813"/>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52" name="Rectangle 146"/>
                  <p:cNvSpPr>
                    <a:spLocks noChangeArrowheads="1"/>
                  </p:cNvSpPr>
                  <p:nvPr/>
                </p:nvSpPr>
                <p:spPr bwMode="auto">
                  <a:xfrm>
                    <a:off x="6572250" y="3668713"/>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53" name="Rectangle 147"/>
                  <p:cNvSpPr>
                    <a:spLocks noChangeArrowheads="1"/>
                  </p:cNvSpPr>
                  <p:nvPr/>
                </p:nvSpPr>
                <p:spPr bwMode="auto">
                  <a:xfrm>
                    <a:off x="6572250" y="3630613"/>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54" name="Rectangle 148"/>
                  <p:cNvSpPr>
                    <a:spLocks noChangeArrowheads="1"/>
                  </p:cNvSpPr>
                  <p:nvPr/>
                </p:nvSpPr>
                <p:spPr bwMode="auto">
                  <a:xfrm>
                    <a:off x="6572250" y="3592513"/>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55" name="Rectangle 149"/>
                  <p:cNvSpPr>
                    <a:spLocks noChangeArrowheads="1"/>
                  </p:cNvSpPr>
                  <p:nvPr/>
                </p:nvSpPr>
                <p:spPr bwMode="auto">
                  <a:xfrm>
                    <a:off x="6572250" y="3554413"/>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56" name="Rectangle 150"/>
                  <p:cNvSpPr>
                    <a:spLocks noChangeArrowheads="1"/>
                  </p:cNvSpPr>
                  <p:nvPr/>
                </p:nvSpPr>
                <p:spPr bwMode="auto">
                  <a:xfrm>
                    <a:off x="6572250" y="3513138"/>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57" name="Rectangle 151"/>
                  <p:cNvSpPr>
                    <a:spLocks noChangeArrowheads="1"/>
                  </p:cNvSpPr>
                  <p:nvPr/>
                </p:nvSpPr>
                <p:spPr bwMode="auto">
                  <a:xfrm>
                    <a:off x="6572250" y="3475038"/>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58" name="Rectangle 152"/>
                  <p:cNvSpPr>
                    <a:spLocks noChangeArrowheads="1"/>
                  </p:cNvSpPr>
                  <p:nvPr/>
                </p:nvSpPr>
                <p:spPr bwMode="auto">
                  <a:xfrm>
                    <a:off x="6572250" y="3436938"/>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59" name="Rectangle 153"/>
                  <p:cNvSpPr>
                    <a:spLocks noChangeArrowheads="1"/>
                  </p:cNvSpPr>
                  <p:nvPr/>
                </p:nvSpPr>
                <p:spPr bwMode="auto">
                  <a:xfrm>
                    <a:off x="6572250" y="3398838"/>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60" name="Rectangle 154"/>
                  <p:cNvSpPr>
                    <a:spLocks noChangeArrowheads="1"/>
                  </p:cNvSpPr>
                  <p:nvPr/>
                </p:nvSpPr>
                <p:spPr bwMode="auto">
                  <a:xfrm>
                    <a:off x="6572250" y="3357563"/>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61" name="Rectangle 155"/>
                  <p:cNvSpPr>
                    <a:spLocks noChangeArrowheads="1"/>
                  </p:cNvSpPr>
                  <p:nvPr/>
                </p:nvSpPr>
                <p:spPr bwMode="auto">
                  <a:xfrm>
                    <a:off x="6572250" y="3319463"/>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62" name="Rectangle 156"/>
                  <p:cNvSpPr>
                    <a:spLocks noChangeArrowheads="1"/>
                  </p:cNvSpPr>
                  <p:nvPr/>
                </p:nvSpPr>
                <p:spPr bwMode="auto">
                  <a:xfrm>
                    <a:off x="6616700" y="3706813"/>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63" name="Rectangle 157"/>
                  <p:cNvSpPr>
                    <a:spLocks noChangeArrowheads="1"/>
                  </p:cNvSpPr>
                  <p:nvPr/>
                </p:nvSpPr>
                <p:spPr bwMode="auto">
                  <a:xfrm>
                    <a:off x="6616700" y="3668713"/>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64" name="Rectangle 158"/>
                  <p:cNvSpPr>
                    <a:spLocks noChangeArrowheads="1"/>
                  </p:cNvSpPr>
                  <p:nvPr/>
                </p:nvSpPr>
                <p:spPr bwMode="auto">
                  <a:xfrm>
                    <a:off x="6616700" y="3630613"/>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65" name="Rectangle 159"/>
                  <p:cNvSpPr>
                    <a:spLocks noChangeArrowheads="1"/>
                  </p:cNvSpPr>
                  <p:nvPr/>
                </p:nvSpPr>
                <p:spPr bwMode="auto">
                  <a:xfrm>
                    <a:off x="6616700" y="3592513"/>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66" name="Rectangle 160"/>
                  <p:cNvSpPr>
                    <a:spLocks noChangeArrowheads="1"/>
                  </p:cNvSpPr>
                  <p:nvPr/>
                </p:nvSpPr>
                <p:spPr bwMode="auto">
                  <a:xfrm>
                    <a:off x="6616700" y="3554413"/>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67" name="Rectangle 161"/>
                  <p:cNvSpPr>
                    <a:spLocks noChangeArrowheads="1"/>
                  </p:cNvSpPr>
                  <p:nvPr/>
                </p:nvSpPr>
                <p:spPr bwMode="auto">
                  <a:xfrm>
                    <a:off x="6616700" y="3513138"/>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68" name="Rectangle 162"/>
                  <p:cNvSpPr>
                    <a:spLocks noChangeArrowheads="1"/>
                  </p:cNvSpPr>
                  <p:nvPr/>
                </p:nvSpPr>
                <p:spPr bwMode="auto">
                  <a:xfrm>
                    <a:off x="6616700" y="3475038"/>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69" name="Rectangle 163"/>
                  <p:cNvSpPr>
                    <a:spLocks noChangeArrowheads="1"/>
                  </p:cNvSpPr>
                  <p:nvPr/>
                </p:nvSpPr>
                <p:spPr bwMode="auto">
                  <a:xfrm>
                    <a:off x="6616700" y="3436938"/>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70" name="Rectangle 164"/>
                  <p:cNvSpPr>
                    <a:spLocks noChangeArrowheads="1"/>
                  </p:cNvSpPr>
                  <p:nvPr/>
                </p:nvSpPr>
                <p:spPr bwMode="auto">
                  <a:xfrm>
                    <a:off x="6616700" y="3398838"/>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71" name="Rectangle 165"/>
                  <p:cNvSpPr>
                    <a:spLocks noChangeArrowheads="1"/>
                  </p:cNvSpPr>
                  <p:nvPr/>
                </p:nvSpPr>
                <p:spPr bwMode="auto">
                  <a:xfrm>
                    <a:off x="6616700" y="3357563"/>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72" name="Rectangle 166"/>
                  <p:cNvSpPr>
                    <a:spLocks noChangeArrowheads="1"/>
                  </p:cNvSpPr>
                  <p:nvPr/>
                </p:nvSpPr>
                <p:spPr bwMode="auto">
                  <a:xfrm>
                    <a:off x="6616700" y="3319463"/>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73" name="Rectangle 167"/>
                  <p:cNvSpPr>
                    <a:spLocks noChangeArrowheads="1"/>
                  </p:cNvSpPr>
                  <p:nvPr/>
                </p:nvSpPr>
                <p:spPr bwMode="auto">
                  <a:xfrm>
                    <a:off x="6661150" y="3706813"/>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74" name="Rectangle 168"/>
                  <p:cNvSpPr>
                    <a:spLocks noChangeArrowheads="1"/>
                  </p:cNvSpPr>
                  <p:nvPr/>
                </p:nvSpPr>
                <p:spPr bwMode="auto">
                  <a:xfrm>
                    <a:off x="6661150" y="3668713"/>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75" name="Rectangle 169"/>
                  <p:cNvSpPr>
                    <a:spLocks noChangeArrowheads="1"/>
                  </p:cNvSpPr>
                  <p:nvPr/>
                </p:nvSpPr>
                <p:spPr bwMode="auto">
                  <a:xfrm>
                    <a:off x="6661150" y="3630613"/>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76" name="Rectangle 170"/>
                  <p:cNvSpPr>
                    <a:spLocks noChangeArrowheads="1"/>
                  </p:cNvSpPr>
                  <p:nvPr/>
                </p:nvSpPr>
                <p:spPr bwMode="auto">
                  <a:xfrm>
                    <a:off x="6661150" y="3592513"/>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77" name="Rectangle 171"/>
                  <p:cNvSpPr>
                    <a:spLocks noChangeArrowheads="1"/>
                  </p:cNvSpPr>
                  <p:nvPr/>
                </p:nvSpPr>
                <p:spPr bwMode="auto">
                  <a:xfrm>
                    <a:off x="6661150" y="3554413"/>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78" name="Rectangle 172"/>
                  <p:cNvSpPr>
                    <a:spLocks noChangeArrowheads="1"/>
                  </p:cNvSpPr>
                  <p:nvPr/>
                </p:nvSpPr>
                <p:spPr bwMode="auto">
                  <a:xfrm>
                    <a:off x="6661150" y="3513138"/>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79" name="Rectangle 173"/>
                  <p:cNvSpPr>
                    <a:spLocks noChangeArrowheads="1"/>
                  </p:cNvSpPr>
                  <p:nvPr/>
                </p:nvSpPr>
                <p:spPr bwMode="auto">
                  <a:xfrm>
                    <a:off x="6661150" y="3475038"/>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80" name="Rectangle 174"/>
                  <p:cNvSpPr>
                    <a:spLocks noChangeArrowheads="1"/>
                  </p:cNvSpPr>
                  <p:nvPr/>
                </p:nvSpPr>
                <p:spPr bwMode="auto">
                  <a:xfrm>
                    <a:off x="6661150" y="3436938"/>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81" name="Rectangle 175"/>
                  <p:cNvSpPr>
                    <a:spLocks noChangeArrowheads="1"/>
                  </p:cNvSpPr>
                  <p:nvPr/>
                </p:nvSpPr>
                <p:spPr bwMode="auto">
                  <a:xfrm>
                    <a:off x="6661150" y="3398838"/>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82" name="Rectangle 176"/>
                  <p:cNvSpPr>
                    <a:spLocks noChangeArrowheads="1"/>
                  </p:cNvSpPr>
                  <p:nvPr/>
                </p:nvSpPr>
                <p:spPr bwMode="auto">
                  <a:xfrm>
                    <a:off x="6661150" y="3357563"/>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83" name="Rectangle 177"/>
                  <p:cNvSpPr>
                    <a:spLocks noChangeArrowheads="1"/>
                  </p:cNvSpPr>
                  <p:nvPr/>
                </p:nvSpPr>
                <p:spPr bwMode="auto">
                  <a:xfrm>
                    <a:off x="6661150" y="3319463"/>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grpSp>
            <p:grpSp>
              <p:nvGrpSpPr>
                <p:cNvPr id="16" name="Group 15"/>
                <p:cNvGrpSpPr/>
                <p:nvPr/>
              </p:nvGrpSpPr>
              <p:grpSpPr>
                <a:xfrm>
                  <a:off x="6113725" y="2821606"/>
                  <a:ext cx="317500" cy="704850"/>
                  <a:chOff x="6159500" y="3160713"/>
                  <a:chExt cx="317500" cy="704850"/>
                </a:xfrm>
              </p:grpSpPr>
              <p:sp>
                <p:nvSpPr>
                  <p:cNvPr id="104" name="Freeform 261"/>
                  <p:cNvSpPr>
                    <a:spLocks/>
                  </p:cNvSpPr>
                  <p:nvPr/>
                </p:nvSpPr>
                <p:spPr bwMode="auto">
                  <a:xfrm>
                    <a:off x="6159500" y="3160713"/>
                    <a:ext cx="317500" cy="704850"/>
                  </a:xfrm>
                  <a:custGeom>
                    <a:avLst/>
                    <a:gdLst>
                      <a:gd name="T0" fmla="*/ 142 w 200"/>
                      <a:gd name="T1" fmla="*/ 108 h 444"/>
                      <a:gd name="T2" fmla="*/ 142 w 200"/>
                      <a:gd name="T3" fmla="*/ 40 h 444"/>
                      <a:gd name="T4" fmla="*/ 128 w 200"/>
                      <a:gd name="T5" fmla="*/ 40 h 444"/>
                      <a:gd name="T6" fmla="*/ 128 w 200"/>
                      <a:gd name="T7" fmla="*/ 0 h 444"/>
                      <a:gd name="T8" fmla="*/ 124 w 200"/>
                      <a:gd name="T9" fmla="*/ 0 h 444"/>
                      <a:gd name="T10" fmla="*/ 124 w 200"/>
                      <a:gd name="T11" fmla="*/ 40 h 444"/>
                      <a:gd name="T12" fmla="*/ 112 w 200"/>
                      <a:gd name="T13" fmla="*/ 40 h 444"/>
                      <a:gd name="T14" fmla="*/ 112 w 200"/>
                      <a:gd name="T15" fmla="*/ 108 h 444"/>
                      <a:gd name="T16" fmla="*/ 68 w 200"/>
                      <a:gd name="T17" fmla="*/ 108 h 444"/>
                      <a:gd name="T18" fmla="*/ 68 w 200"/>
                      <a:gd name="T19" fmla="*/ 92 h 444"/>
                      <a:gd name="T20" fmla="*/ 22 w 200"/>
                      <a:gd name="T21" fmla="*/ 92 h 444"/>
                      <a:gd name="T22" fmla="*/ 22 w 200"/>
                      <a:gd name="T23" fmla="*/ 108 h 444"/>
                      <a:gd name="T24" fmla="*/ 0 w 200"/>
                      <a:gd name="T25" fmla="*/ 108 h 444"/>
                      <a:gd name="T26" fmla="*/ 0 w 200"/>
                      <a:gd name="T27" fmla="*/ 444 h 444"/>
                      <a:gd name="T28" fmla="*/ 200 w 200"/>
                      <a:gd name="T29" fmla="*/ 444 h 444"/>
                      <a:gd name="T30" fmla="*/ 200 w 200"/>
                      <a:gd name="T31" fmla="*/ 108 h 444"/>
                      <a:gd name="T32" fmla="*/ 142 w 200"/>
                      <a:gd name="T33" fmla="*/ 10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444">
                        <a:moveTo>
                          <a:pt x="142" y="108"/>
                        </a:moveTo>
                        <a:lnTo>
                          <a:pt x="142" y="40"/>
                        </a:lnTo>
                        <a:lnTo>
                          <a:pt x="128" y="40"/>
                        </a:lnTo>
                        <a:lnTo>
                          <a:pt x="128" y="0"/>
                        </a:lnTo>
                        <a:lnTo>
                          <a:pt x="124" y="0"/>
                        </a:lnTo>
                        <a:lnTo>
                          <a:pt x="124" y="40"/>
                        </a:lnTo>
                        <a:lnTo>
                          <a:pt x="112" y="40"/>
                        </a:lnTo>
                        <a:lnTo>
                          <a:pt x="112" y="108"/>
                        </a:lnTo>
                        <a:lnTo>
                          <a:pt x="68" y="108"/>
                        </a:lnTo>
                        <a:lnTo>
                          <a:pt x="68" y="92"/>
                        </a:lnTo>
                        <a:lnTo>
                          <a:pt x="22" y="92"/>
                        </a:lnTo>
                        <a:lnTo>
                          <a:pt x="22" y="108"/>
                        </a:lnTo>
                        <a:lnTo>
                          <a:pt x="0" y="108"/>
                        </a:lnTo>
                        <a:lnTo>
                          <a:pt x="0" y="444"/>
                        </a:lnTo>
                        <a:lnTo>
                          <a:pt x="200" y="444"/>
                        </a:lnTo>
                        <a:lnTo>
                          <a:pt x="200" y="108"/>
                        </a:lnTo>
                        <a:lnTo>
                          <a:pt x="142" y="108"/>
                        </a:lnTo>
                        <a:close/>
                      </a:path>
                    </a:pathLst>
                  </a:custGeom>
                  <a:solidFill>
                    <a:srgbClr val="968C6D"/>
                  </a:solidFill>
                  <a:ln>
                    <a:noFill/>
                  </a:ln>
                </p:spPr>
                <p:txBody>
                  <a:bodyPr vert="horz" wrap="square" lIns="82935" tIns="41468" rIns="82935" bIns="41468" numCol="1" anchor="t" anchorCtr="0" compatLnSpc="1">
                    <a:prstTxWarp prst="textNoShape">
                      <a:avLst/>
                    </a:prstTxWarp>
                  </a:bodyPr>
                  <a:lstStyle/>
                  <a:p>
                    <a:endParaRPr lang="en-GB" sz="1633" dirty="0"/>
                  </a:p>
                </p:txBody>
              </p:sp>
              <p:sp>
                <p:nvSpPr>
                  <p:cNvPr id="105" name="Rectangle 262"/>
                  <p:cNvSpPr>
                    <a:spLocks noChangeArrowheads="1"/>
                  </p:cNvSpPr>
                  <p:nvPr/>
                </p:nvSpPr>
                <p:spPr bwMode="auto">
                  <a:xfrm>
                    <a:off x="6191250" y="3751263"/>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06" name="Rectangle 263"/>
                  <p:cNvSpPr>
                    <a:spLocks noChangeArrowheads="1"/>
                  </p:cNvSpPr>
                  <p:nvPr/>
                </p:nvSpPr>
                <p:spPr bwMode="auto">
                  <a:xfrm>
                    <a:off x="6191250" y="3700463"/>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07" name="Rectangle 264"/>
                  <p:cNvSpPr>
                    <a:spLocks noChangeArrowheads="1"/>
                  </p:cNvSpPr>
                  <p:nvPr/>
                </p:nvSpPr>
                <p:spPr bwMode="auto">
                  <a:xfrm>
                    <a:off x="6191250" y="3646488"/>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08" name="Rectangle 265"/>
                  <p:cNvSpPr>
                    <a:spLocks noChangeArrowheads="1"/>
                  </p:cNvSpPr>
                  <p:nvPr/>
                </p:nvSpPr>
                <p:spPr bwMode="auto">
                  <a:xfrm>
                    <a:off x="6191250" y="3595688"/>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09" name="Rectangle 266"/>
                  <p:cNvSpPr>
                    <a:spLocks noChangeArrowheads="1"/>
                  </p:cNvSpPr>
                  <p:nvPr/>
                </p:nvSpPr>
                <p:spPr bwMode="auto">
                  <a:xfrm>
                    <a:off x="6191250" y="3541713"/>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10" name="Rectangle 267"/>
                  <p:cNvSpPr>
                    <a:spLocks noChangeArrowheads="1"/>
                  </p:cNvSpPr>
                  <p:nvPr/>
                </p:nvSpPr>
                <p:spPr bwMode="auto">
                  <a:xfrm>
                    <a:off x="6191250" y="3490913"/>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11" name="Rectangle 268"/>
                  <p:cNvSpPr>
                    <a:spLocks noChangeArrowheads="1"/>
                  </p:cNvSpPr>
                  <p:nvPr/>
                </p:nvSpPr>
                <p:spPr bwMode="auto">
                  <a:xfrm>
                    <a:off x="6191250" y="3436938"/>
                    <a:ext cx="349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12" name="Rectangle 269"/>
                  <p:cNvSpPr>
                    <a:spLocks noChangeArrowheads="1"/>
                  </p:cNvSpPr>
                  <p:nvPr/>
                </p:nvSpPr>
                <p:spPr bwMode="auto">
                  <a:xfrm>
                    <a:off x="6191250" y="3386138"/>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13" name="Rectangle 270"/>
                  <p:cNvSpPr>
                    <a:spLocks noChangeArrowheads="1"/>
                  </p:cNvSpPr>
                  <p:nvPr/>
                </p:nvSpPr>
                <p:spPr bwMode="auto">
                  <a:xfrm>
                    <a:off x="6245225" y="3751263"/>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14" name="Rectangle 271"/>
                  <p:cNvSpPr>
                    <a:spLocks noChangeArrowheads="1"/>
                  </p:cNvSpPr>
                  <p:nvPr/>
                </p:nvSpPr>
                <p:spPr bwMode="auto">
                  <a:xfrm>
                    <a:off x="6245225" y="3700463"/>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15" name="Rectangle 272"/>
                  <p:cNvSpPr>
                    <a:spLocks noChangeArrowheads="1"/>
                  </p:cNvSpPr>
                  <p:nvPr/>
                </p:nvSpPr>
                <p:spPr bwMode="auto">
                  <a:xfrm>
                    <a:off x="6245225" y="3646488"/>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16" name="Rectangle 273"/>
                  <p:cNvSpPr>
                    <a:spLocks noChangeArrowheads="1"/>
                  </p:cNvSpPr>
                  <p:nvPr/>
                </p:nvSpPr>
                <p:spPr bwMode="auto">
                  <a:xfrm>
                    <a:off x="6245225" y="3595688"/>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17" name="Rectangle 274"/>
                  <p:cNvSpPr>
                    <a:spLocks noChangeArrowheads="1"/>
                  </p:cNvSpPr>
                  <p:nvPr/>
                </p:nvSpPr>
                <p:spPr bwMode="auto">
                  <a:xfrm>
                    <a:off x="6245225" y="3541713"/>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18" name="Rectangle 275"/>
                  <p:cNvSpPr>
                    <a:spLocks noChangeArrowheads="1"/>
                  </p:cNvSpPr>
                  <p:nvPr/>
                </p:nvSpPr>
                <p:spPr bwMode="auto">
                  <a:xfrm>
                    <a:off x="6245225" y="3490913"/>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19" name="Rectangle 276"/>
                  <p:cNvSpPr>
                    <a:spLocks noChangeArrowheads="1"/>
                  </p:cNvSpPr>
                  <p:nvPr/>
                </p:nvSpPr>
                <p:spPr bwMode="auto">
                  <a:xfrm>
                    <a:off x="6245225" y="3436938"/>
                    <a:ext cx="349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20" name="Rectangle 277"/>
                  <p:cNvSpPr>
                    <a:spLocks noChangeArrowheads="1"/>
                  </p:cNvSpPr>
                  <p:nvPr/>
                </p:nvSpPr>
                <p:spPr bwMode="auto">
                  <a:xfrm>
                    <a:off x="6245225" y="3386138"/>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21" name="Rectangle 278"/>
                  <p:cNvSpPr>
                    <a:spLocks noChangeArrowheads="1"/>
                  </p:cNvSpPr>
                  <p:nvPr/>
                </p:nvSpPr>
                <p:spPr bwMode="auto">
                  <a:xfrm>
                    <a:off x="6299200" y="3751263"/>
                    <a:ext cx="38100"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22" name="Rectangle 279"/>
                  <p:cNvSpPr>
                    <a:spLocks noChangeArrowheads="1"/>
                  </p:cNvSpPr>
                  <p:nvPr/>
                </p:nvSpPr>
                <p:spPr bwMode="auto">
                  <a:xfrm>
                    <a:off x="6299200" y="3700463"/>
                    <a:ext cx="38100"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23" name="Rectangle 280"/>
                  <p:cNvSpPr>
                    <a:spLocks noChangeArrowheads="1"/>
                  </p:cNvSpPr>
                  <p:nvPr/>
                </p:nvSpPr>
                <p:spPr bwMode="auto">
                  <a:xfrm>
                    <a:off x="6299200" y="3646488"/>
                    <a:ext cx="38100"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24" name="Rectangle 281"/>
                  <p:cNvSpPr>
                    <a:spLocks noChangeArrowheads="1"/>
                  </p:cNvSpPr>
                  <p:nvPr/>
                </p:nvSpPr>
                <p:spPr bwMode="auto">
                  <a:xfrm>
                    <a:off x="6299200" y="3595688"/>
                    <a:ext cx="38100"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25" name="Rectangle 282"/>
                  <p:cNvSpPr>
                    <a:spLocks noChangeArrowheads="1"/>
                  </p:cNvSpPr>
                  <p:nvPr/>
                </p:nvSpPr>
                <p:spPr bwMode="auto">
                  <a:xfrm>
                    <a:off x="6299200" y="3541713"/>
                    <a:ext cx="38100"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26" name="Rectangle 283"/>
                  <p:cNvSpPr>
                    <a:spLocks noChangeArrowheads="1"/>
                  </p:cNvSpPr>
                  <p:nvPr/>
                </p:nvSpPr>
                <p:spPr bwMode="auto">
                  <a:xfrm>
                    <a:off x="6299200" y="3490913"/>
                    <a:ext cx="38100"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27" name="Rectangle 284"/>
                  <p:cNvSpPr>
                    <a:spLocks noChangeArrowheads="1"/>
                  </p:cNvSpPr>
                  <p:nvPr/>
                </p:nvSpPr>
                <p:spPr bwMode="auto">
                  <a:xfrm>
                    <a:off x="6299200" y="3436938"/>
                    <a:ext cx="38100"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28" name="Rectangle 285"/>
                  <p:cNvSpPr>
                    <a:spLocks noChangeArrowheads="1"/>
                  </p:cNvSpPr>
                  <p:nvPr/>
                </p:nvSpPr>
                <p:spPr bwMode="auto">
                  <a:xfrm>
                    <a:off x="6299200" y="3386138"/>
                    <a:ext cx="38100"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29" name="Rectangle 286"/>
                  <p:cNvSpPr>
                    <a:spLocks noChangeArrowheads="1"/>
                  </p:cNvSpPr>
                  <p:nvPr/>
                </p:nvSpPr>
                <p:spPr bwMode="auto">
                  <a:xfrm>
                    <a:off x="6356350" y="3751263"/>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30" name="Rectangle 287"/>
                  <p:cNvSpPr>
                    <a:spLocks noChangeArrowheads="1"/>
                  </p:cNvSpPr>
                  <p:nvPr/>
                </p:nvSpPr>
                <p:spPr bwMode="auto">
                  <a:xfrm>
                    <a:off x="6356350" y="3700463"/>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31" name="Rectangle 288"/>
                  <p:cNvSpPr>
                    <a:spLocks noChangeArrowheads="1"/>
                  </p:cNvSpPr>
                  <p:nvPr/>
                </p:nvSpPr>
                <p:spPr bwMode="auto">
                  <a:xfrm>
                    <a:off x="6356350" y="3646488"/>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32" name="Rectangle 289"/>
                  <p:cNvSpPr>
                    <a:spLocks noChangeArrowheads="1"/>
                  </p:cNvSpPr>
                  <p:nvPr/>
                </p:nvSpPr>
                <p:spPr bwMode="auto">
                  <a:xfrm>
                    <a:off x="6356350" y="3595688"/>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33" name="Rectangle 290"/>
                  <p:cNvSpPr>
                    <a:spLocks noChangeArrowheads="1"/>
                  </p:cNvSpPr>
                  <p:nvPr/>
                </p:nvSpPr>
                <p:spPr bwMode="auto">
                  <a:xfrm>
                    <a:off x="6356350" y="3541713"/>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34" name="Rectangle 291"/>
                  <p:cNvSpPr>
                    <a:spLocks noChangeArrowheads="1"/>
                  </p:cNvSpPr>
                  <p:nvPr/>
                </p:nvSpPr>
                <p:spPr bwMode="auto">
                  <a:xfrm>
                    <a:off x="6356350" y="3490913"/>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35" name="Rectangle 292"/>
                  <p:cNvSpPr>
                    <a:spLocks noChangeArrowheads="1"/>
                  </p:cNvSpPr>
                  <p:nvPr/>
                </p:nvSpPr>
                <p:spPr bwMode="auto">
                  <a:xfrm>
                    <a:off x="6356350" y="3436938"/>
                    <a:ext cx="34925"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36" name="Rectangle 293"/>
                  <p:cNvSpPr>
                    <a:spLocks noChangeArrowheads="1"/>
                  </p:cNvSpPr>
                  <p:nvPr/>
                </p:nvSpPr>
                <p:spPr bwMode="auto">
                  <a:xfrm>
                    <a:off x="6356350" y="3386138"/>
                    <a:ext cx="34925"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37" name="Rectangle 294"/>
                  <p:cNvSpPr>
                    <a:spLocks noChangeArrowheads="1"/>
                  </p:cNvSpPr>
                  <p:nvPr/>
                </p:nvSpPr>
                <p:spPr bwMode="auto">
                  <a:xfrm>
                    <a:off x="6410325" y="3751263"/>
                    <a:ext cx="38100"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38" name="Rectangle 295"/>
                  <p:cNvSpPr>
                    <a:spLocks noChangeArrowheads="1"/>
                  </p:cNvSpPr>
                  <p:nvPr/>
                </p:nvSpPr>
                <p:spPr bwMode="auto">
                  <a:xfrm>
                    <a:off x="6410325" y="3700463"/>
                    <a:ext cx="38100"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39" name="Rectangle 296"/>
                  <p:cNvSpPr>
                    <a:spLocks noChangeArrowheads="1"/>
                  </p:cNvSpPr>
                  <p:nvPr/>
                </p:nvSpPr>
                <p:spPr bwMode="auto">
                  <a:xfrm>
                    <a:off x="6410325" y="3646488"/>
                    <a:ext cx="38100"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40" name="Rectangle 297"/>
                  <p:cNvSpPr>
                    <a:spLocks noChangeArrowheads="1"/>
                  </p:cNvSpPr>
                  <p:nvPr/>
                </p:nvSpPr>
                <p:spPr bwMode="auto">
                  <a:xfrm>
                    <a:off x="6410325" y="3595688"/>
                    <a:ext cx="38100"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41" name="Rectangle 298"/>
                  <p:cNvSpPr>
                    <a:spLocks noChangeArrowheads="1"/>
                  </p:cNvSpPr>
                  <p:nvPr/>
                </p:nvSpPr>
                <p:spPr bwMode="auto">
                  <a:xfrm>
                    <a:off x="6410325" y="3541713"/>
                    <a:ext cx="38100"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42" name="Rectangle 299"/>
                  <p:cNvSpPr>
                    <a:spLocks noChangeArrowheads="1"/>
                  </p:cNvSpPr>
                  <p:nvPr/>
                </p:nvSpPr>
                <p:spPr bwMode="auto">
                  <a:xfrm>
                    <a:off x="6410325" y="3490913"/>
                    <a:ext cx="38100"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43" name="Rectangle 300"/>
                  <p:cNvSpPr>
                    <a:spLocks noChangeArrowheads="1"/>
                  </p:cNvSpPr>
                  <p:nvPr/>
                </p:nvSpPr>
                <p:spPr bwMode="auto">
                  <a:xfrm>
                    <a:off x="6410325" y="3436938"/>
                    <a:ext cx="38100"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44" name="Rectangle 301"/>
                  <p:cNvSpPr>
                    <a:spLocks noChangeArrowheads="1"/>
                  </p:cNvSpPr>
                  <p:nvPr/>
                </p:nvSpPr>
                <p:spPr bwMode="auto">
                  <a:xfrm>
                    <a:off x="6410325" y="3386138"/>
                    <a:ext cx="38100" cy="34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grpSp>
            <p:grpSp>
              <p:nvGrpSpPr>
                <p:cNvPr id="18" name="Group 17"/>
                <p:cNvGrpSpPr/>
                <p:nvPr/>
              </p:nvGrpSpPr>
              <p:grpSpPr>
                <a:xfrm>
                  <a:off x="6570925" y="3174031"/>
                  <a:ext cx="225425" cy="352425"/>
                  <a:chOff x="6616700" y="3513138"/>
                  <a:chExt cx="225425" cy="352425"/>
                </a:xfrm>
              </p:grpSpPr>
              <p:sp>
                <p:nvSpPr>
                  <p:cNvPr id="22" name="Rectangle 343"/>
                  <p:cNvSpPr>
                    <a:spLocks noChangeArrowheads="1"/>
                  </p:cNvSpPr>
                  <p:nvPr/>
                </p:nvSpPr>
                <p:spPr bwMode="auto">
                  <a:xfrm>
                    <a:off x="6616700" y="3513138"/>
                    <a:ext cx="225425" cy="352425"/>
                  </a:xfrm>
                  <a:prstGeom prst="rect">
                    <a:avLst/>
                  </a:prstGeom>
                  <a:solidFill>
                    <a:srgbClr val="B6AF99"/>
                  </a:solidFill>
                  <a:ln>
                    <a:noFill/>
                  </a:ln>
                </p:spPr>
                <p:txBody>
                  <a:bodyPr vert="horz" wrap="square" lIns="82935" tIns="41468" rIns="82935" bIns="41468" numCol="1" anchor="t" anchorCtr="0" compatLnSpc="1">
                    <a:prstTxWarp prst="textNoShape">
                      <a:avLst/>
                    </a:prstTxWarp>
                  </a:bodyPr>
                  <a:lstStyle/>
                  <a:p>
                    <a:endParaRPr lang="en-GB" sz="1633" dirty="0"/>
                  </a:p>
                </p:txBody>
              </p:sp>
              <p:sp>
                <p:nvSpPr>
                  <p:cNvPr id="23" name="Rectangle 344"/>
                  <p:cNvSpPr>
                    <a:spLocks noChangeArrowheads="1"/>
                  </p:cNvSpPr>
                  <p:nvPr/>
                </p:nvSpPr>
                <p:spPr bwMode="auto">
                  <a:xfrm>
                    <a:off x="6642100" y="3786188"/>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4" name="Rectangle 345"/>
                  <p:cNvSpPr>
                    <a:spLocks noChangeArrowheads="1"/>
                  </p:cNvSpPr>
                  <p:nvPr/>
                </p:nvSpPr>
                <p:spPr bwMode="auto">
                  <a:xfrm>
                    <a:off x="6642100" y="3751263"/>
                    <a:ext cx="2222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5" name="Rectangle 346"/>
                  <p:cNvSpPr>
                    <a:spLocks noChangeArrowheads="1"/>
                  </p:cNvSpPr>
                  <p:nvPr/>
                </p:nvSpPr>
                <p:spPr bwMode="auto">
                  <a:xfrm>
                    <a:off x="6642100" y="37195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6" name="Rectangle 347"/>
                  <p:cNvSpPr>
                    <a:spLocks noChangeArrowheads="1"/>
                  </p:cNvSpPr>
                  <p:nvPr/>
                </p:nvSpPr>
                <p:spPr bwMode="auto">
                  <a:xfrm>
                    <a:off x="6642100" y="3684588"/>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7" name="Rectangle 348"/>
                  <p:cNvSpPr>
                    <a:spLocks noChangeArrowheads="1"/>
                  </p:cNvSpPr>
                  <p:nvPr/>
                </p:nvSpPr>
                <p:spPr bwMode="auto">
                  <a:xfrm>
                    <a:off x="6642100" y="3649663"/>
                    <a:ext cx="2222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8" name="Rectangle 349"/>
                  <p:cNvSpPr>
                    <a:spLocks noChangeArrowheads="1"/>
                  </p:cNvSpPr>
                  <p:nvPr/>
                </p:nvSpPr>
                <p:spPr bwMode="auto">
                  <a:xfrm>
                    <a:off x="6642100" y="36179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29" name="Rectangle 350"/>
                  <p:cNvSpPr>
                    <a:spLocks noChangeArrowheads="1"/>
                  </p:cNvSpPr>
                  <p:nvPr/>
                </p:nvSpPr>
                <p:spPr bwMode="auto">
                  <a:xfrm>
                    <a:off x="6642100" y="3582988"/>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30" name="Rectangle 351"/>
                  <p:cNvSpPr>
                    <a:spLocks noChangeArrowheads="1"/>
                  </p:cNvSpPr>
                  <p:nvPr/>
                </p:nvSpPr>
                <p:spPr bwMode="auto">
                  <a:xfrm>
                    <a:off x="6642100" y="3548063"/>
                    <a:ext cx="2222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31" name="Rectangle 352"/>
                  <p:cNvSpPr>
                    <a:spLocks noChangeArrowheads="1"/>
                  </p:cNvSpPr>
                  <p:nvPr/>
                </p:nvSpPr>
                <p:spPr bwMode="auto">
                  <a:xfrm>
                    <a:off x="6680200" y="3786188"/>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32" name="Rectangle 353"/>
                  <p:cNvSpPr>
                    <a:spLocks noChangeArrowheads="1"/>
                  </p:cNvSpPr>
                  <p:nvPr/>
                </p:nvSpPr>
                <p:spPr bwMode="auto">
                  <a:xfrm>
                    <a:off x="6680200" y="3751263"/>
                    <a:ext cx="2222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33" name="Rectangle 354"/>
                  <p:cNvSpPr>
                    <a:spLocks noChangeArrowheads="1"/>
                  </p:cNvSpPr>
                  <p:nvPr/>
                </p:nvSpPr>
                <p:spPr bwMode="auto">
                  <a:xfrm>
                    <a:off x="6680200" y="37195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34" name="Rectangle 355"/>
                  <p:cNvSpPr>
                    <a:spLocks noChangeArrowheads="1"/>
                  </p:cNvSpPr>
                  <p:nvPr/>
                </p:nvSpPr>
                <p:spPr bwMode="auto">
                  <a:xfrm>
                    <a:off x="6680200" y="3684588"/>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35" name="Rectangle 356"/>
                  <p:cNvSpPr>
                    <a:spLocks noChangeArrowheads="1"/>
                  </p:cNvSpPr>
                  <p:nvPr/>
                </p:nvSpPr>
                <p:spPr bwMode="auto">
                  <a:xfrm>
                    <a:off x="6680200" y="3649663"/>
                    <a:ext cx="2222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36" name="Rectangle 357"/>
                  <p:cNvSpPr>
                    <a:spLocks noChangeArrowheads="1"/>
                  </p:cNvSpPr>
                  <p:nvPr/>
                </p:nvSpPr>
                <p:spPr bwMode="auto">
                  <a:xfrm>
                    <a:off x="6680200" y="36179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37" name="Rectangle 358"/>
                  <p:cNvSpPr>
                    <a:spLocks noChangeArrowheads="1"/>
                  </p:cNvSpPr>
                  <p:nvPr/>
                </p:nvSpPr>
                <p:spPr bwMode="auto">
                  <a:xfrm>
                    <a:off x="6680200" y="3582988"/>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38" name="Rectangle 359"/>
                  <p:cNvSpPr>
                    <a:spLocks noChangeArrowheads="1"/>
                  </p:cNvSpPr>
                  <p:nvPr/>
                </p:nvSpPr>
                <p:spPr bwMode="auto">
                  <a:xfrm>
                    <a:off x="6680200" y="3548063"/>
                    <a:ext cx="2222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39" name="Rectangle 360"/>
                  <p:cNvSpPr>
                    <a:spLocks noChangeArrowheads="1"/>
                  </p:cNvSpPr>
                  <p:nvPr/>
                </p:nvSpPr>
                <p:spPr bwMode="auto">
                  <a:xfrm>
                    <a:off x="6718300" y="3786188"/>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40" name="Rectangle 361"/>
                  <p:cNvSpPr>
                    <a:spLocks noChangeArrowheads="1"/>
                  </p:cNvSpPr>
                  <p:nvPr/>
                </p:nvSpPr>
                <p:spPr bwMode="auto">
                  <a:xfrm>
                    <a:off x="6718300" y="3751263"/>
                    <a:ext cx="2222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41" name="Rectangle 362"/>
                  <p:cNvSpPr>
                    <a:spLocks noChangeArrowheads="1"/>
                  </p:cNvSpPr>
                  <p:nvPr/>
                </p:nvSpPr>
                <p:spPr bwMode="auto">
                  <a:xfrm>
                    <a:off x="6718300" y="37195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42" name="Rectangle 363"/>
                  <p:cNvSpPr>
                    <a:spLocks noChangeArrowheads="1"/>
                  </p:cNvSpPr>
                  <p:nvPr/>
                </p:nvSpPr>
                <p:spPr bwMode="auto">
                  <a:xfrm>
                    <a:off x="6718300" y="3684588"/>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43" name="Rectangle 364"/>
                  <p:cNvSpPr>
                    <a:spLocks noChangeArrowheads="1"/>
                  </p:cNvSpPr>
                  <p:nvPr/>
                </p:nvSpPr>
                <p:spPr bwMode="auto">
                  <a:xfrm>
                    <a:off x="6718300" y="3649663"/>
                    <a:ext cx="2222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44" name="Rectangle 365"/>
                  <p:cNvSpPr>
                    <a:spLocks noChangeArrowheads="1"/>
                  </p:cNvSpPr>
                  <p:nvPr/>
                </p:nvSpPr>
                <p:spPr bwMode="auto">
                  <a:xfrm>
                    <a:off x="6718300" y="36179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45" name="Rectangle 366"/>
                  <p:cNvSpPr>
                    <a:spLocks noChangeArrowheads="1"/>
                  </p:cNvSpPr>
                  <p:nvPr/>
                </p:nvSpPr>
                <p:spPr bwMode="auto">
                  <a:xfrm>
                    <a:off x="6718300" y="3582988"/>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46" name="Rectangle 367"/>
                  <p:cNvSpPr>
                    <a:spLocks noChangeArrowheads="1"/>
                  </p:cNvSpPr>
                  <p:nvPr/>
                </p:nvSpPr>
                <p:spPr bwMode="auto">
                  <a:xfrm>
                    <a:off x="6718300" y="3548063"/>
                    <a:ext cx="2222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47" name="Rectangle 368"/>
                  <p:cNvSpPr>
                    <a:spLocks noChangeArrowheads="1"/>
                  </p:cNvSpPr>
                  <p:nvPr/>
                </p:nvSpPr>
                <p:spPr bwMode="auto">
                  <a:xfrm>
                    <a:off x="6756400" y="3786188"/>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48" name="Rectangle 369"/>
                  <p:cNvSpPr>
                    <a:spLocks noChangeArrowheads="1"/>
                  </p:cNvSpPr>
                  <p:nvPr/>
                </p:nvSpPr>
                <p:spPr bwMode="auto">
                  <a:xfrm>
                    <a:off x="6756400" y="375126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49" name="Rectangle 370"/>
                  <p:cNvSpPr>
                    <a:spLocks noChangeArrowheads="1"/>
                  </p:cNvSpPr>
                  <p:nvPr/>
                </p:nvSpPr>
                <p:spPr bwMode="auto">
                  <a:xfrm>
                    <a:off x="6756400" y="3719513"/>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50" name="Rectangle 371"/>
                  <p:cNvSpPr>
                    <a:spLocks noChangeArrowheads="1"/>
                  </p:cNvSpPr>
                  <p:nvPr/>
                </p:nvSpPr>
                <p:spPr bwMode="auto">
                  <a:xfrm>
                    <a:off x="6756400" y="3684588"/>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51" name="Rectangle 372"/>
                  <p:cNvSpPr>
                    <a:spLocks noChangeArrowheads="1"/>
                  </p:cNvSpPr>
                  <p:nvPr/>
                </p:nvSpPr>
                <p:spPr bwMode="auto">
                  <a:xfrm>
                    <a:off x="6756400" y="364966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52" name="Rectangle 373"/>
                  <p:cNvSpPr>
                    <a:spLocks noChangeArrowheads="1"/>
                  </p:cNvSpPr>
                  <p:nvPr/>
                </p:nvSpPr>
                <p:spPr bwMode="auto">
                  <a:xfrm>
                    <a:off x="6756400" y="3617913"/>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53" name="Rectangle 374"/>
                  <p:cNvSpPr>
                    <a:spLocks noChangeArrowheads="1"/>
                  </p:cNvSpPr>
                  <p:nvPr/>
                </p:nvSpPr>
                <p:spPr bwMode="auto">
                  <a:xfrm>
                    <a:off x="6756400" y="3582988"/>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54" name="Rectangle 375"/>
                  <p:cNvSpPr>
                    <a:spLocks noChangeArrowheads="1"/>
                  </p:cNvSpPr>
                  <p:nvPr/>
                </p:nvSpPr>
                <p:spPr bwMode="auto">
                  <a:xfrm>
                    <a:off x="6756400" y="354806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55" name="Rectangle 376"/>
                  <p:cNvSpPr>
                    <a:spLocks noChangeArrowheads="1"/>
                  </p:cNvSpPr>
                  <p:nvPr/>
                </p:nvSpPr>
                <p:spPr bwMode="auto">
                  <a:xfrm>
                    <a:off x="6794500" y="3786188"/>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56" name="Rectangle 377"/>
                  <p:cNvSpPr>
                    <a:spLocks noChangeArrowheads="1"/>
                  </p:cNvSpPr>
                  <p:nvPr/>
                </p:nvSpPr>
                <p:spPr bwMode="auto">
                  <a:xfrm>
                    <a:off x="6794500" y="375126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57" name="Rectangle 378"/>
                  <p:cNvSpPr>
                    <a:spLocks noChangeArrowheads="1"/>
                  </p:cNvSpPr>
                  <p:nvPr/>
                </p:nvSpPr>
                <p:spPr bwMode="auto">
                  <a:xfrm>
                    <a:off x="6794500" y="3719513"/>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58" name="Rectangle 379"/>
                  <p:cNvSpPr>
                    <a:spLocks noChangeArrowheads="1"/>
                  </p:cNvSpPr>
                  <p:nvPr/>
                </p:nvSpPr>
                <p:spPr bwMode="auto">
                  <a:xfrm>
                    <a:off x="6794500" y="3684588"/>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59" name="Rectangle 380"/>
                  <p:cNvSpPr>
                    <a:spLocks noChangeArrowheads="1"/>
                  </p:cNvSpPr>
                  <p:nvPr/>
                </p:nvSpPr>
                <p:spPr bwMode="auto">
                  <a:xfrm>
                    <a:off x="6794500" y="364966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60" name="Rectangle 381"/>
                  <p:cNvSpPr>
                    <a:spLocks noChangeArrowheads="1"/>
                  </p:cNvSpPr>
                  <p:nvPr/>
                </p:nvSpPr>
                <p:spPr bwMode="auto">
                  <a:xfrm>
                    <a:off x="6794500" y="3617913"/>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61" name="Rectangle 382"/>
                  <p:cNvSpPr>
                    <a:spLocks noChangeArrowheads="1"/>
                  </p:cNvSpPr>
                  <p:nvPr/>
                </p:nvSpPr>
                <p:spPr bwMode="auto">
                  <a:xfrm>
                    <a:off x="6794500" y="3582988"/>
                    <a:ext cx="2540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62" name="Rectangle 383"/>
                  <p:cNvSpPr>
                    <a:spLocks noChangeArrowheads="1"/>
                  </p:cNvSpPr>
                  <p:nvPr/>
                </p:nvSpPr>
                <p:spPr bwMode="auto">
                  <a:xfrm>
                    <a:off x="6794500" y="354806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grpSp>
          </p:grpSp>
          <p:grpSp>
            <p:nvGrpSpPr>
              <p:cNvPr id="285" name="Group 284"/>
              <p:cNvGrpSpPr/>
              <p:nvPr/>
            </p:nvGrpSpPr>
            <p:grpSpPr>
              <a:xfrm>
                <a:off x="2126274" y="3036699"/>
                <a:ext cx="354341" cy="377653"/>
                <a:chOff x="5497775" y="3012106"/>
                <a:chExt cx="482600" cy="514350"/>
              </a:xfrm>
            </p:grpSpPr>
            <p:grpSp>
              <p:nvGrpSpPr>
                <p:cNvPr id="15" name="Group 14"/>
                <p:cNvGrpSpPr/>
                <p:nvPr/>
              </p:nvGrpSpPr>
              <p:grpSpPr>
                <a:xfrm>
                  <a:off x="5751775" y="3177206"/>
                  <a:ext cx="212725" cy="349250"/>
                  <a:chOff x="5797550" y="3516313"/>
                  <a:chExt cx="212725" cy="349250"/>
                </a:xfrm>
              </p:grpSpPr>
              <p:sp>
                <p:nvSpPr>
                  <p:cNvPr id="145" name="Rectangle 220"/>
                  <p:cNvSpPr>
                    <a:spLocks noChangeArrowheads="1"/>
                  </p:cNvSpPr>
                  <p:nvPr/>
                </p:nvSpPr>
                <p:spPr bwMode="auto">
                  <a:xfrm>
                    <a:off x="5797550" y="3516313"/>
                    <a:ext cx="212725" cy="349250"/>
                  </a:xfrm>
                  <a:prstGeom prst="rect">
                    <a:avLst/>
                  </a:prstGeom>
                  <a:solidFill>
                    <a:srgbClr val="B6AF99"/>
                  </a:solidFill>
                  <a:ln>
                    <a:noFill/>
                  </a:ln>
                </p:spPr>
                <p:txBody>
                  <a:bodyPr vert="horz" wrap="square" lIns="82935" tIns="41468" rIns="82935" bIns="41468" numCol="1" anchor="t" anchorCtr="0" compatLnSpc="1">
                    <a:prstTxWarp prst="textNoShape">
                      <a:avLst/>
                    </a:prstTxWarp>
                  </a:bodyPr>
                  <a:lstStyle/>
                  <a:p>
                    <a:endParaRPr lang="en-GB" sz="1633" dirty="0"/>
                  </a:p>
                </p:txBody>
              </p:sp>
              <p:sp>
                <p:nvSpPr>
                  <p:cNvPr id="146" name="Rectangle 221"/>
                  <p:cNvSpPr>
                    <a:spLocks noChangeArrowheads="1"/>
                  </p:cNvSpPr>
                  <p:nvPr/>
                </p:nvSpPr>
                <p:spPr bwMode="auto">
                  <a:xfrm>
                    <a:off x="5819775" y="37703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47" name="Rectangle 222"/>
                  <p:cNvSpPr>
                    <a:spLocks noChangeArrowheads="1"/>
                  </p:cNvSpPr>
                  <p:nvPr/>
                </p:nvSpPr>
                <p:spPr bwMode="auto">
                  <a:xfrm>
                    <a:off x="5819775" y="373856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48" name="Rectangle 223"/>
                  <p:cNvSpPr>
                    <a:spLocks noChangeArrowheads="1"/>
                  </p:cNvSpPr>
                  <p:nvPr/>
                </p:nvSpPr>
                <p:spPr bwMode="auto">
                  <a:xfrm>
                    <a:off x="5819775" y="37068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49" name="Rectangle 224"/>
                  <p:cNvSpPr>
                    <a:spLocks noChangeArrowheads="1"/>
                  </p:cNvSpPr>
                  <p:nvPr/>
                </p:nvSpPr>
                <p:spPr bwMode="auto">
                  <a:xfrm>
                    <a:off x="5819775" y="367506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50" name="Rectangle 225"/>
                  <p:cNvSpPr>
                    <a:spLocks noChangeArrowheads="1"/>
                  </p:cNvSpPr>
                  <p:nvPr/>
                </p:nvSpPr>
                <p:spPr bwMode="auto">
                  <a:xfrm>
                    <a:off x="5819775" y="36433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51" name="Rectangle 226"/>
                  <p:cNvSpPr>
                    <a:spLocks noChangeArrowheads="1"/>
                  </p:cNvSpPr>
                  <p:nvPr/>
                </p:nvSpPr>
                <p:spPr bwMode="auto">
                  <a:xfrm>
                    <a:off x="5819775" y="361156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52" name="Rectangle 227"/>
                  <p:cNvSpPr>
                    <a:spLocks noChangeArrowheads="1"/>
                  </p:cNvSpPr>
                  <p:nvPr/>
                </p:nvSpPr>
                <p:spPr bwMode="auto">
                  <a:xfrm>
                    <a:off x="5819775" y="35798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53" name="Rectangle 228"/>
                  <p:cNvSpPr>
                    <a:spLocks noChangeArrowheads="1"/>
                  </p:cNvSpPr>
                  <p:nvPr/>
                </p:nvSpPr>
                <p:spPr bwMode="auto">
                  <a:xfrm>
                    <a:off x="5819775" y="354806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54" name="Rectangle 229"/>
                  <p:cNvSpPr>
                    <a:spLocks noChangeArrowheads="1"/>
                  </p:cNvSpPr>
                  <p:nvPr/>
                </p:nvSpPr>
                <p:spPr bwMode="auto">
                  <a:xfrm>
                    <a:off x="5854700" y="37703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55" name="Rectangle 230"/>
                  <p:cNvSpPr>
                    <a:spLocks noChangeArrowheads="1"/>
                  </p:cNvSpPr>
                  <p:nvPr/>
                </p:nvSpPr>
                <p:spPr bwMode="auto">
                  <a:xfrm>
                    <a:off x="5854700" y="373856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56" name="Rectangle 231"/>
                  <p:cNvSpPr>
                    <a:spLocks noChangeArrowheads="1"/>
                  </p:cNvSpPr>
                  <p:nvPr/>
                </p:nvSpPr>
                <p:spPr bwMode="auto">
                  <a:xfrm>
                    <a:off x="5854700" y="37068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57" name="Rectangle 232"/>
                  <p:cNvSpPr>
                    <a:spLocks noChangeArrowheads="1"/>
                  </p:cNvSpPr>
                  <p:nvPr/>
                </p:nvSpPr>
                <p:spPr bwMode="auto">
                  <a:xfrm>
                    <a:off x="5854700" y="367506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58" name="Rectangle 233"/>
                  <p:cNvSpPr>
                    <a:spLocks noChangeArrowheads="1"/>
                  </p:cNvSpPr>
                  <p:nvPr/>
                </p:nvSpPr>
                <p:spPr bwMode="auto">
                  <a:xfrm>
                    <a:off x="5854700" y="36433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59" name="Rectangle 234"/>
                  <p:cNvSpPr>
                    <a:spLocks noChangeArrowheads="1"/>
                  </p:cNvSpPr>
                  <p:nvPr/>
                </p:nvSpPr>
                <p:spPr bwMode="auto">
                  <a:xfrm>
                    <a:off x="5854700" y="361156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60" name="Rectangle 235"/>
                  <p:cNvSpPr>
                    <a:spLocks noChangeArrowheads="1"/>
                  </p:cNvSpPr>
                  <p:nvPr/>
                </p:nvSpPr>
                <p:spPr bwMode="auto">
                  <a:xfrm>
                    <a:off x="5854700" y="35798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61" name="Rectangle 236"/>
                  <p:cNvSpPr>
                    <a:spLocks noChangeArrowheads="1"/>
                  </p:cNvSpPr>
                  <p:nvPr/>
                </p:nvSpPr>
                <p:spPr bwMode="auto">
                  <a:xfrm>
                    <a:off x="5854700" y="354806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62" name="Rectangle 237"/>
                  <p:cNvSpPr>
                    <a:spLocks noChangeArrowheads="1"/>
                  </p:cNvSpPr>
                  <p:nvPr/>
                </p:nvSpPr>
                <p:spPr bwMode="auto">
                  <a:xfrm>
                    <a:off x="5892800" y="37703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63" name="Rectangle 238"/>
                  <p:cNvSpPr>
                    <a:spLocks noChangeArrowheads="1"/>
                  </p:cNvSpPr>
                  <p:nvPr/>
                </p:nvSpPr>
                <p:spPr bwMode="auto">
                  <a:xfrm>
                    <a:off x="5892800" y="373856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64" name="Rectangle 239"/>
                  <p:cNvSpPr>
                    <a:spLocks noChangeArrowheads="1"/>
                  </p:cNvSpPr>
                  <p:nvPr/>
                </p:nvSpPr>
                <p:spPr bwMode="auto">
                  <a:xfrm>
                    <a:off x="5892800" y="37068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65" name="Rectangle 240"/>
                  <p:cNvSpPr>
                    <a:spLocks noChangeArrowheads="1"/>
                  </p:cNvSpPr>
                  <p:nvPr/>
                </p:nvSpPr>
                <p:spPr bwMode="auto">
                  <a:xfrm>
                    <a:off x="5892800" y="367506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66" name="Rectangle 241"/>
                  <p:cNvSpPr>
                    <a:spLocks noChangeArrowheads="1"/>
                  </p:cNvSpPr>
                  <p:nvPr/>
                </p:nvSpPr>
                <p:spPr bwMode="auto">
                  <a:xfrm>
                    <a:off x="5892800" y="36433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67" name="Rectangle 242"/>
                  <p:cNvSpPr>
                    <a:spLocks noChangeArrowheads="1"/>
                  </p:cNvSpPr>
                  <p:nvPr/>
                </p:nvSpPr>
                <p:spPr bwMode="auto">
                  <a:xfrm>
                    <a:off x="5892800" y="361156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68" name="Rectangle 243"/>
                  <p:cNvSpPr>
                    <a:spLocks noChangeArrowheads="1"/>
                  </p:cNvSpPr>
                  <p:nvPr/>
                </p:nvSpPr>
                <p:spPr bwMode="auto">
                  <a:xfrm>
                    <a:off x="5892800" y="35798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69" name="Rectangle 244"/>
                  <p:cNvSpPr>
                    <a:spLocks noChangeArrowheads="1"/>
                  </p:cNvSpPr>
                  <p:nvPr/>
                </p:nvSpPr>
                <p:spPr bwMode="auto">
                  <a:xfrm>
                    <a:off x="5892800" y="354806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70" name="Rectangle 245"/>
                  <p:cNvSpPr>
                    <a:spLocks noChangeArrowheads="1"/>
                  </p:cNvSpPr>
                  <p:nvPr/>
                </p:nvSpPr>
                <p:spPr bwMode="auto">
                  <a:xfrm>
                    <a:off x="5927725" y="37703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71" name="Rectangle 246"/>
                  <p:cNvSpPr>
                    <a:spLocks noChangeArrowheads="1"/>
                  </p:cNvSpPr>
                  <p:nvPr/>
                </p:nvSpPr>
                <p:spPr bwMode="auto">
                  <a:xfrm>
                    <a:off x="5927725" y="373856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72" name="Rectangle 247"/>
                  <p:cNvSpPr>
                    <a:spLocks noChangeArrowheads="1"/>
                  </p:cNvSpPr>
                  <p:nvPr/>
                </p:nvSpPr>
                <p:spPr bwMode="auto">
                  <a:xfrm>
                    <a:off x="5927725" y="37068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73" name="Rectangle 248"/>
                  <p:cNvSpPr>
                    <a:spLocks noChangeArrowheads="1"/>
                  </p:cNvSpPr>
                  <p:nvPr/>
                </p:nvSpPr>
                <p:spPr bwMode="auto">
                  <a:xfrm>
                    <a:off x="5927725" y="367506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74" name="Rectangle 249"/>
                  <p:cNvSpPr>
                    <a:spLocks noChangeArrowheads="1"/>
                  </p:cNvSpPr>
                  <p:nvPr/>
                </p:nvSpPr>
                <p:spPr bwMode="auto">
                  <a:xfrm>
                    <a:off x="5927725" y="36433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75" name="Rectangle 250"/>
                  <p:cNvSpPr>
                    <a:spLocks noChangeArrowheads="1"/>
                  </p:cNvSpPr>
                  <p:nvPr/>
                </p:nvSpPr>
                <p:spPr bwMode="auto">
                  <a:xfrm>
                    <a:off x="5927725" y="361156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76" name="Rectangle 251"/>
                  <p:cNvSpPr>
                    <a:spLocks noChangeArrowheads="1"/>
                  </p:cNvSpPr>
                  <p:nvPr/>
                </p:nvSpPr>
                <p:spPr bwMode="auto">
                  <a:xfrm>
                    <a:off x="5927725" y="35798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77" name="Rectangle 252"/>
                  <p:cNvSpPr>
                    <a:spLocks noChangeArrowheads="1"/>
                  </p:cNvSpPr>
                  <p:nvPr/>
                </p:nvSpPr>
                <p:spPr bwMode="auto">
                  <a:xfrm>
                    <a:off x="5927725" y="354806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78" name="Rectangle 253"/>
                  <p:cNvSpPr>
                    <a:spLocks noChangeArrowheads="1"/>
                  </p:cNvSpPr>
                  <p:nvPr/>
                </p:nvSpPr>
                <p:spPr bwMode="auto">
                  <a:xfrm>
                    <a:off x="5965825" y="37703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79" name="Rectangle 254"/>
                  <p:cNvSpPr>
                    <a:spLocks noChangeArrowheads="1"/>
                  </p:cNvSpPr>
                  <p:nvPr/>
                </p:nvSpPr>
                <p:spPr bwMode="auto">
                  <a:xfrm>
                    <a:off x="5965825" y="373856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80" name="Rectangle 255"/>
                  <p:cNvSpPr>
                    <a:spLocks noChangeArrowheads="1"/>
                  </p:cNvSpPr>
                  <p:nvPr/>
                </p:nvSpPr>
                <p:spPr bwMode="auto">
                  <a:xfrm>
                    <a:off x="5965825" y="37068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81" name="Rectangle 256"/>
                  <p:cNvSpPr>
                    <a:spLocks noChangeArrowheads="1"/>
                  </p:cNvSpPr>
                  <p:nvPr/>
                </p:nvSpPr>
                <p:spPr bwMode="auto">
                  <a:xfrm>
                    <a:off x="5965825" y="367506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82" name="Rectangle 257"/>
                  <p:cNvSpPr>
                    <a:spLocks noChangeArrowheads="1"/>
                  </p:cNvSpPr>
                  <p:nvPr/>
                </p:nvSpPr>
                <p:spPr bwMode="auto">
                  <a:xfrm>
                    <a:off x="5965825" y="36433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83" name="Rectangle 258"/>
                  <p:cNvSpPr>
                    <a:spLocks noChangeArrowheads="1"/>
                  </p:cNvSpPr>
                  <p:nvPr/>
                </p:nvSpPr>
                <p:spPr bwMode="auto">
                  <a:xfrm>
                    <a:off x="5965825" y="361156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84" name="Rectangle 259"/>
                  <p:cNvSpPr>
                    <a:spLocks noChangeArrowheads="1"/>
                  </p:cNvSpPr>
                  <p:nvPr/>
                </p:nvSpPr>
                <p:spPr bwMode="auto">
                  <a:xfrm>
                    <a:off x="5965825" y="357981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85" name="Rectangle 260"/>
                  <p:cNvSpPr>
                    <a:spLocks noChangeArrowheads="1"/>
                  </p:cNvSpPr>
                  <p:nvPr/>
                </p:nvSpPr>
                <p:spPr bwMode="auto">
                  <a:xfrm>
                    <a:off x="5965825" y="3548063"/>
                    <a:ext cx="22225"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grpSp>
            <p:grpSp>
              <p:nvGrpSpPr>
                <p:cNvPr id="17" name="Group 16"/>
                <p:cNvGrpSpPr/>
                <p:nvPr/>
              </p:nvGrpSpPr>
              <p:grpSpPr>
                <a:xfrm>
                  <a:off x="5497775" y="3012106"/>
                  <a:ext cx="247650" cy="514350"/>
                  <a:chOff x="5543550" y="3351213"/>
                  <a:chExt cx="247650" cy="514350"/>
                </a:xfrm>
              </p:grpSpPr>
              <p:sp>
                <p:nvSpPr>
                  <p:cNvPr id="63" name="Rectangle 302"/>
                  <p:cNvSpPr>
                    <a:spLocks noChangeArrowheads="1"/>
                  </p:cNvSpPr>
                  <p:nvPr/>
                </p:nvSpPr>
                <p:spPr bwMode="auto">
                  <a:xfrm>
                    <a:off x="5543550" y="3351213"/>
                    <a:ext cx="247650" cy="514350"/>
                  </a:xfrm>
                  <a:prstGeom prst="rect">
                    <a:avLst/>
                  </a:prstGeom>
                  <a:solidFill>
                    <a:srgbClr val="B6AF99"/>
                  </a:solidFill>
                  <a:ln>
                    <a:noFill/>
                  </a:ln>
                </p:spPr>
                <p:txBody>
                  <a:bodyPr vert="horz" wrap="square" lIns="82935" tIns="41468" rIns="82935" bIns="41468" numCol="1" anchor="t" anchorCtr="0" compatLnSpc="1">
                    <a:prstTxWarp prst="textNoShape">
                      <a:avLst/>
                    </a:prstTxWarp>
                  </a:bodyPr>
                  <a:lstStyle/>
                  <a:p>
                    <a:endParaRPr lang="en-GB" sz="1633" dirty="0"/>
                  </a:p>
                </p:txBody>
              </p:sp>
              <p:sp>
                <p:nvSpPr>
                  <p:cNvPr id="64" name="Rectangle 303"/>
                  <p:cNvSpPr>
                    <a:spLocks noChangeArrowheads="1"/>
                  </p:cNvSpPr>
                  <p:nvPr/>
                </p:nvSpPr>
                <p:spPr bwMode="auto">
                  <a:xfrm>
                    <a:off x="5572125" y="364331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65" name="Rectangle 304"/>
                  <p:cNvSpPr>
                    <a:spLocks noChangeArrowheads="1"/>
                  </p:cNvSpPr>
                  <p:nvPr/>
                </p:nvSpPr>
                <p:spPr bwMode="auto">
                  <a:xfrm>
                    <a:off x="5572125" y="360521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66" name="Rectangle 305"/>
                  <p:cNvSpPr>
                    <a:spLocks noChangeArrowheads="1"/>
                  </p:cNvSpPr>
                  <p:nvPr/>
                </p:nvSpPr>
                <p:spPr bwMode="auto">
                  <a:xfrm>
                    <a:off x="5572125" y="3570288"/>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67" name="Rectangle 306"/>
                  <p:cNvSpPr>
                    <a:spLocks noChangeArrowheads="1"/>
                  </p:cNvSpPr>
                  <p:nvPr/>
                </p:nvSpPr>
                <p:spPr bwMode="auto">
                  <a:xfrm>
                    <a:off x="5572125" y="3532188"/>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68" name="Rectangle 307"/>
                  <p:cNvSpPr>
                    <a:spLocks noChangeArrowheads="1"/>
                  </p:cNvSpPr>
                  <p:nvPr/>
                </p:nvSpPr>
                <p:spPr bwMode="auto">
                  <a:xfrm>
                    <a:off x="5572125" y="3494088"/>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69" name="Rectangle 308"/>
                  <p:cNvSpPr>
                    <a:spLocks noChangeArrowheads="1"/>
                  </p:cNvSpPr>
                  <p:nvPr/>
                </p:nvSpPr>
                <p:spPr bwMode="auto">
                  <a:xfrm>
                    <a:off x="5572125" y="345916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70" name="Rectangle 309"/>
                  <p:cNvSpPr>
                    <a:spLocks noChangeArrowheads="1"/>
                  </p:cNvSpPr>
                  <p:nvPr/>
                </p:nvSpPr>
                <p:spPr bwMode="auto">
                  <a:xfrm>
                    <a:off x="5572125" y="342106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71" name="Rectangle 310"/>
                  <p:cNvSpPr>
                    <a:spLocks noChangeArrowheads="1"/>
                  </p:cNvSpPr>
                  <p:nvPr/>
                </p:nvSpPr>
                <p:spPr bwMode="auto">
                  <a:xfrm>
                    <a:off x="5572125" y="3382963"/>
                    <a:ext cx="25400"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72" name="Rectangle 311"/>
                  <p:cNvSpPr>
                    <a:spLocks noChangeArrowheads="1"/>
                  </p:cNvSpPr>
                  <p:nvPr/>
                </p:nvSpPr>
                <p:spPr bwMode="auto">
                  <a:xfrm>
                    <a:off x="5613400" y="364331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73" name="Rectangle 312"/>
                  <p:cNvSpPr>
                    <a:spLocks noChangeArrowheads="1"/>
                  </p:cNvSpPr>
                  <p:nvPr/>
                </p:nvSpPr>
                <p:spPr bwMode="auto">
                  <a:xfrm>
                    <a:off x="5613400" y="360521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74" name="Rectangle 313"/>
                  <p:cNvSpPr>
                    <a:spLocks noChangeArrowheads="1"/>
                  </p:cNvSpPr>
                  <p:nvPr/>
                </p:nvSpPr>
                <p:spPr bwMode="auto">
                  <a:xfrm>
                    <a:off x="5613400" y="3570288"/>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75" name="Rectangle 314"/>
                  <p:cNvSpPr>
                    <a:spLocks noChangeArrowheads="1"/>
                  </p:cNvSpPr>
                  <p:nvPr/>
                </p:nvSpPr>
                <p:spPr bwMode="auto">
                  <a:xfrm>
                    <a:off x="5613400" y="3532188"/>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76" name="Rectangle 315"/>
                  <p:cNvSpPr>
                    <a:spLocks noChangeArrowheads="1"/>
                  </p:cNvSpPr>
                  <p:nvPr/>
                </p:nvSpPr>
                <p:spPr bwMode="auto">
                  <a:xfrm>
                    <a:off x="5613400" y="3494088"/>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77" name="Rectangle 316"/>
                  <p:cNvSpPr>
                    <a:spLocks noChangeArrowheads="1"/>
                  </p:cNvSpPr>
                  <p:nvPr/>
                </p:nvSpPr>
                <p:spPr bwMode="auto">
                  <a:xfrm>
                    <a:off x="5613400" y="345916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78" name="Rectangle 317"/>
                  <p:cNvSpPr>
                    <a:spLocks noChangeArrowheads="1"/>
                  </p:cNvSpPr>
                  <p:nvPr/>
                </p:nvSpPr>
                <p:spPr bwMode="auto">
                  <a:xfrm>
                    <a:off x="5613400" y="342106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79" name="Rectangle 318"/>
                  <p:cNvSpPr>
                    <a:spLocks noChangeArrowheads="1"/>
                  </p:cNvSpPr>
                  <p:nvPr/>
                </p:nvSpPr>
                <p:spPr bwMode="auto">
                  <a:xfrm>
                    <a:off x="5613400" y="3382963"/>
                    <a:ext cx="25400"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80" name="Rectangle 319"/>
                  <p:cNvSpPr>
                    <a:spLocks noChangeArrowheads="1"/>
                  </p:cNvSpPr>
                  <p:nvPr/>
                </p:nvSpPr>
                <p:spPr bwMode="auto">
                  <a:xfrm>
                    <a:off x="5654675" y="364331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81" name="Rectangle 320"/>
                  <p:cNvSpPr>
                    <a:spLocks noChangeArrowheads="1"/>
                  </p:cNvSpPr>
                  <p:nvPr/>
                </p:nvSpPr>
                <p:spPr bwMode="auto">
                  <a:xfrm>
                    <a:off x="5654675" y="360521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82" name="Rectangle 321"/>
                  <p:cNvSpPr>
                    <a:spLocks noChangeArrowheads="1"/>
                  </p:cNvSpPr>
                  <p:nvPr/>
                </p:nvSpPr>
                <p:spPr bwMode="auto">
                  <a:xfrm>
                    <a:off x="5654675" y="3570288"/>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83" name="Rectangle 322"/>
                  <p:cNvSpPr>
                    <a:spLocks noChangeArrowheads="1"/>
                  </p:cNvSpPr>
                  <p:nvPr/>
                </p:nvSpPr>
                <p:spPr bwMode="auto">
                  <a:xfrm>
                    <a:off x="5654675" y="3532188"/>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84" name="Rectangle 323"/>
                  <p:cNvSpPr>
                    <a:spLocks noChangeArrowheads="1"/>
                  </p:cNvSpPr>
                  <p:nvPr/>
                </p:nvSpPr>
                <p:spPr bwMode="auto">
                  <a:xfrm>
                    <a:off x="5654675" y="3494088"/>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85" name="Rectangle 324"/>
                  <p:cNvSpPr>
                    <a:spLocks noChangeArrowheads="1"/>
                  </p:cNvSpPr>
                  <p:nvPr/>
                </p:nvSpPr>
                <p:spPr bwMode="auto">
                  <a:xfrm>
                    <a:off x="5654675" y="345916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86" name="Rectangle 325"/>
                  <p:cNvSpPr>
                    <a:spLocks noChangeArrowheads="1"/>
                  </p:cNvSpPr>
                  <p:nvPr/>
                </p:nvSpPr>
                <p:spPr bwMode="auto">
                  <a:xfrm>
                    <a:off x="5654675" y="342106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87" name="Rectangle 326"/>
                  <p:cNvSpPr>
                    <a:spLocks noChangeArrowheads="1"/>
                  </p:cNvSpPr>
                  <p:nvPr/>
                </p:nvSpPr>
                <p:spPr bwMode="auto">
                  <a:xfrm>
                    <a:off x="5654675" y="3382963"/>
                    <a:ext cx="25400"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88" name="Rectangle 327"/>
                  <p:cNvSpPr>
                    <a:spLocks noChangeArrowheads="1"/>
                  </p:cNvSpPr>
                  <p:nvPr/>
                </p:nvSpPr>
                <p:spPr bwMode="auto">
                  <a:xfrm>
                    <a:off x="5695950" y="3643313"/>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89" name="Rectangle 328"/>
                  <p:cNvSpPr>
                    <a:spLocks noChangeArrowheads="1"/>
                  </p:cNvSpPr>
                  <p:nvPr/>
                </p:nvSpPr>
                <p:spPr bwMode="auto">
                  <a:xfrm>
                    <a:off x="5695950" y="3605213"/>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90" name="Rectangle 329"/>
                  <p:cNvSpPr>
                    <a:spLocks noChangeArrowheads="1"/>
                  </p:cNvSpPr>
                  <p:nvPr/>
                </p:nvSpPr>
                <p:spPr bwMode="auto">
                  <a:xfrm>
                    <a:off x="5695950" y="3570288"/>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91" name="Rectangle 330"/>
                  <p:cNvSpPr>
                    <a:spLocks noChangeArrowheads="1"/>
                  </p:cNvSpPr>
                  <p:nvPr/>
                </p:nvSpPr>
                <p:spPr bwMode="auto">
                  <a:xfrm>
                    <a:off x="5695950" y="3532188"/>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92" name="Rectangle 331"/>
                  <p:cNvSpPr>
                    <a:spLocks noChangeArrowheads="1"/>
                  </p:cNvSpPr>
                  <p:nvPr/>
                </p:nvSpPr>
                <p:spPr bwMode="auto">
                  <a:xfrm>
                    <a:off x="5695950" y="3494088"/>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93" name="Rectangle 332"/>
                  <p:cNvSpPr>
                    <a:spLocks noChangeArrowheads="1"/>
                  </p:cNvSpPr>
                  <p:nvPr/>
                </p:nvSpPr>
                <p:spPr bwMode="auto">
                  <a:xfrm>
                    <a:off x="5695950" y="3459163"/>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94" name="Rectangle 333"/>
                  <p:cNvSpPr>
                    <a:spLocks noChangeArrowheads="1"/>
                  </p:cNvSpPr>
                  <p:nvPr/>
                </p:nvSpPr>
                <p:spPr bwMode="auto">
                  <a:xfrm>
                    <a:off x="5695950" y="3421063"/>
                    <a:ext cx="285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95" name="Rectangle 334"/>
                  <p:cNvSpPr>
                    <a:spLocks noChangeArrowheads="1"/>
                  </p:cNvSpPr>
                  <p:nvPr/>
                </p:nvSpPr>
                <p:spPr bwMode="auto">
                  <a:xfrm>
                    <a:off x="5695950" y="3382963"/>
                    <a:ext cx="28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96" name="Rectangle 335"/>
                  <p:cNvSpPr>
                    <a:spLocks noChangeArrowheads="1"/>
                  </p:cNvSpPr>
                  <p:nvPr/>
                </p:nvSpPr>
                <p:spPr bwMode="auto">
                  <a:xfrm>
                    <a:off x="5740400" y="364331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97" name="Rectangle 336"/>
                  <p:cNvSpPr>
                    <a:spLocks noChangeArrowheads="1"/>
                  </p:cNvSpPr>
                  <p:nvPr/>
                </p:nvSpPr>
                <p:spPr bwMode="auto">
                  <a:xfrm>
                    <a:off x="5740400" y="360521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98" name="Rectangle 337"/>
                  <p:cNvSpPr>
                    <a:spLocks noChangeArrowheads="1"/>
                  </p:cNvSpPr>
                  <p:nvPr/>
                </p:nvSpPr>
                <p:spPr bwMode="auto">
                  <a:xfrm>
                    <a:off x="5740400" y="3570288"/>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99" name="Rectangle 338"/>
                  <p:cNvSpPr>
                    <a:spLocks noChangeArrowheads="1"/>
                  </p:cNvSpPr>
                  <p:nvPr/>
                </p:nvSpPr>
                <p:spPr bwMode="auto">
                  <a:xfrm>
                    <a:off x="5740400" y="3532188"/>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00" name="Rectangle 339"/>
                  <p:cNvSpPr>
                    <a:spLocks noChangeArrowheads="1"/>
                  </p:cNvSpPr>
                  <p:nvPr/>
                </p:nvSpPr>
                <p:spPr bwMode="auto">
                  <a:xfrm>
                    <a:off x="5740400" y="3494088"/>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01" name="Rectangle 340"/>
                  <p:cNvSpPr>
                    <a:spLocks noChangeArrowheads="1"/>
                  </p:cNvSpPr>
                  <p:nvPr/>
                </p:nvSpPr>
                <p:spPr bwMode="auto">
                  <a:xfrm>
                    <a:off x="5740400" y="345916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02" name="Rectangle 341"/>
                  <p:cNvSpPr>
                    <a:spLocks noChangeArrowheads="1"/>
                  </p:cNvSpPr>
                  <p:nvPr/>
                </p:nvSpPr>
                <p:spPr bwMode="auto">
                  <a:xfrm>
                    <a:off x="5740400" y="3421063"/>
                    <a:ext cx="2540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sp>
                <p:nvSpPr>
                  <p:cNvPr id="103" name="Rectangle 342"/>
                  <p:cNvSpPr>
                    <a:spLocks noChangeArrowheads="1"/>
                  </p:cNvSpPr>
                  <p:nvPr/>
                </p:nvSpPr>
                <p:spPr bwMode="auto">
                  <a:xfrm>
                    <a:off x="5740400" y="3382963"/>
                    <a:ext cx="25400"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grpSp>
            <p:grpSp>
              <p:nvGrpSpPr>
                <p:cNvPr id="19" name="Group 18"/>
                <p:cNvGrpSpPr/>
                <p:nvPr/>
              </p:nvGrpSpPr>
              <p:grpSpPr>
                <a:xfrm>
                  <a:off x="5567625" y="3269281"/>
                  <a:ext cx="412750" cy="257175"/>
                  <a:chOff x="5613400" y="3608388"/>
                  <a:chExt cx="412750" cy="257175"/>
                </a:xfrm>
              </p:grpSpPr>
              <p:sp>
                <p:nvSpPr>
                  <p:cNvPr id="20" name="Freeform 384"/>
                  <p:cNvSpPr>
                    <a:spLocks noEditPoints="1"/>
                  </p:cNvSpPr>
                  <p:nvPr/>
                </p:nvSpPr>
                <p:spPr bwMode="auto">
                  <a:xfrm>
                    <a:off x="5613400" y="3608388"/>
                    <a:ext cx="412750" cy="257175"/>
                  </a:xfrm>
                  <a:custGeom>
                    <a:avLst/>
                    <a:gdLst>
                      <a:gd name="T0" fmla="*/ 142 w 260"/>
                      <a:gd name="T1" fmla="*/ 0 h 162"/>
                      <a:gd name="T2" fmla="*/ 14 w 260"/>
                      <a:gd name="T3" fmla="*/ 14 h 162"/>
                      <a:gd name="T4" fmla="*/ 0 w 260"/>
                      <a:gd name="T5" fmla="*/ 162 h 162"/>
                      <a:gd name="T6" fmla="*/ 260 w 260"/>
                      <a:gd name="T7" fmla="*/ 14 h 162"/>
                      <a:gd name="T8" fmla="*/ 18 w 260"/>
                      <a:gd name="T9" fmla="*/ 4 h 162"/>
                      <a:gd name="T10" fmla="*/ 138 w 260"/>
                      <a:gd name="T11" fmla="*/ 4 h 162"/>
                      <a:gd name="T12" fmla="*/ 138 w 260"/>
                      <a:gd name="T13" fmla="*/ 4 h 162"/>
                      <a:gd name="T14" fmla="*/ 132 w 260"/>
                      <a:gd name="T15" fmla="*/ 14 h 162"/>
                      <a:gd name="T16" fmla="*/ 128 w 260"/>
                      <a:gd name="T17" fmla="*/ 4 h 162"/>
                      <a:gd name="T18" fmla="*/ 122 w 260"/>
                      <a:gd name="T19" fmla="*/ 14 h 162"/>
                      <a:gd name="T20" fmla="*/ 118 w 260"/>
                      <a:gd name="T21" fmla="*/ 4 h 162"/>
                      <a:gd name="T22" fmla="*/ 112 w 260"/>
                      <a:gd name="T23" fmla="*/ 14 h 162"/>
                      <a:gd name="T24" fmla="*/ 110 w 260"/>
                      <a:gd name="T25" fmla="*/ 4 h 162"/>
                      <a:gd name="T26" fmla="*/ 104 w 260"/>
                      <a:gd name="T27" fmla="*/ 14 h 162"/>
                      <a:gd name="T28" fmla="*/ 100 w 260"/>
                      <a:gd name="T29" fmla="*/ 4 h 162"/>
                      <a:gd name="T30" fmla="*/ 94 w 260"/>
                      <a:gd name="T31" fmla="*/ 14 h 162"/>
                      <a:gd name="T32" fmla="*/ 90 w 260"/>
                      <a:gd name="T33" fmla="*/ 4 h 162"/>
                      <a:gd name="T34" fmla="*/ 84 w 260"/>
                      <a:gd name="T35" fmla="*/ 14 h 162"/>
                      <a:gd name="T36" fmla="*/ 82 w 260"/>
                      <a:gd name="T37" fmla="*/ 4 h 162"/>
                      <a:gd name="T38" fmla="*/ 76 w 260"/>
                      <a:gd name="T39" fmla="*/ 14 h 162"/>
                      <a:gd name="T40" fmla="*/ 72 w 260"/>
                      <a:gd name="T41" fmla="*/ 4 h 162"/>
                      <a:gd name="T42" fmla="*/ 66 w 260"/>
                      <a:gd name="T43" fmla="*/ 14 h 162"/>
                      <a:gd name="T44" fmla="*/ 62 w 260"/>
                      <a:gd name="T45" fmla="*/ 4 h 162"/>
                      <a:gd name="T46" fmla="*/ 56 w 260"/>
                      <a:gd name="T47" fmla="*/ 14 h 162"/>
                      <a:gd name="T48" fmla="*/ 52 w 260"/>
                      <a:gd name="T49" fmla="*/ 4 h 162"/>
                      <a:gd name="T50" fmla="*/ 46 w 260"/>
                      <a:gd name="T51" fmla="*/ 14 h 162"/>
                      <a:gd name="T52" fmla="*/ 44 w 260"/>
                      <a:gd name="T53" fmla="*/ 4 h 162"/>
                      <a:gd name="T54" fmla="*/ 38 w 260"/>
                      <a:gd name="T55" fmla="*/ 14 h 162"/>
                      <a:gd name="T56" fmla="*/ 34 w 260"/>
                      <a:gd name="T57" fmla="*/ 4 h 162"/>
                      <a:gd name="T58" fmla="*/ 28 w 260"/>
                      <a:gd name="T59" fmla="*/ 14 h 162"/>
                      <a:gd name="T60" fmla="*/ 24 w 260"/>
                      <a:gd name="T61" fmla="*/ 4 h 162"/>
                      <a:gd name="T62" fmla="*/ 18 w 260"/>
                      <a:gd name="T63" fmla="*/ 14 h 162"/>
                      <a:gd name="T64" fmla="*/ 18 w 260"/>
                      <a:gd name="T65" fmla="*/ 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0" h="162">
                        <a:moveTo>
                          <a:pt x="142" y="14"/>
                        </a:moveTo>
                        <a:lnTo>
                          <a:pt x="142" y="0"/>
                        </a:lnTo>
                        <a:lnTo>
                          <a:pt x="14" y="0"/>
                        </a:lnTo>
                        <a:lnTo>
                          <a:pt x="14" y="14"/>
                        </a:lnTo>
                        <a:lnTo>
                          <a:pt x="0" y="14"/>
                        </a:lnTo>
                        <a:lnTo>
                          <a:pt x="0" y="162"/>
                        </a:lnTo>
                        <a:lnTo>
                          <a:pt x="260" y="162"/>
                        </a:lnTo>
                        <a:lnTo>
                          <a:pt x="260" y="14"/>
                        </a:lnTo>
                        <a:lnTo>
                          <a:pt x="142" y="14"/>
                        </a:lnTo>
                        <a:close/>
                        <a:moveTo>
                          <a:pt x="18" y="4"/>
                        </a:moveTo>
                        <a:lnTo>
                          <a:pt x="18" y="4"/>
                        </a:lnTo>
                        <a:lnTo>
                          <a:pt x="138" y="4"/>
                        </a:lnTo>
                        <a:lnTo>
                          <a:pt x="138" y="4"/>
                        </a:lnTo>
                        <a:lnTo>
                          <a:pt x="138" y="4"/>
                        </a:lnTo>
                        <a:lnTo>
                          <a:pt x="138" y="14"/>
                        </a:lnTo>
                        <a:lnTo>
                          <a:pt x="132" y="14"/>
                        </a:lnTo>
                        <a:lnTo>
                          <a:pt x="132" y="4"/>
                        </a:lnTo>
                        <a:lnTo>
                          <a:pt x="128" y="4"/>
                        </a:lnTo>
                        <a:lnTo>
                          <a:pt x="128" y="14"/>
                        </a:lnTo>
                        <a:lnTo>
                          <a:pt x="122" y="14"/>
                        </a:lnTo>
                        <a:lnTo>
                          <a:pt x="122" y="4"/>
                        </a:lnTo>
                        <a:lnTo>
                          <a:pt x="118" y="4"/>
                        </a:lnTo>
                        <a:lnTo>
                          <a:pt x="118" y="14"/>
                        </a:lnTo>
                        <a:lnTo>
                          <a:pt x="112" y="14"/>
                        </a:lnTo>
                        <a:lnTo>
                          <a:pt x="112" y="4"/>
                        </a:lnTo>
                        <a:lnTo>
                          <a:pt x="110" y="4"/>
                        </a:lnTo>
                        <a:lnTo>
                          <a:pt x="110" y="14"/>
                        </a:lnTo>
                        <a:lnTo>
                          <a:pt x="104" y="14"/>
                        </a:lnTo>
                        <a:lnTo>
                          <a:pt x="104" y="4"/>
                        </a:lnTo>
                        <a:lnTo>
                          <a:pt x="100" y="4"/>
                        </a:lnTo>
                        <a:lnTo>
                          <a:pt x="100" y="14"/>
                        </a:lnTo>
                        <a:lnTo>
                          <a:pt x="94" y="14"/>
                        </a:lnTo>
                        <a:lnTo>
                          <a:pt x="94" y="4"/>
                        </a:lnTo>
                        <a:lnTo>
                          <a:pt x="90" y="4"/>
                        </a:lnTo>
                        <a:lnTo>
                          <a:pt x="90" y="14"/>
                        </a:lnTo>
                        <a:lnTo>
                          <a:pt x="84" y="14"/>
                        </a:lnTo>
                        <a:lnTo>
                          <a:pt x="84" y="4"/>
                        </a:lnTo>
                        <a:lnTo>
                          <a:pt x="82" y="4"/>
                        </a:lnTo>
                        <a:lnTo>
                          <a:pt x="82" y="14"/>
                        </a:lnTo>
                        <a:lnTo>
                          <a:pt x="76" y="14"/>
                        </a:lnTo>
                        <a:lnTo>
                          <a:pt x="76" y="4"/>
                        </a:lnTo>
                        <a:lnTo>
                          <a:pt x="72" y="4"/>
                        </a:lnTo>
                        <a:lnTo>
                          <a:pt x="72" y="14"/>
                        </a:lnTo>
                        <a:lnTo>
                          <a:pt x="66" y="14"/>
                        </a:lnTo>
                        <a:lnTo>
                          <a:pt x="66" y="4"/>
                        </a:lnTo>
                        <a:lnTo>
                          <a:pt x="62" y="4"/>
                        </a:lnTo>
                        <a:lnTo>
                          <a:pt x="62" y="14"/>
                        </a:lnTo>
                        <a:lnTo>
                          <a:pt x="56" y="14"/>
                        </a:lnTo>
                        <a:lnTo>
                          <a:pt x="56" y="4"/>
                        </a:lnTo>
                        <a:lnTo>
                          <a:pt x="52" y="4"/>
                        </a:lnTo>
                        <a:lnTo>
                          <a:pt x="52" y="14"/>
                        </a:lnTo>
                        <a:lnTo>
                          <a:pt x="46" y="14"/>
                        </a:lnTo>
                        <a:lnTo>
                          <a:pt x="46" y="4"/>
                        </a:lnTo>
                        <a:lnTo>
                          <a:pt x="44" y="4"/>
                        </a:lnTo>
                        <a:lnTo>
                          <a:pt x="44" y="14"/>
                        </a:lnTo>
                        <a:lnTo>
                          <a:pt x="38" y="14"/>
                        </a:lnTo>
                        <a:lnTo>
                          <a:pt x="38" y="4"/>
                        </a:lnTo>
                        <a:lnTo>
                          <a:pt x="34" y="4"/>
                        </a:lnTo>
                        <a:lnTo>
                          <a:pt x="34" y="14"/>
                        </a:lnTo>
                        <a:lnTo>
                          <a:pt x="28" y="14"/>
                        </a:lnTo>
                        <a:lnTo>
                          <a:pt x="28" y="4"/>
                        </a:lnTo>
                        <a:lnTo>
                          <a:pt x="24" y="4"/>
                        </a:lnTo>
                        <a:lnTo>
                          <a:pt x="24" y="14"/>
                        </a:lnTo>
                        <a:lnTo>
                          <a:pt x="18" y="14"/>
                        </a:lnTo>
                        <a:lnTo>
                          <a:pt x="18" y="4"/>
                        </a:lnTo>
                        <a:lnTo>
                          <a:pt x="18" y="4"/>
                        </a:lnTo>
                        <a:close/>
                      </a:path>
                    </a:pathLst>
                  </a:custGeom>
                  <a:solidFill>
                    <a:srgbClr val="968C6D"/>
                  </a:solidFill>
                  <a:ln>
                    <a:noFill/>
                  </a:ln>
                </p:spPr>
                <p:txBody>
                  <a:bodyPr vert="horz" wrap="square" lIns="82935" tIns="41468" rIns="82935" bIns="41468" numCol="1" anchor="t" anchorCtr="0" compatLnSpc="1">
                    <a:prstTxWarp prst="textNoShape">
                      <a:avLst/>
                    </a:prstTxWarp>
                  </a:bodyPr>
                  <a:lstStyle/>
                  <a:p>
                    <a:endParaRPr lang="en-GB" sz="1633" dirty="0"/>
                  </a:p>
                </p:txBody>
              </p:sp>
              <p:sp>
                <p:nvSpPr>
                  <p:cNvPr id="21" name="Freeform 385"/>
                  <p:cNvSpPr>
                    <a:spLocks noEditPoints="1"/>
                  </p:cNvSpPr>
                  <p:nvPr/>
                </p:nvSpPr>
                <p:spPr bwMode="auto">
                  <a:xfrm>
                    <a:off x="5654675" y="3671888"/>
                    <a:ext cx="327025" cy="111125"/>
                  </a:xfrm>
                  <a:custGeom>
                    <a:avLst/>
                    <a:gdLst>
                      <a:gd name="T0" fmla="*/ 72 w 206"/>
                      <a:gd name="T1" fmla="*/ 70 h 70"/>
                      <a:gd name="T2" fmla="*/ 54 w 206"/>
                      <a:gd name="T3" fmla="*/ 52 h 70"/>
                      <a:gd name="T4" fmla="*/ 54 w 206"/>
                      <a:gd name="T5" fmla="*/ 18 h 70"/>
                      <a:gd name="T6" fmla="*/ 72 w 206"/>
                      <a:gd name="T7" fmla="*/ 0 h 70"/>
                      <a:gd name="T8" fmla="*/ 54 w 206"/>
                      <a:gd name="T9" fmla="*/ 18 h 70"/>
                      <a:gd name="T10" fmla="*/ 72 w 206"/>
                      <a:gd name="T11" fmla="*/ 44 h 70"/>
                      <a:gd name="T12" fmla="*/ 54 w 206"/>
                      <a:gd name="T13" fmla="*/ 26 h 70"/>
                      <a:gd name="T14" fmla="*/ 82 w 206"/>
                      <a:gd name="T15" fmla="*/ 44 h 70"/>
                      <a:gd name="T16" fmla="*/ 100 w 206"/>
                      <a:gd name="T17" fmla="*/ 26 h 70"/>
                      <a:gd name="T18" fmla="*/ 82 w 206"/>
                      <a:gd name="T19" fmla="*/ 44 h 70"/>
                      <a:gd name="T20" fmla="*/ 100 w 206"/>
                      <a:gd name="T21" fmla="*/ 70 h 70"/>
                      <a:gd name="T22" fmla="*/ 82 w 206"/>
                      <a:gd name="T23" fmla="*/ 52 h 70"/>
                      <a:gd name="T24" fmla="*/ 0 w 206"/>
                      <a:gd name="T25" fmla="*/ 44 h 70"/>
                      <a:gd name="T26" fmla="*/ 18 w 206"/>
                      <a:gd name="T27" fmla="*/ 26 h 70"/>
                      <a:gd name="T28" fmla="*/ 0 w 206"/>
                      <a:gd name="T29" fmla="*/ 44 h 70"/>
                      <a:gd name="T30" fmla="*/ 18 w 206"/>
                      <a:gd name="T31" fmla="*/ 18 h 70"/>
                      <a:gd name="T32" fmla="*/ 0 w 206"/>
                      <a:gd name="T33" fmla="*/ 0 h 70"/>
                      <a:gd name="T34" fmla="*/ 82 w 206"/>
                      <a:gd name="T35" fmla="*/ 18 h 70"/>
                      <a:gd name="T36" fmla="*/ 100 w 206"/>
                      <a:gd name="T37" fmla="*/ 0 h 70"/>
                      <a:gd name="T38" fmla="*/ 82 w 206"/>
                      <a:gd name="T39" fmla="*/ 18 h 70"/>
                      <a:gd name="T40" fmla="*/ 18 w 206"/>
                      <a:gd name="T41" fmla="*/ 70 h 70"/>
                      <a:gd name="T42" fmla="*/ 0 w 206"/>
                      <a:gd name="T43" fmla="*/ 52 h 70"/>
                      <a:gd name="T44" fmla="*/ 28 w 206"/>
                      <a:gd name="T45" fmla="*/ 70 h 70"/>
                      <a:gd name="T46" fmla="*/ 46 w 206"/>
                      <a:gd name="T47" fmla="*/ 52 h 70"/>
                      <a:gd name="T48" fmla="*/ 28 w 206"/>
                      <a:gd name="T49" fmla="*/ 70 h 70"/>
                      <a:gd name="T50" fmla="*/ 46 w 206"/>
                      <a:gd name="T51" fmla="*/ 44 h 70"/>
                      <a:gd name="T52" fmla="*/ 28 w 206"/>
                      <a:gd name="T53" fmla="*/ 26 h 70"/>
                      <a:gd name="T54" fmla="*/ 28 w 206"/>
                      <a:gd name="T55" fmla="*/ 18 h 70"/>
                      <a:gd name="T56" fmla="*/ 46 w 206"/>
                      <a:gd name="T57" fmla="*/ 0 h 70"/>
                      <a:gd name="T58" fmla="*/ 28 w 206"/>
                      <a:gd name="T59" fmla="*/ 18 h 70"/>
                      <a:gd name="T60" fmla="*/ 126 w 206"/>
                      <a:gd name="T61" fmla="*/ 44 h 70"/>
                      <a:gd name="T62" fmla="*/ 108 w 206"/>
                      <a:gd name="T63" fmla="*/ 26 h 70"/>
                      <a:gd name="T64" fmla="*/ 162 w 206"/>
                      <a:gd name="T65" fmla="*/ 18 h 70"/>
                      <a:gd name="T66" fmla="*/ 180 w 206"/>
                      <a:gd name="T67" fmla="*/ 0 h 70"/>
                      <a:gd name="T68" fmla="*/ 162 w 206"/>
                      <a:gd name="T69" fmla="*/ 18 h 70"/>
                      <a:gd name="T70" fmla="*/ 180 w 206"/>
                      <a:gd name="T71" fmla="*/ 44 h 70"/>
                      <a:gd name="T72" fmla="*/ 162 w 206"/>
                      <a:gd name="T73" fmla="*/ 26 h 70"/>
                      <a:gd name="T74" fmla="*/ 188 w 206"/>
                      <a:gd name="T75" fmla="*/ 70 h 70"/>
                      <a:gd name="T76" fmla="*/ 206 w 206"/>
                      <a:gd name="T77" fmla="*/ 52 h 70"/>
                      <a:gd name="T78" fmla="*/ 188 w 206"/>
                      <a:gd name="T79" fmla="*/ 70 h 70"/>
                      <a:gd name="T80" fmla="*/ 206 w 206"/>
                      <a:gd name="T81" fmla="*/ 44 h 70"/>
                      <a:gd name="T82" fmla="*/ 188 w 206"/>
                      <a:gd name="T83" fmla="*/ 26 h 70"/>
                      <a:gd name="T84" fmla="*/ 188 w 206"/>
                      <a:gd name="T85" fmla="*/ 0 h 70"/>
                      <a:gd name="T86" fmla="*/ 206 w 206"/>
                      <a:gd name="T87" fmla="*/ 18 h 70"/>
                      <a:gd name="T88" fmla="*/ 188 w 206"/>
                      <a:gd name="T89" fmla="*/ 0 h 70"/>
                      <a:gd name="T90" fmla="*/ 126 w 206"/>
                      <a:gd name="T91" fmla="*/ 18 h 70"/>
                      <a:gd name="T92" fmla="*/ 108 w 206"/>
                      <a:gd name="T93" fmla="*/ 0 h 70"/>
                      <a:gd name="T94" fmla="*/ 136 w 206"/>
                      <a:gd name="T95" fmla="*/ 70 h 70"/>
                      <a:gd name="T96" fmla="*/ 154 w 206"/>
                      <a:gd name="T97" fmla="*/ 52 h 70"/>
                      <a:gd name="T98" fmla="*/ 136 w 206"/>
                      <a:gd name="T99" fmla="*/ 70 h 70"/>
                      <a:gd name="T100" fmla="*/ 126 w 206"/>
                      <a:gd name="T101" fmla="*/ 70 h 70"/>
                      <a:gd name="T102" fmla="*/ 108 w 206"/>
                      <a:gd name="T103" fmla="*/ 52 h 70"/>
                      <a:gd name="T104" fmla="*/ 136 w 206"/>
                      <a:gd name="T105" fmla="*/ 18 h 70"/>
                      <a:gd name="T106" fmla="*/ 154 w 206"/>
                      <a:gd name="T107" fmla="*/ 0 h 70"/>
                      <a:gd name="T108" fmla="*/ 136 w 206"/>
                      <a:gd name="T109" fmla="*/ 18 h 70"/>
                      <a:gd name="T110" fmla="*/ 154 w 206"/>
                      <a:gd name="T111" fmla="*/ 44 h 70"/>
                      <a:gd name="T112" fmla="*/ 136 w 206"/>
                      <a:gd name="T113" fmla="*/ 26 h 70"/>
                      <a:gd name="T114" fmla="*/ 162 w 206"/>
                      <a:gd name="T115" fmla="*/ 70 h 70"/>
                      <a:gd name="T116" fmla="*/ 180 w 206"/>
                      <a:gd name="T117" fmla="*/ 52 h 70"/>
                      <a:gd name="T118" fmla="*/ 162 w 206"/>
                      <a:gd name="T11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 h="70">
                        <a:moveTo>
                          <a:pt x="54" y="70"/>
                        </a:moveTo>
                        <a:lnTo>
                          <a:pt x="72" y="70"/>
                        </a:lnTo>
                        <a:lnTo>
                          <a:pt x="72" y="52"/>
                        </a:lnTo>
                        <a:lnTo>
                          <a:pt x="54" y="52"/>
                        </a:lnTo>
                        <a:lnTo>
                          <a:pt x="54" y="70"/>
                        </a:lnTo>
                        <a:close/>
                        <a:moveTo>
                          <a:pt x="54" y="18"/>
                        </a:moveTo>
                        <a:lnTo>
                          <a:pt x="72" y="18"/>
                        </a:lnTo>
                        <a:lnTo>
                          <a:pt x="72" y="0"/>
                        </a:lnTo>
                        <a:lnTo>
                          <a:pt x="54" y="0"/>
                        </a:lnTo>
                        <a:lnTo>
                          <a:pt x="54" y="18"/>
                        </a:lnTo>
                        <a:close/>
                        <a:moveTo>
                          <a:pt x="54" y="44"/>
                        </a:moveTo>
                        <a:lnTo>
                          <a:pt x="72" y="44"/>
                        </a:lnTo>
                        <a:lnTo>
                          <a:pt x="72" y="26"/>
                        </a:lnTo>
                        <a:lnTo>
                          <a:pt x="54" y="26"/>
                        </a:lnTo>
                        <a:lnTo>
                          <a:pt x="54" y="44"/>
                        </a:lnTo>
                        <a:close/>
                        <a:moveTo>
                          <a:pt x="82" y="44"/>
                        </a:moveTo>
                        <a:lnTo>
                          <a:pt x="100" y="44"/>
                        </a:lnTo>
                        <a:lnTo>
                          <a:pt x="100" y="26"/>
                        </a:lnTo>
                        <a:lnTo>
                          <a:pt x="82" y="26"/>
                        </a:lnTo>
                        <a:lnTo>
                          <a:pt x="82" y="44"/>
                        </a:lnTo>
                        <a:close/>
                        <a:moveTo>
                          <a:pt x="82" y="70"/>
                        </a:moveTo>
                        <a:lnTo>
                          <a:pt x="100" y="70"/>
                        </a:lnTo>
                        <a:lnTo>
                          <a:pt x="100" y="52"/>
                        </a:lnTo>
                        <a:lnTo>
                          <a:pt x="82" y="52"/>
                        </a:lnTo>
                        <a:lnTo>
                          <a:pt x="82" y="70"/>
                        </a:lnTo>
                        <a:close/>
                        <a:moveTo>
                          <a:pt x="0" y="44"/>
                        </a:moveTo>
                        <a:lnTo>
                          <a:pt x="18" y="44"/>
                        </a:lnTo>
                        <a:lnTo>
                          <a:pt x="18" y="26"/>
                        </a:lnTo>
                        <a:lnTo>
                          <a:pt x="0" y="26"/>
                        </a:lnTo>
                        <a:lnTo>
                          <a:pt x="0" y="44"/>
                        </a:lnTo>
                        <a:close/>
                        <a:moveTo>
                          <a:pt x="0" y="18"/>
                        </a:moveTo>
                        <a:lnTo>
                          <a:pt x="18" y="18"/>
                        </a:lnTo>
                        <a:lnTo>
                          <a:pt x="18" y="0"/>
                        </a:lnTo>
                        <a:lnTo>
                          <a:pt x="0" y="0"/>
                        </a:lnTo>
                        <a:lnTo>
                          <a:pt x="0" y="18"/>
                        </a:lnTo>
                        <a:close/>
                        <a:moveTo>
                          <a:pt x="82" y="18"/>
                        </a:moveTo>
                        <a:lnTo>
                          <a:pt x="100" y="18"/>
                        </a:lnTo>
                        <a:lnTo>
                          <a:pt x="100" y="0"/>
                        </a:lnTo>
                        <a:lnTo>
                          <a:pt x="82" y="0"/>
                        </a:lnTo>
                        <a:lnTo>
                          <a:pt x="82" y="18"/>
                        </a:lnTo>
                        <a:close/>
                        <a:moveTo>
                          <a:pt x="0" y="70"/>
                        </a:moveTo>
                        <a:lnTo>
                          <a:pt x="18" y="70"/>
                        </a:lnTo>
                        <a:lnTo>
                          <a:pt x="18" y="52"/>
                        </a:lnTo>
                        <a:lnTo>
                          <a:pt x="0" y="52"/>
                        </a:lnTo>
                        <a:lnTo>
                          <a:pt x="0" y="70"/>
                        </a:lnTo>
                        <a:close/>
                        <a:moveTo>
                          <a:pt x="28" y="70"/>
                        </a:moveTo>
                        <a:lnTo>
                          <a:pt x="46" y="70"/>
                        </a:lnTo>
                        <a:lnTo>
                          <a:pt x="46" y="52"/>
                        </a:lnTo>
                        <a:lnTo>
                          <a:pt x="28" y="52"/>
                        </a:lnTo>
                        <a:lnTo>
                          <a:pt x="28" y="70"/>
                        </a:lnTo>
                        <a:close/>
                        <a:moveTo>
                          <a:pt x="28" y="44"/>
                        </a:moveTo>
                        <a:lnTo>
                          <a:pt x="46" y="44"/>
                        </a:lnTo>
                        <a:lnTo>
                          <a:pt x="46" y="26"/>
                        </a:lnTo>
                        <a:lnTo>
                          <a:pt x="28" y="26"/>
                        </a:lnTo>
                        <a:lnTo>
                          <a:pt x="28" y="44"/>
                        </a:lnTo>
                        <a:close/>
                        <a:moveTo>
                          <a:pt x="28" y="18"/>
                        </a:moveTo>
                        <a:lnTo>
                          <a:pt x="46" y="18"/>
                        </a:lnTo>
                        <a:lnTo>
                          <a:pt x="46" y="0"/>
                        </a:lnTo>
                        <a:lnTo>
                          <a:pt x="28" y="0"/>
                        </a:lnTo>
                        <a:lnTo>
                          <a:pt x="28" y="18"/>
                        </a:lnTo>
                        <a:close/>
                        <a:moveTo>
                          <a:pt x="108" y="44"/>
                        </a:moveTo>
                        <a:lnTo>
                          <a:pt x="126" y="44"/>
                        </a:lnTo>
                        <a:lnTo>
                          <a:pt x="126" y="26"/>
                        </a:lnTo>
                        <a:lnTo>
                          <a:pt x="108" y="26"/>
                        </a:lnTo>
                        <a:lnTo>
                          <a:pt x="108" y="44"/>
                        </a:lnTo>
                        <a:close/>
                        <a:moveTo>
                          <a:pt x="162" y="18"/>
                        </a:moveTo>
                        <a:lnTo>
                          <a:pt x="180" y="18"/>
                        </a:lnTo>
                        <a:lnTo>
                          <a:pt x="180" y="0"/>
                        </a:lnTo>
                        <a:lnTo>
                          <a:pt x="162" y="0"/>
                        </a:lnTo>
                        <a:lnTo>
                          <a:pt x="162" y="18"/>
                        </a:lnTo>
                        <a:close/>
                        <a:moveTo>
                          <a:pt x="162" y="44"/>
                        </a:moveTo>
                        <a:lnTo>
                          <a:pt x="180" y="44"/>
                        </a:lnTo>
                        <a:lnTo>
                          <a:pt x="180" y="26"/>
                        </a:lnTo>
                        <a:lnTo>
                          <a:pt x="162" y="26"/>
                        </a:lnTo>
                        <a:lnTo>
                          <a:pt x="162" y="44"/>
                        </a:lnTo>
                        <a:close/>
                        <a:moveTo>
                          <a:pt x="188" y="70"/>
                        </a:moveTo>
                        <a:lnTo>
                          <a:pt x="206" y="70"/>
                        </a:lnTo>
                        <a:lnTo>
                          <a:pt x="206" y="52"/>
                        </a:lnTo>
                        <a:lnTo>
                          <a:pt x="188" y="52"/>
                        </a:lnTo>
                        <a:lnTo>
                          <a:pt x="188" y="70"/>
                        </a:lnTo>
                        <a:close/>
                        <a:moveTo>
                          <a:pt x="188" y="44"/>
                        </a:moveTo>
                        <a:lnTo>
                          <a:pt x="206" y="44"/>
                        </a:lnTo>
                        <a:lnTo>
                          <a:pt x="206" y="26"/>
                        </a:lnTo>
                        <a:lnTo>
                          <a:pt x="188" y="26"/>
                        </a:lnTo>
                        <a:lnTo>
                          <a:pt x="188" y="44"/>
                        </a:lnTo>
                        <a:close/>
                        <a:moveTo>
                          <a:pt x="188" y="0"/>
                        </a:moveTo>
                        <a:lnTo>
                          <a:pt x="188" y="18"/>
                        </a:lnTo>
                        <a:lnTo>
                          <a:pt x="206" y="18"/>
                        </a:lnTo>
                        <a:lnTo>
                          <a:pt x="206" y="0"/>
                        </a:lnTo>
                        <a:lnTo>
                          <a:pt x="188" y="0"/>
                        </a:lnTo>
                        <a:close/>
                        <a:moveTo>
                          <a:pt x="108" y="18"/>
                        </a:moveTo>
                        <a:lnTo>
                          <a:pt x="126" y="18"/>
                        </a:lnTo>
                        <a:lnTo>
                          <a:pt x="126" y="0"/>
                        </a:lnTo>
                        <a:lnTo>
                          <a:pt x="108" y="0"/>
                        </a:lnTo>
                        <a:lnTo>
                          <a:pt x="108" y="18"/>
                        </a:lnTo>
                        <a:close/>
                        <a:moveTo>
                          <a:pt x="136" y="70"/>
                        </a:moveTo>
                        <a:lnTo>
                          <a:pt x="154" y="70"/>
                        </a:lnTo>
                        <a:lnTo>
                          <a:pt x="154" y="52"/>
                        </a:lnTo>
                        <a:lnTo>
                          <a:pt x="136" y="52"/>
                        </a:lnTo>
                        <a:lnTo>
                          <a:pt x="136" y="70"/>
                        </a:lnTo>
                        <a:close/>
                        <a:moveTo>
                          <a:pt x="108" y="70"/>
                        </a:moveTo>
                        <a:lnTo>
                          <a:pt x="126" y="70"/>
                        </a:lnTo>
                        <a:lnTo>
                          <a:pt x="126" y="52"/>
                        </a:lnTo>
                        <a:lnTo>
                          <a:pt x="108" y="52"/>
                        </a:lnTo>
                        <a:lnTo>
                          <a:pt x="108" y="70"/>
                        </a:lnTo>
                        <a:close/>
                        <a:moveTo>
                          <a:pt x="136" y="18"/>
                        </a:moveTo>
                        <a:lnTo>
                          <a:pt x="154" y="18"/>
                        </a:lnTo>
                        <a:lnTo>
                          <a:pt x="154" y="0"/>
                        </a:lnTo>
                        <a:lnTo>
                          <a:pt x="136" y="0"/>
                        </a:lnTo>
                        <a:lnTo>
                          <a:pt x="136" y="18"/>
                        </a:lnTo>
                        <a:close/>
                        <a:moveTo>
                          <a:pt x="136" y="44"/>
                        </a:moveTo>
                        <a:lnTo>
                          <a:pt x="154" y="44"/>
                        </a:lnTo>
                        <a:lnTo>
                          <a:pt x="154" y="26"/>
                        </a:lnTo>
                        <a:lnTo>
                          <a:pt x="136" y="26"/>
                        </a:lnTo>
                        <a:lnTo>
                          <a:pt x="136" y="44"/>
                        </a:lnTo>
                        <a:close/>
                        <a:moveTo>
                          <a:pt x="162" y="70"/>
                        </a:moveTo>
                        <a:lnTo>
                          <a:pt x="180" y="70"/>
                        </a:lnTo>
                        <a:lnTo>
                          <a:pt x="180" y="52"/>
                        </a:lnTo>
                        <a:lnTo>
                          <a:pt x="162" y="52"/>
                        </a:lnTo>
                        <a:lnTo>
                          <a:pt x="162"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grpSp>
          </p:grpSp>
          <p:sp>
            <p:nvSpPr>
              <p:cNvPr id="286" name="TextBox 285"/>
              <p:cNvSpPr txBox="1"/>
              <p:nvPr/>
            </p:nvSpPr>
            <p:spPr>
              <a:xfrm>
                <a:off x="2120575" y="3456328"/>
                <a:ext cx="414694" cy="179053"/>
              </a:xfrm>
              <a:prstGeom prst="rect">
                <a:avLst/>
              </a:prstGeom>
              <a:noFill/>
            </p:spPr>
            <p:txBody>
              <a:bodyPr wrap="square" lIns="0" tIns="0" rIns="0" bIns="0" rtlCol="0">
                <a:noAutofit/>
              </a:bodyPr>
              <a:lstStyle/>
              <a:p>
                <a:pPr>
                  <a:spcAft>
                    <a:spcPts val="816"/>
                  </a:spcAft>
                </a:pPr>
                <a:r>
                  <a:rPr lang="en-GB" sz="816" dirty="0">
                    <a:solidFill>
                      <a:schemeClr val="bg2"/>
                    </a:solidFill>
                    <a:latin typeface="+mj-lt"/>
                  </a:rPr>
                  <a:t>Local</a:t>
                </a:r>
              </a:p>
            </p:txBody>
          </p:sp>
          <p:sp>
            <p:nvSpPr>
              <p:cNvPr id="287" name="TextBox 286"/>
              <p:cNvSpPr txBox="1"/>
              <p:nvPr/>
            </p:nvSpPr>
            <p:spPr>
              <a:xfrm>
                <a:off x="2806128" y="3595137"/>
                <a:ext cx="533585" cy="228831"/>
              </a:xfrm>
              <a:prstGeom prst="rect">
                <a:avLst/>
              </a:prstGeom>
              <a:noFill/>
            </p:spPr>
            <p:txBody>
              <a:bodyPr wrap="square" lIns="0" tIns="0" rIns="0" bIns="0" rtlCol="0">
                <a:noAutofit/>
              </a:bodyPr>
              <a:lstStyle/>
              <a:p>
                <a:pPr>
                  <a:spcAft>
                    <a:spcPts val="816"/>
                  </a:spcAft>
                </a:pPr>
                <a:r>
                  <a:rPr lang="en-GB" sz="816" dirty="0">
                    <a:solidFill>
                      <a:schemeClr val="bg2"/>
                    </a:solidFill>
                    <a:latin typeface="+mj-lt"/>
                  </a:rPr>
                  <a:t>Offshore</a:t>
                </a:r>
              </a:p>
            </p:txBody>
          </p:sp>
          <p:sp>
            <p:nvSpPr>
              <p:cNvPr id="288" name="TextBox 287"/>
              <p:cNvSpPr txBox="1"/>
              <p:nvPr/>
            </p:nvSpPr>
            <p:spPr>
              <a:xfrm>
                <a:off x="1972263" y="3755682"/>
                <a:ext cx="1436448" cy="372146"/>
              </a:xfrm>
              <a:prstGeom prst="rect">
                <a:avLst/>
              </a:prstGeom>
              <a:noFill/>
            </p:spPr>
            <p:txBody>
              <a:bodyPr wrap="square" lIns="0" tIns="0" rIns="0" bIns="0" rtlCol="0">
                <a:noAutofit/>
              </a:bodyPr>
              <a:lstStyle/>
              <a:p>
                <a:pPr marL="162705" indent="-162705">
                  <a:spcAft>
                    <a:spcPts val="272"/>
                  </a:spcAft>
                  <a:buAutoNum type="arabicParenR"/>
                </a:pPr>
                <a:r>
                  <a:rPr lang="en-GB" sz="816" i="1" dirty="0">
                    <a:latin typeface="+mj-lt"/>
                  </a:rPr>
                  <a:t>Standard due diligence</a:t>
                </a:r>
              </a:p>
              <a:p>
                <a:pPr marL="162705" indent="-162705">
                  <a:spcAft>
                    <a:spcPts val="272"/>
                  </a:spcAft>
                  <a:buAutoNum type="arabicParenR"/>
                </a:pPr>
                <a:r>
                  <a:rPr lang="en-GB" sz="816" i="1" dirty="0">
                    <a:latin typeface="+mj-lt"/>
                  </a:rPr>
                  <a:t>Enhanced due diligence</a:t>
                </a:r>
              </a:p>
            </p:txBody>
          </p:sp>
          <p:cxnSp>
            <p:nvCxnSpPr>
              <p:cNvPr id="290" name="Straight Arrow Connector 289"/>
              <p:cNvCxnSpPr/>
              <p:nvPr/>
            </p:nvCxnSpPr>
            <p:spPr>
              <a:xfrm>
                <a:off x="2535269" y="3169577"/>
                <a:ext cx="270859" cy="128215"/>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91" name="Straight Arrow Connector 290"/>
              <p:cNvCxnSpPr/>
              <p:nvPr/>
            </p:nvCxnSpPr>
            <p:spPr>
              <a:xfrm flipH="1" flipV="1">
                <a:off x="2535269" y="3278642"/>
                <a:ext cx="270859" cy="128215"/>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94" name="TextBox 293"/>
              <p:cNvSpPr txBox="1"/>
              <p:nvPr/>
            </p:nvSpPr>
            <p:spPr>
              <a:xfrm>
                <a:off x="1890316" y="2216333"/>
                <a:ext cx="1749673" cy="434244"/>
              </a:xfrm>
              <a:prstGeom prst="rect">
                <a:avLst/>
              </a:prstGeom>
              <a:solidFill>
                <a:schemeClr val="tx2"/>
              </a:solidFill>
              <a:ln>
                <a:solidFill>
                  <a:schemeClr val="tx2"/>
                </a:solidFill>
              </a:ln>
            </p:spPr>
            <p:txBody>
              <a:bodyPr wrap="square" lIns="65303" tIns="65303" rIns="65303" bIns="97955" rtlCol="0">
                <a:noAutofit/>
              </a:bodyPr>
              <a:lstStyle/>
              <a:p>
                <a:pPr indent="-248808">
                  <a:spcAft>
                    <a:spcPts val="816"/>
                  </a:spcAft>
                </a:pPr>
                <a:r>
                  <a:rPr lang="en-US" sz="907" b="1" i="1" dirty="0">
                    <a:solidFill>
                      <a:schemeClr val="bg1"/>
                    </a:solidFill>
                    <a:latin typeface="Georgia"/>
                  </a:rPr>
                  <a:t>1. Customer provides KYC data to the PwC utility</a:t>
                </a:r>
                <a:endParaRPr lang="en-US" sz="907" dirty="0">
                  <a:solidFill>
                    <a:schemeClr val="bg1"/>
                  </a:solidFill>
                  <a:latin typeface="Georgia"/>
                </a:endParaRPr>
              </a:p>
            </p:txBody>
          </p:sp>
        </p:grpSp>
        <p:grpSp>
          <p:nvGrpSpPr>
            <p:cNvPr id="309" name="Group 308"/>
            <p:cNvGrpSpPr/>
            <p:nvPr/>
          </p:nvGrpSpPr>
          <p:grpSpPr>
            <a:xfrm>
              <a:off x="8054975" y="5366546"/>
              <a:ext cx="612775" cy="612775"/>
              <a:chOff x="8495237" y="3824314"/>
              <a:chExt cx="612775" cy="612775"/>
            </a:xfrm>
          </p:grpSpPr>
          <p:sp>
            <p:nvSpPr>
              <p:cNvPr id="295" name="Oval 294"/>
              <p:cNvSpPr/>
              <p:nvPr/>
            </p:nvSpPr>
            <p:spPr bwMode="ltGray">
              <a:xfrm>
                <a:off x="8495237" y="3824314"/>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bg1"/>
                  </a:solidFill>
                  <a:latin typeface="Georgia" pitchFamily="18" charset="0"/>
                </a:endParaRPr>
              </a:p>
            </p:txBody>
          </p:sp>
          <p:sp>
            <p:nvSpPr>
              <p:cNvPr id="296" name="Freeform 25"/>
              <p:cNvSpPr>
                <a:spLocks noChangeAspect="1" noEditPoints="1"/>
              </p:cNvSpPr>
              <p:nvPr/>
            </p:nvSpPr>
            <p:spPr bwMode="auto">
              <a:xfrm>
                <a:off x="8592281" y="3915362"/>
                <a:ext cx="431532" cy="468000"/>
              </a:xfrm>
              <a:custGeom>
                <a:avLst/>
                <a:gdLst>
                  <a:gd name="T0" fmla="*/ 1714 w 2698"/>
                  <a:gd name="T1" fmla="*/ 1618 h 2926"/>
                  <a:gd name="T2" fmla="*/ 1886 w 2698"/>
                  <a:gd name="T3" fmla="*/ 1604 h 2926"/>
                  <a:gd name="T4" fmla="*/ 2278 w 2698"/>
                  <a:gd name="T5" fmla="*/ 1732 h 2926"/>
                  <a:gd name="T6" fmla="*/ 2478 w 2698"/>
                  <a:gd name="T7" fmla="*/ 1854 h 2926"/>
                  <a:gd name="T8" fmla="*/ 2698 w 2698"/>
                  <a:gd name="T9" fmla="*/ 2134 h 2926"/>
                  <a:gd name="T10" fmla="*/ 2498 w 2698"/>
                  <a:gd name="T11" fmla="*/ 2408 h 2926"/>
                  <a:gd name="T12" fmla="*/ 2184 w 2698"/>
                  <a:gd name="T13" fmla="*/ 2678 h 2926"/>
                  <a:gd name="T14" fmla="*/ 1826 w 2698"/>
                  <a:gd name="T15" fmla="*/ 2848 h 2926"/>
                  <a:gd name="T16" fmla="*/ 1446 w 2698"/>
                  <a:gd name="T17" fmla="*/ 2922 h 2926"/>
                  <a:gd name="T18" fmla="*/ 1060 w 2698"/>
                  <a:gd name="T19" fmla="*/ 2898 h 2926"/>
                  <a:gd name="T20" fmla="*/ 690 w 2698"/>
                  <a:gd name="T21" fmla="*/ 2776 h 2926"/>
                  <a:gd name="T22" fmla="*/ 352 w 2698"/>
                  <a:gd name="T23" fmla="*/ 2556 h 2926"/>
                  <a:gd name="T24" fmla="*/ 66 w 2698"/>
                  <a:gd name="T25" fmla="*/ 2238 h 2926"/>
                  <a:gd name="T26" fmla="*/ 112 w 2698"/>
                  <a:gd name="T27" fmla="*/ 1966 h 2926"/>
                  <a:gd name="T28" fmla="*/ 324 w 2698"/>
                  <a:gd name="T29" fmla="*/ 1780 h 2926"/>
                  <a:gd name="T30" fmla="*/ 638 w 2698"/>
                  <a:gd name="T31" fmla="*/ 1666 h 2926"/>
                  <a:gd name="T32" fmla="*/ 920 w 2698"/>
                  <a:gd name="T33" fmla="*/ 1536 h 2926"/>
                  <a:gd name="T34" fmla="*/ 1114 w 2698"/>
                  <a:gd name="T35" fmla="*/ 1730 h 2926"/>
                  <a:gd name="T36" fmla="*/ 1394 w 2698"/>
                  <a:gd name="T37" fmla="*/ 1790 h 2926"/>
                  <a:gd name="T38" fmla="*/ 1972 w 2698"/>
                  <a:gd name="T39" fmla="*/ 642 h 2926"/>
                  <a:gd name="T40" fmla="*/ 2000 w 2698"/>
                  <a:gd name="T41" fmla="*/ 892 h 2926"/>
                  <a:gd name="T42" fmla="*/ 1916 w 2698"/>
                  <a:gd name="T43" fmla="*/ 1144 h 2926"/>
                  <a:gd name="T44" fmla="*/ 1826 w 2698"/>
                  <a:gd name="T45" fmla="*/ 1308 h 2926"/>
                  <a:gd name="T46" fmla="*/ 1654 w 2698"/>
                  <a:gd name="T47" fmla="*/ 1518 h 2926"/>
                  <a:gd name="T48" fmla="*/ 1474 w 2698"/>
                  <a:gd name="T49" fmla="*/ 1632 h 2926"/>
                  <a:gd name="T50" fmla="*/ 1276 w 2698"/>
                  <a:gd name="T51" fmla="*/ 1650 h 2926"/>
                  <a:gd name="T52" fmla="*/ 1096 w 2698"/>
                  <a:gd name="T53" fmla="*/ 1568 h 2926"/>
                  <a:gd name="T54" fmla="*/ 900 w 2698"/>
                  <a:gd name="T55" fmla="*/ 1372 h 2926"/>
                  <a:gd name="T56" fmla="*/ 798 w 2698"/>
                  <a:gd name="T57" fmla="*/ 1174 h 2926"/>
                  <a:gd name="T58" fmla="*/ 700 w 2698"/>
                  <a:gd name="T59" fmla="*/ 968 h 2926"/>
                  <a:gd name="T60" fmla="*/ 694 w 2698"/>
                  <a:gd name="T61" fmla="*/ 712 h 2926"/>
                  <a:gd name="T62" fmla="*/ 736 w 2698"/>
                  <a:gd name="T63" fmla="*/ 462 h 2926"/>
                  <a:gd name="T64" fmla="*/ 812 w 2698"/>
                  <a:gd name="T65" fmla="*/ 230 h 2926"/>
                  <a:gd name="T66" fmla="*/ 982 w 2698"/>
                  <a:gd name="T67" fmla="*/ 82 h 2926"/>
                  <a:gd name="T68" fmla="*/ 1226 w 2698"/>
                  <a:gd name="T69" fmla="*/ 6 h 2926"/>
                  <a:gd name="T70" fmla="*/ 1478 w 2698"/>
                  <a:gd name="T71" fmla="*/ 24 h 2926"/>
                  <a:gd name="T72" fmla="*/ 1614 w 2698"/>
                  <a:gd name="T73" fmla="*/ 92 h 2926"/>
                  <a:gd name="T74" fmla="*/ 1776 w 2698"/>
                  <a:gd name="T75" fmla="*/ 140 h 2926"/>
                  <a:gd name="T76" fmla="*/ 1896 w 2698"/>
                  <a:gd name="T77" fmla="*/ 282 h 2926"/>
                  <a:gd name="T78" fmla="*/ 1956 w 2698"/>
                  <a:gd name="T79" fmla="*/ 536 h 2926"/>
                  <a:gd name="T80" fmla="*/ 952 w 2698"/>
                  <a:gd name="T81" fmla="*/ 744 h 2926"/>
                  <a:gd name="T82" fmla="*/ 914 w 2698"/>
                  <a:gd name="T83" fmla="*/ 764 h 2926"/>
                  <a:gd name="T84" fmla="*/ 856 w 2698"/>
                  <a:gd name="T85" fmla="*/ 688 h 2926"/>
                  <a:gd name="T86" fmla="*/ 816 w 2698"/>
                  <a:gd name="T87" fmla="*/ 732 h 2926"/>
                  <a:gd name="T88" fmla="*/ 824 w 2698"/>
                  <a:gd name="T89" fmla="*/ 954 h 2926"/>
                  <a:gd name="T90" fmla="*/ 888 w 2698"/>
                  <a:gd name="T91" fmla="*/ 1080 h 2926"/>
                  <a:gd name="T92" fmla="*/ 922 w 2698"/>
                  <a:gd name="T93" fmla="*/ 1110 h 2926"/>
                  <a:gd name="T94" fmla="*/ 1022 w 2698"/>
                  <a:gd name="T95" fmla="*/ 1330 h 2926"/>
                  <a:gd name="T96" fmla="*/ 1204 w 2698"/>
                  <a:gd name="T97" fmla="*/ 1490 h 2926"/>
                  <a:gd name="T98" fmla="*/ 1366 w 2698"/>
                  <a:gd name="T99" fmla="*/ 1532 h 2926"/>
                  <a:gd name="T100" fmla="*/ 1542 w 2698"/>
                  <a:gd name="T101" fmla="*/ 1454 h 2926"/>
                  <a:gd name="T102" fmla="*/ 1700 w 2698"/>
                  <a:gd name="T103" fmla="*/ 1276 h 2926"/>
                  <a:gd name="T104" fmla="*/ 1770 w 2698"/>
                  <a:gd name="T105" fmla="*/ 1096 h 2926"/>
                  <a:gd name="T106" fmla="*/ 1824 w 2698"/>
                  <a:gd name="T107" fmla="*/ 1058 h 2926"/>
                  <a:gd name="T108" fmla="*/ 1876 w 2698"/>
                  <a:gd name="T109" fmla="*/ 878 h 2926"/>
                  <a:gd name="T110" fmla="*/ 1854 w 2698"/>
                  <a:gd name="T111" fmla="*/ 688 h 2926"/>
                  <a:gd name="T112" fmla="*/ 1810 w 2698"/>
                  <a:gd name="T113" fmla="*/ 718 h 2926"/>
                  <a:gd name="T114" fmla="*/ 1754 w 2698"/>
                  <a:gd name="T115" fmla="*/ 762 h 2926"/>
                  <a:gd name="T116" fmla="*/ 1730 w 2698"/>
                  <a:gd name="T117" fmla="*/ 696 h 2926"/>
                  <a:gd name="T118" fmla="*/ 1700 w 2698"/>
                  <a:gd name="T119" fmla="*/ 526 h 2926"/>
                  <a:gd name="T120" fmla="*/ 1612 w 2698"/>
                  <a:gd name="T121" fmla="*/ 546 h 2926"/>
                  <a:gd name="T122" fmla="*/ 1046 w 2698"/>
                  <a:gd name="T123" fmla="*/ 636 h 2926"/>
                  <a:gd name="T124" fmla="*/ 960 w 2698"/>
                  <a:gd name="T125" fmla="*/ 630 h 2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8" h="2926">
                    <a:moveTo>
                      <a:pt x="1508" y="1768"/>
                    </a:moveTo>
                    <a:lnTo>
                      <a:pt x="1508" y="1768"/>
                    </a:lnTo>
                    <a:lnTo>
                      <a:pt x="1548" y="1752"/>
                    </a:lnTo>
                    <a:lnTo>
                      <a:pt x="1586" y="1730"/>
                    </a:lnTo>
                    <a:lnTo>
                      <a:pt x="1620" y="1706"/>
                    </a:lnTo>
                    <a:lnTo>
                      <a:pt x="1654" y="1678"/>
                    </a:lnTo>
                    <a:lnTo>
                      <a:pt x="1684" y="1648"/>
                    </a:lnTo>
                    <a:lnTo>
                      <a:pt x="1714" y="1618"/>
                    </a:lnTo>
                    <a:lnTo>
                      <a:pt x="1742" y="1584"/>
                    </a:lnTo>
                    <a:lnTo>
                      <a:pt x="1768" y="1550"/>
                    </a:lnTo>
                    <a:lnTo>
                      <a:pt x="1778" y="1536"/>
                    </a:lnTo>
                    <a:lnTo>
                      <a:pt x="1792" y="1548"/>
                    </a:lnTo>
                    <a:lnTo>
                      <a:pt x="1792" y="1548"/>
                    </a:lnTo>
                    <a:lnTo>
                      <a:pt x="1822" y="1568"/>
                    </a:lnTo>
                    <a:lnTo>
                      <a:pt x="1854" y="1588"/>
                    </a:lnTo>
                    <a:lnTo>
                      <a:pt x="1886" y="1604"/>
                    </a:lnTo>
                    <a:lnTo>
                      <a:pt x="1920" y="1618"/>
                    </a:lnTo>
                    <a:lnTo>
                      <a:pt x="1954" y="1632"/>
                    </a:lnTo>
                    <a:lnTo>
                      <a:pt x="1988" y="1644"/>
                    </a:lnTo>
                    <a:lnTo>
                      <a:pt x="2060" y="1666"/>
                    </a:lnTo>
                    <a:lnTo>
                      <a:pt x="2134" y="1686"/>
                    </a:lnTo>
                    <a:lnTo>
                      <a:pt x="2206" y="1708"/>
                    </a:lnTo>
                    <a:lnTo>
                      <a:pt x="2242" y="1720"/>
                    </a:lnTo>
                    <a:lnTo>
                      <a:pt x="2278" y="1732"/>
                    </a:lnTo>
                    <a:lnTo>
                      <a:pt x="2312" y="1748"/>
                    </a:lnTo>
                    <a:lnTo>
                      <a:pt x="2346" y="1764"/>
                    </a:lnTo>
                    <a:lnTo>
                      <a:pt x="2346" y="1764"/>
                    </a:lnTo>
                    <a:lnTo>
                      <a:pt x="2374" y="1780"/>
                    </a:lnTo>
                    <a:lnTo>
                      <a:pt x="2402" y="1796"/>
                    </a:lnTo>
                    <a:lnTo>
                      <a:pt x="2428" y="1814"/>
                    </a:lnTo>
                    <a:lnTo>
                      <a:pt x="2454" y="1834"/>
                    </a:lnTo>
                    <a:lnTo>
                      <a:pt x="2478" y="1854"/>
                    </a:lnTo>
                    <a:lnTo>
                      <a:pt x="2502" y="1874"/>
                    </a:lnTo>
                    <a:lnTo>
                      <a:pt x="2524" y="1896"/>
                    </a:lnTo>
                    <a:lnTo>
                      <a:pt x="2546" y="1918"/>
                    </a:lnTo>
                    <a:lnTo>
                      <a:pt x="2588" y="1966"/>
                    </a:lnTo>
                    <a:lnTo>
                      <a:pt x="2626" y="2018"/>
                    </a:lnTo>
                    <a:lnTo>
                      <a:pt x="2662" y="2070"/>
                    </a:lnTo>
                    <a:lnTo>
                      <a:pt x="2694" y="2126"/>
                    </a:lnTo>
                    <a:lnTo>
                      <a:pt x="2698" y="2134"/>
                    </a:lnTo>
                    <a:lnTo>
                      <a:pt x="2694" y="2142"/>
                    </a:lnTo>
                    <a:lnTo>
                      <a:pt x="2694" y="2142"/>
                    </a:lnTo>
                    <a:lnTo>
                      <a:pt x="2664" y="2192"/>
                    </a:lnTo>
                    <a:lnTo>
                      <a:pt x="2632" y="2238"/>
                    </a:lnTo>
                    <a:lnTo>
                      <a:pt x="2600" y="2282"/>
                    </a:lnTo>
                    <a:lnTo>
                      <a:pt x="2566" y="2326"/>
                    </a:lnTo>
                    <a:lnTo>
                      <a:pt x="2532" y="2368"/>
                    </a:lnTo>
                    <a:lnTo>
                      <a:pt x="2498" y="2408"/>
                    </a:lnTo>
                    <a:lnTo>
                      <a:pt x="2462" y="2448"/>
                    </a:lnTo>
                    <a:lnTo>
                      <a:pt x="2424" y="2486"/>
                    </a:lnTo>
                    <a:lnTo>
                      <a:pt x="2386" y="2522"/>
                    </a:lnTo>
                    <a:lnTo>
                      <a:pt x="2346" y="2556"/>
                    </a:lnTo>
                    <a:lnTo>
                      <a:pt x="2308" y="2588"/>
                    </a:lnTo>
                    <a:lnTo>
                      <a:pt x="2266" y="2620"/>
                    </a:lnTo>
                    <a:lnTo>
                      <a:pt x="2226" y="2650"/>
                    </a:lnTo>
                    <a:lnTo>
                      <a:pt x="2184" y="2678"/>
                    </a:lnTo>
                    <a:lnTo>
                      <a:pt x="2140" y="2704"/>
                    </a:lnTo>
                    <a:lnTo>
                      <a:pt x="2098" y="2730"/>
                    </a:lnTo>
                    <a:lnTo>
                      <a:pt x="2054" y="2754"/>
                    </a:lnTo>
                    <a:lnTo>
                      <a:pt x="2010" y="2776"/>
                    </a:lnTo>
                    <a:lnTo>
                      <a:pt x="1964" y="2796"/>
                    </a:lnTo>
                    <a:lnTo>
                      <a:pt x="1918" y="2816"/>
                    </a:lnTo>
                    <a:lnTo>
                      <a:pt x="1872" y="2832"/>
                    </a:lnTo>
                    <a:lnTo>
                      <a:pt x="1826" y="2848"/>
                    </a:lnTo>
                    <a:lnTo>
                      <a:pt x="1780" y="2864"/>
                    </a:lnTo>
                    <a:lnTo>
                      <a:pt x="1732" y="2876"/>
                    </a:lnTo>
                    <a:lnTo>
                      <a:pt x="1686" y="2888"/>
                    </a:lnTo>
                    <a:lnTo>
                      <a:pt x="1638" y="2898"/>
                    </a:lnTo>
                    <a:lnTo>
                      <a:pt x="1590" y="2906"/>
                    </a:lnTo>
                    <a:lnTo>
                      <a:pt x="1542" y="2912"/>
                    </a:lnTo>
                    <a:lnTo>
                      <a:pt x="1494" y="2918"/>
                    </a:lnTo>
                    <a:lnTo>
                      <a:pt x="1446" y="2922"/>
                    </a:lnTo>
                    <a:lnTo>
                      <a:pt x="1398" y="2924"/>
                    </a:lnTo>
                    <a:lnTo>
                      <a:pt x="1350" y="2926"/>
                    </a:lnTo>
                    <a:lnTo>
                      <a:pt x="1302" y="2924"/>
                    </a:lnTo>
                    <a:lnTo>
                      <a:pt x="1252" y="2922"/>
                    </a:lnTo>
                    <a:lnTo>
                      <a:pt x="1204" y="2918"/>
                    </a:lnTo>
                    <a:lnTo>
                      <a:pt x="1156" y="2912"/>
                    </a:lnTo>
                    <a:lnTo>
                      <a:pt x="1108" y="2906"/>
                    </a:lnTo>
                    <a:lnTo>
                      <a:pt x="1060" y="2898"/>
                    </a:lnTo>
                    <a:lnTo>
                      <a:pt x="1014" y="2888"/>
                    </a:lnTo>
                    <a:lnTo>
                      <a:pt x="966" y="2876"/>
                    </a:lnTo>
                    <a:lnTo>
                      <a:pt x="918" y="2864"/>
                    </a:lnTo>
                    <a:lnTo>
                      <a:pt x="872" y="2848"/>
                    </a:lnTo>
                    <a:lnTo>
                      <a:pt x="826" y="2832"/>
                    </a:lnTo>
                    <a:lnTo>
                      <a:pt x="780" y="2814"/>
                    </a:lnTo>
                    <a:lnTo>
                      <a:pt x="734" y="2796"/>
                    </a:lnTo>
                    <a:lnTo>
                      <a:pt x="690" y="2776"/>
                    </a:lnTo>
                    <a:lnTo>
                      <a:pt x="646" y="2754"/>
                    </a:lnTo>
                    <a:lnTo>
                      <a:pt x="602" y="2730"/>
                    </a:lnTo>
                    <a:lnTo>
                      <a:pt x="558" y="2704"/>
                    </a:lnTo>
                    <a:lnTo>
                      <a:pt x="516" y="2678"/>
                    </a:lnTo>
                    <a:lnTo>
                      <a:pt x="474" y="2650"/>
                    </a:lnTo>
                    <a:lnTo>
                      <a:pt x="432" y="2620"/>
                    </a:lnTo>
                    <a:lnTo>
                      <a:pt x="392" y="2588"/>
                    </a:lnTo>
                    <a:lnTo>
                      <a:pt x="352" y="2556"/>
                    </a:lnTo>
                    <a:lnTo>
                      <a:pt x="314" y="2520"/>
                    </a:lnTo>
                    <a:lnTo>
                      <a:pt x="274" y="2486"/>
                    </a:lnTo>
                    <a:lnTo>
                      <a:pt x="238" y="2448"/>
                    </a:lnTo>
                    <a:lnTo>
                      <a:pt x="202" y="2408"/>
                    </a:lnTo>
                    <a:lnTo>
                      <a:pt x="166" y="2368"/>
                    </a:lnTo>
                    <a:lnTo>
                      <a:pt x="132" y="2326"/>
                    </a:lnTo>
                    <a:lnTo>
                      <a:pt x="98" y="2282"/>
                    </a:lnTo>
                    <a:lnTo>
                      <a:pt x="66" y="2238"/>
                    </a:lnTo>
                    <a:lnTo>
                      <a:pt x="36" y="2192"/>
                    </a:lnTo>
                    <a:lnTo>
                      <a:pt x="6" y="2142"/>
                    </a:lnTo>
                    <a:lnTo>
                      <a:pt x="0" y="2134"/>
                    </a:lnTo>
                    <a:lnTo>
                      <a:pt x="6" y="2126"/>
                    </a:lnTo>
                    <a:lnTo>
                      <a:pt x="6" y="2126"/>
                    </a:lnTo>
                    <a:lnTo>
                      <a:pt x="38" y="2070"/>
                    </a:lnTo>
                    <a:lnTo>
                      <a:pt x="74" y="2018"/>
                    </a:lnTo>
                    <a:lnTo>
                      <a:pt x="112" y="1966"/>
                    </a:lnTo>
                    <a:lnTo>
                      <a:pt x="152" y="1918"/>
                    </a:lnTo>
                    <a:lnTo>
                      <a:pt x="174" y="1896"/>
                    </a:lnTo>
                    <a:lnTo>
                      <a:pt x="198" y="1874"/>
                    </a:lnTo>
                    <a:lnTo>
                      <a:pt x="222" y="1854"/>
                    </a:lnTo>
                    <a:lnTo>
                      <a:pt x="246" y="1834"/>
                    </a:lnTo>
                    <a:lnTo>
                      <a:pt x="272" y="1814"/>
                    </a:lnTo>
                    <a:lnTo>
                      <a:pt x="298" y="1796"/>
                    </a:lnTo>
                    <a:lnTo>
                      <a:pt x="324" y="1780"/>
                    </a:lnTo>
                    <a:lnTo>
                      <a:pt x="354" y="1764"/>
                    </a:lnTo>
                    <a:lnTo>
                      <a:pt x="354" y="1764"/>
                    </a:lnTo>
                    <a:lnTo>
                      <a:pt x="386" y="1748"/>
                    </a:lnTo>
                    <a:lnTo>
                      <a:pt x="422" y="1732"/>
                    </a:lnTo>
                    <a:lnTo>
                      <a:pt x="456" y="1720"/>
                    </a:lnTo>
                    <a:lnTo>
                      <a:pt x="492" y="1708"/>
                    </a:lnTo>
                    <a:lnTo>
                      <a:pt x="566" y="1686"/>
                    </a:lnTo>
                    <a:lnTo>
                      <a:pt x="638" y="1666"/>
                    </a:lnTo>
                    <a:lnTo>
                      <a:pt x="710" y="1644"/>
                    </a:lnTo>
                    <a:lnTo>
                      <a:pt x="746" y="1632"/>
                    </a:lnTo>
                    <a:lnTo>
                      <a:pt x="780" y="1618"/>
                    </a:lnTo>
                    <a:lnTo>
                      <a:pt x="814" y="1604"/>
                    </a:lnTo>
                    <a:lnTo>
                      <a:pt x="846" y="1588"/>
                    </a:lnTo>
                    <a:lnTo>
                      <a:pt x="878" y="1568"/>
                    </a:lnTo>
                    <a:lnTo>
                      <a:pt x="908" y="1548"/>
                    </a:lnTo>
                    <a:lnTo>
                      <a:pt x="920" y="1536"/>
                    </a:lnTo>
                    <a:lnTo>
                      <a:pt x="930" y="1550"/>
                    </a:lnTo>
                    <a:lnTo>
                      <a:pt x="930" y="1550"/>
                    </a:lnTo>
                    <a:lnTo>
                      <a:pt x="958" y="1584"/>
                    </a:lnTo>
                    <a:lnTo>
                      <a:pt x="986" y="1618"/>
                    </a:lnTo>
                    <a:lnTo>
                      <a:pt x="1014" y="1648"/>
                    </a:lnTo>
                    <a:lnTo>
                      <a:pt x="1046" y="1678"/>
                    </a:lnTo>
                    <a:lnTo>
                      <a:pt x="1078" y="1706"/>
                    </a:lnTo>
                    <a:lnTo>
                      <a:pt x="1114" y="1730"/>
                    </a:lnTo>
                    <a:lnTo>
                      <a:pt x="1150" y="1752"/>
                    </a:lnTo>
                    <a:lnTo>
                      <a:pt x="1190" y="1768"/>
                    </a:lnTo>
                    <a:lnTo>
                      <a:pt x="1190" y="1768"/>
                    </a:lnTo>
                    <a:lnTo>
                      <a:pt x="1224" y="1778"/>
                    </a:lnTo>
                    <a:lnTo>
                      <a:pt x="1264" y="1786"/>
                    </a:lnTo>
                    <a:lnTo>
                      <a:pt x="1306" y="1790"/>
                    </a:lnTo>
                    <a:lnTo>
                      <a:pt x="1350" y="1792"/>
                    </a:lnTo>
                    <a:lnTo>
                      <a:pt x="1394" y="1790"/>
                    </a:lnTo>
                    <a:lnTo>
                      <a:pt x="1436" y="1786"/>
                    </a:lnTo>
                    <a:lnTo>
                      <a:pt x="1474" y="1778"/>
                    </a:lnTo>
                    <a:lnTo>
                      <a:pt x="1508" y="1768"/>
                    </a:lnTo>
                    <a:lnTo>
                      <a:pt x="1508" y="1768"/>
                    </a:lnTo>
                    <a:close/>
                    <a:moveTo>
                      <a:pt x="1956" y="614"/>
                    </a:moveTo>
                    <a:lnTo>
                      <a:pt x="1956" y="614"/>
                    </a:lnTo>
                    <a:lnTo>
                      <a:pt x="1964" y="628"/>
                    </a:lnTo>
                    <a:lnTo>
                      <a:pt x="1972" y="642"/>
                    </a:lnTo>
                    <a:lnTo>
                      <a:pt x="1984" y="676"/>
                    </a:lnTo>
                    <a:lnTo>
                      <a:pt x="1994" y="712"/>
                    </a:lnTo>
                    <a:lnTo>
                      <a:pt x="2000" y="748"/>
                    </a:lnTo>
                    <a:lnTo>
                      <a:pt x="2002" y="786"/>
                    </a:lnTo>
                    <a:lnTo>
                      <a:pt x="2002" y="824"/>
                    </a:lnTo>
                    <a:lnTo>
                      <a:pt x="2002" y="860"/>
                    </a:lnTo>
                    <a:lnTo>
                      <a:pt x="2000" y="892"/>
                    </a:lnTo>
                    <a:lnTo>
                      <a:pt x="2000" y="892"/>
                    </a:lnTo>
                    <a:lnTo>
                      <a:pt x="1994" y="928"/>
                    </a:lnTo>
                    <a:lnTo>
                      <a:pt x="1988" y="968"/>
                    </a:lnTo>
                    <a:lnTo>
                      <a:pt x="1978" y="1010"/>
                    </a:lnTo>
                    <a:lnTo>
                      <a:pt x="1964" y="1052"/>
                    </a:lnTo>
                    <a:lnTo>
                      <a:pt x="1948" y="1092"/>
                    </a:lnTo>
                    <a:lnTo>
                      <a:pt x="1938" y="1110"/>
                    </a:lnTo>
                    <a:lnTo>
                      <a:pt x="1928" y="1128"/>
                    </a:lnTo>
                    <a:lnTo>
                      <a:pt x="1916" y="1144"/>
                    </a:lnTo>
                    <a:lnTo>
                      <a:pt x="1904" y="1160"/>
                    </a:lnTo>
                    <a:lnTo>
                      <a:pt x="1890" y="1174"/>
                    </a:lnTo>
                    <a:lnTo>
                      <a:pt x="1876" y="1184"/>
                    </a:lnTo>
                    <a:lnTo>
                      <a:pt x="1876" y="1184"/>
                    </a:lnTo>
                    <a:lnTo>
                      <a:pt x="1866" y="1216"/>
                    </a:lnTo>
                    <a:lnTo>
                      <a:pt x="1854" y="1248"/>
                    </a:lnTo>
                    <a:lnTo>
                      <a:pt x="1842" y="1278"/>
                    </a:lnTo>
                    <a:lnTo>
                      <a:pt x="1826" y="1308"/>
                    </a:lnTo>
                    <a:lnTo>
                      <a:pt x="1808" y="1338"/>
                    </a:lnTo>
                    <a:lnTo>
                      <a:pt x="1790" y="1366"/>
                    </a:lnTo>
                    <a:lnTo>
                      <a:pt x="1770" y="1394"/>
                    </a:lnTo>
                    <a:lnTo>
                      <a:pt x="1750" y="1422"/>
                    </a:lnTo>
                    <a:lnTo>
                      <a:pt x="1726" y="1446"/>
                    </a:lnTo>
                    <a:lnTo>
                      <a:pt x="1704" y="1472"/>
                    </a:lnTo>
                    <a:lnTo>
                      <a:pt x="1678" y="1496"/>
                    </a:lnTo>
                    <a:lnTo>
                      <a:pt x="1654" y="1518"/>
                    </a:lnTo>
                    <a:lnTo>
                      <a:pt x="1628" y="1540"/>
                    </a:lnTo>
                    <a:lnTo>
                      <a:pt x="1600" y="1560"/>
                    </a:lnTo>
                    <a:lnTo>
                      <a:pt x="1572" y="1580"/>
                    </a:lnTo>
                    <a:lnTo>
                      <a:pt x="1546" y="1596"/>
                    </a:lnTo>
                    <a:lnTo>
                      <a:pt x="1546" y="1596"/>
                    </a:lnTo>
                    <a:lnTo>
                      <a:pt x="1522" y="1610"/>
                    </a:lnTo>
                    <a:lnTo>
                      <a:pt x="1498" y="1622"/>
                    </a:lnTo>
                    <a:lnTo>
                      <a:pt x="1474" y="1632"/>
                    </a:lnTo>
                    <a:lnTo>
                      <a:pt x="1450" y="1640"/>
                    </a:lnTo>
                    <a:lnTo>
                      <a:pt x="1424" y="1646"/>
                    </a:lnTo>
                    <a:lnTo>
                      <a:pt x="1400" y="1650"/>
                    </a:lnTo>
                    <a:lnTo>
                      <a:pt x="1376" y="1654"/>
                    </a:lnTo>
                    <a:lnTo>
                      <a:pt x="1350" y="1656"/>
                    </a:lnTo>
                    <a:lnTo>
                      <a:pt x="1326" y="1656"/>
                    </a:lnTo>
                    <a:lnTo>
                      <a:pt x="1300" y="1654"/>
                    </a:lnTo>
                    <a:lnTo>
                      <a:pt x="1276" y="1650"/>
                    </a:lnTo>
                    <a:lnTo>
                      <a:pt x="1252" y="1644"/>
                    </a:lnTo>
                    <a:lnTo>
                      <a:pt x="1226" y="1636"/>
                    </a:lnTo>
                    <a:lnTo>
                      <a:pt x="1202" y="1628"/>
                    </a:lnTo>
                    <a:lnTo>
                      <a:pt x="1178" y="1616"/>
                    </a:lnTo>
                    <a:lnTo>
                      <a:pt x="1154" y="1604"/>
                    </a:lnTo>
                    <a:lnTo>
                      <a:pt x="1154" y="1604"/>
                    </a:lnTo>
                    <a:lnTo>
                      <a:pt x="1124" y="1586"/>
                    </a:lnTo>
                    <a:lnTo>
                      <a:pt x="1096" y="1568"/>
                    </a:lnTo>
                    <a:lnTo>
                      <a:pt x="1068" y="1548"/>
                    </a:lnTo>
                    <a:lnTo>
                      <a:pt x="1042" y="1526"/>
                    </a:lnTo>
                    <a:lnTo>
                      <a:pt x="1014" y="1504"/>
                    </a:lnTo>
                    <a:lnTo>
                      <a:pt x="990" y="1478"/>
                    </a:lnTo>
                    <a:lnTo>
                      <a:pt x="966" y="1454"/>
                    </a:lnTo>
                    <a:lnTo>
                      <a:pt x="942" y="1428"/>
                    </a:lnTo>
                    <a:lnTo>
                      <a:pt x="920" y="1400"/>
                    </a:lnTo>
                    <a:lnTo>
                      <a:pt x="900" y="1372"/>
                    </a:lnTo>
                    <a:lnTo>
                      <a:pt x="880" y="1342"/>
                    </a:lnTo>
                    <a:lnTo>
                      <a:pt x="864" y="1312"/>
                    </a:lnTo>
                    <a:lnTo>
                      <a:pt x="848" y="1280"/>
                    </a:lnTo>
                    <a:lnTo>
                      <a:pt x="834" y="1250"/>
                    </a:lnTo>
                    <a:lnTo>
                      <a:pt x="822" y="1218"/>
                    </a:lnTo>
                    <a:lnTo>
                      <a:pt x="812" y="1184"/>
                    </a:lnTo>
                    <a:lnTo>
                      <a:pt x="812" y="1184"/>
                    </a:lnTo>
                    <a:lnTo>
                      <a:pt x="798" y="1174"/>
                    </a:lnTo>
                    <a:lnTo>
                      <a:pt x="784" y="1160"/>
                    </a:lnTo>
                    <a:lnTo>
                      <a:pt x="772" y="1144"/>
                    </a:lnTo>
                    <a:lnTo>
                      <a:pt x="760" y="1128"/>
                    </a:lnTo>
                    <a:lnTo>
                      <a:pt x="748" y="1110"/>
                    </a:lnTo>
                    <a:lnTo>
                      <a:pt x="740" y="1092"/>
                    </a:lnTo>
                    <a:lnTo>
                      <a:pt x="722" y="1052"/>
                    </a:lnTo>
                    <a:lnTo>
                      <a:pt x="710" y="1010"/>
                    </a:lnTo>
                    <a:lnTo>
                      <a:pt x="700" y="968"/>
                    </a:lnTo>
                    <a:lnTo>
                      <a:pt x="692" y="928"/>
                    </a:lnTo>
                    <a:lnTo>
                      <a:pt x="688" y="892"/>
                    </a:lnTo>
                    <a:lnTo>
                      <a:pt x="688" y="892"/>
                    </a:lnTo>
                    <a:lnTo>
                      <a:pt x="686" y="860"/>
                    </a:lnTo>
                    <a:lnTo>
                      <a:pt x="684" y="824"/>
                    </a:lnTo>
                    <a:lnTo>
                      <a:pt x="686" y="786"/>
                    </a:lnTo>
                    <a:lnTo>
                      <a:pt x="688" y="748"/>
                    </a:lnTo>
                    <a:lnTo>
                      <a:pt x="694" y="712"/>
                    </a:lnTo>
                    <a:lnTo>
                      <a:pt x="704" y="676"/>
                    </a:lnTo>
                    <a:lnTo>
                      <a:pt x="716" y="642"/>
                    </a:lnTo>
                    <a:lnTo>
                      <a:pt x="724" y="628"/>
                    </a:lnTo>
                    <a:lnTo>
                      <a:pt x="732" y="614"/>
                    </a:lnTo>
                    <a:lnTo>
                      <a:pt x="732" y="614"/>
                    </a:lnTo>
                    <a:lnTo>
                      <a:pt x="730" y="554"/>
                    </a:lnTo>
                    <a:lnTo>
                      <a:pt x="732" y="492"/>
                    </a:lnTo>
                    <a:lnTo>
                      <a:pt x="736" y="462"/>
                    </a:lnTo>
                    <a:lnTo>
                      <a:pt x="740" y="432"/>
                    </a:lnTo>
                    <a:lnTo>
                      <a:pt x="746" y="400"/>
                    </a:lnTo>
                    <a:lnTo>
                      <a:pt x="752" y="370"/>
                    </a:lnTo>
                    <a:lnTo>
                      <a:pt x="760" y="340"/>
                    </a:lnTo>
                    <a:lnTo>
                      <a:pt x="770" y="312"/>
                    </a:lnTo>
                    <a:lnTo>
                      <a:pt x="782" y="282"/>
                    </a:lnTo>
                    <a:lnTo>
                      <a:pt x="796" y="256"/>
                    </a:lnTo>
                    <a:lnTo>
                      <a:pt x="812" y="230"/>
                    </a:lnTo>
                    <a:lnTo>
                      <a:pt x="828" y="206"/>
                    </a:lnTo>
                    <a:lnTo>
                      <a:pt x="848" y="182"/>
                    </a:lnTo>
                    <a:lnTo>
                      <a:pt x="868" y="160"/>
                    </a:lnTo>
                    <a:lnTo>
                      <a:pt x="868" y="160"/>
                    </a:lnTo>
                    <a:lnTo>
                      <a:pt x="896" y="138"/>
                    </a:lnTo>
                    <a:lnTo>
                      <a:pt x="922" y="118"/>
                    </a:lnTo>
                    <a:lnTo>
                      <a:pt x="952" y="100"/>
                    </a:lnTo>
                    <a:lnTo>
                      <a:pt x="982" y="82"/>
                    </a:lnTo>
                    <a:lnTo>
                      <a:pt x="1014" y="66"/>
                    </a:lnTo>
                    <a:lnTo>
                      <a:pt x="1044" y="54"/>
                    </a:lnTo>
                    <a:lnTo>
                      <a:pt x="1078" y="42"/>
                    </a:lnTo>
                    <a:lnTo>
                      <a:pt x="1110" y="30"/>
                    </a:lnTo>
                    <a:lnTo>
                      <a:pt x="1110" y="30"/>
                    </a:lnTo>
                    <a:lnTo>
                      <a:pt x="1166" y="16"/>
                    </a:lnTo>
                    <a:lnTo>
                      <a:pt x="1196" y="12"/>
                    </a:lnTo>
                    <a:lnTo>
                      <a:pt x="1226" y="6"/>
                    </a:lnTo>
                    <a:lnTo>
                      <a:pt x="1258" y="4"/>
                    </a:lnTo>
                    <a:lnTo>
                      <a:pt x="1290" y="2"/>
                    </a:lnTo>
                    <a:lnTo>
                      <a:pt x="1322" y="0"/>
                    </a:lnTo>
                    <a:lnTo>
                      <a:pt x="1354" y="2"/>
                    </a:lnTo>
                    <a:lnTo>
                      <a:pt x="1386" y="4"/>
                    </a:lnTo>
                    <a:lnTo>
                      <a:pt x="1418" y="8"/>
                    </a:lnTo>
                    <a:lnTo>
                      <a:pt x="1448" y="16"/>
                    </a:lnTo>
                    <a:lnTo>
                      <a:pt x="1478" y="24"/>
                    </a:lnTo>
                    <a:lnTo>
                      <a:pt x="1506" y="34"/>
                    </a:lnTo>
                    <a:lnTo>
                      <a:pt x="1532" y="46"/>
                    </a:lnTo>
                    <a:lnTo>
                      <a:pt x="1558" y="62"/>
                    </a:lnTo>
                    <a:lnTo>
                      <a:pt x="1582" y="80"/>
                    </a:lnTo>
                    <a:lnTo>
                      <a:pt x="1582" y="80"/>
                    </a:lnTo>
                    <a:lnTo>
                      <a:pt x="1596" y="90"/>
                    </a:lnTo>
                    <a:lnTo>
                      <a:pt x="1602" y="92"/>
                    </a:lnTo>
                    <a:lnTo>
                      <a:pt x="1614" y="92"/>
                    </a:lnTo>
                    <a:lnTo>
                      <a:pt x="1614" y="92"/>
                    </a:lnTo>
                    <a:lnTo>
                      <a:pt x="1640" y="94"/>
                    </a:lnTo>
                    <a:lnTo>
                      <a:pt x="1666" y="98"/>
                    </a:lnTo>
                    <a:lnTo>
                      <a:pt x="1690" y="102"/>
                    </a:lnTo>
                    <a:lnTo>
                      <a:pt x="1712" y="110"/>
                    </a:lnTo>
                    <a:lnTo>
                      <a:pt x="1734" y="118"/>
                    </a:lnTo>
                    <a:lnTo>
                      <a:pt x="1756" y="128"/>
                    </a:lnTo>
                    <a:lnTo>
                      <a:pt x="1776" y="140"/>
                    </a:lnTo>
                    <a:lnTo>
                      <a:pt x="1794" y="152"/>
                    </a:lnTo>
                    <a:lnTo>
                      <a:pt x="1812" y="168"/>
                    </a:lnTo>
                    <a:lnTo>
                      <a:pt x="1828" y="184"/>
                    </a:lnTo>
                    <a:lnTo>
                      <a:pt x="1844" y="200"/>
                    </a:lnTo>
                    <a:lnTo>
                      <a:pt x="1860" y="218"/>
                    </a:lnTo>
                    <a:lnTo>
                      <a:pt x="1872" y="238"/>
                    </a:lnTo>
                    <a:lnTo>
                      <a:pt x="1886" y="260"/>
                    </a:lnTo>
                    <a:lnTo>
                      <a:pt x="1896" y="282"/>
                    </a:lnTo>
                    <a:lnTo>
                      <a:pt x="1908" y="306"/>
                    </a:lnTo>
                    <a:lnTo>
                      <a:pt x="1908" y="306"/>
                    </a:lnTo>
                    <a:lnTo>
                      <a:pt x="1920" y="340"/>
                    </a:lnTo>
                    <a:lnTo>
                      <a:pt x="1932" y="378"/>
                    </a:lnTo>
                    <a:lnTo>
                      <a:pt x="1942" y="416"/>
                    </a:lnTo>
                    <a:lnTo>
                      <a:pt x="1948" y="456"/>
                    </a:lnTo>
                    <a:lnTo>
                      <a:pt x="1952" y="496"/>
                    </a:lnTo>
                    <a:lnTo>
                      <a:pt x="1956" y="536"/>
                    </a:lnTo>
                    <a:lnTo>
                      <a:pt x="1956" y="576"/>
                    </a:lnTo>
                    <a:lnTo>
                      <a:pt x="1956" y="614"/>
                    </a:lnTo>
                    <a:lnTo>
                      <a:pt x="1956" y="614"/>
                    </a:lnTo>
                    <a:close/>
                    <a:moveTo>
                      <a:pt x="958" y="648"/>
                    </a:moveTo>
                    <a:lnTo>
                      <a:pt x="958" y="648"/>
                    </a:lnTo>
                    <a:lnTo>
                      <a:pt x="956" y="702"/>
                    </a:lnTo>
                    <a:lnTo>
                      <a:pt x="954" y="732"/>
                    </a:lnTo>
                    <a:lnTo>
                      <a:pt x="952" y="744"/>
                    </a:lnTo>
                    <a:lnTo>
                      <a:pt x="950" y="750"/>
                    </a:lnTo>
                    <a:lnTo>
                      <a:pt x="950" y="750"/>
                    </a:lnTo>
                    <a:lnTo>
                      <a:pt x="946" y="758"/>
                    </a:lnTo>
                    <a:lnTo>
                      <a:pt x="942" y="762"/>
                    </a:lnTo>
                    <a:lnTo>
                      <a:pt x="938" y="766"/>
                    </a:lnTo>
                    <a:lnTo>
                      <a:pt x="934" y="768"/>
                    </a:lnTo>
                    <a:lnTo>
                      <a:pt x="924" y="768"/>
                    </a:lnTo>
                    <a:lnTo>
                      <a:pt x="914" y="764"/>
                    </a:lnTo>
                    <a:lnTo>
                      <a:pt x="904" y="758"/>
                    </a:lnTo>
                    <a:lnTo>
                      <a:pt x="896" y="750"/>
                    </a:lnTo>
                    <a:lnTo>
                      <a:pt x="888" y="740"/>
                    </a:lnTo>
                    <a:lnTo>
                      <a:pt x="882" y="730"/>
                    </a:lnTo>
                    <a:lnTo>
                      <a:pt x="882" y="730"/>
                    </a:lnTo>
                    <a:lnTo>
                      <a:pt x="876" y="718"/>
                    </a:lnTo>
                    <a:lnTo>
                      <a:pt x="866" y="702"/>
                    </a:lnTo>
                    <a:lnTo>
                      <a:pt x="856" y="688"/>
                    </a:lnTo>
                    <a:lnTo>
                      <a:pt x="850" y="682"/>
                    </a:lnTo>
                    <a:lnTo>
                      <a:pt x="844" y="682"/>
                    </a:lnTo>
                    <a:lnTo>
                      <a:pt x="844" y="682"/>
                    </a:lnTo>
                    <a:lnTo>
                      <a:pt x="838" y="684"/>
                    </a:lnTo>
                    <a:lnTo>
                      <a:pt x="834" y="688"/>
                    </a:lnTo>
                    <a:lnTo>
                      <a:pt x="826" y="702"/>
                    </a:lnTo>
                    <a:lnTo>
                      <a:pt x="820" y="720"/>
                    </a:lnTo>
                    <a:lnTo>
                      <a:pt x="816" y="732"/>
                    </a:lnTo>
                    <a:lnTo>
                      <a:pt x="816" y="732"/>
                    </a:lnTo>
                    <a:lnTo>
                      <a:pt x="810" y="768"/>
                    </a:lnTo>
                    <a:lnTo>
                      <a:pt x="808" y="804"/>
                    </a:lnTo>
                    <a:lnTo>
                      <a:pt x="810" y="842"/>
                    </a:lnTo>
                    <a:lnTo>
                      <a:pt x="812" y="878"/>
                    </a:lnTo>
                    <a:lnTo>
                      <a:pt x="812" y="878"/>
                    </a:lnTo>
                    <a:lnTo>
                      <a:pt x="816" y="916"/>
                    </a:lnTo>
                    <a:lnTo>
                      <a:pt x="824" y="954"/>
                    </a:lnTo>
                    <a:lnTo>
                      <a:pt x="834" y="992"/>
                    </a:lnTo>
                    <a:lnTo>
                      <a:pt x="846" y="1026"/>
                    </a:lnTo>
                    <a:lnTo>
                      <a:pt x="846" y="1026"/>
                    </a:lnTo>
                    <a:lnTo>
                      <a:pt x="852" y="1040"/>
                    </a:lnTo>
                    <a:lnTo>
                      <a:pt x="862" y="1058"/>
                    </a:lnTo>
                    <a:lnTo>
                      <a:pt x="874" y="1072"/>
                    </a:lnTo>
                    <a:lnTo>
                      <a:pt x="880" y="1078"/>
                    </a:lnTo>
                    <a:lnTo>
                      <a:pt x="888" y="1080"/>
                    </a:lnTo>
                    <a:lnTo>
                      <a:pt x="888" y="1080"/>
                    </a:lnTo>
                    <a:lnTo>
                      <a:pt x="894" y="1080"/>
                    </a:lnTo>
                    <a:lnTo>
                      <a:pt x="900" y="1082"/>
                    </a:lnTo>
                    <a:lnTo>
                      <a:pt x="906" y="1084"/>
                    </a:lnTo>
                    <a:lnTo>
                      <a:pt x="910" y="1088"/>
                    </a:lnTo>
                    <a:lnTo>
                      <a:pt x="918" y="1096"/>
                    </a:lnTo>
                    <a:lnTo>
                      <a:pt x="922" y="1110"/>
                    </a:lnTo>
                    <a:lnTo>
                      <a:pt x="922" y="1110"/>
                    </a:lnTo>
                    <a:lnTo>
                      <a:pt x="930" y="1138"/>
                    </a:lnTo>
                    <a:lnTo>
                      <a:pt x="938" y="1168"/>
                    </a:lnTo>
                    <a:lnTo>
                      <a:pt x="948" y="1196"/>
                    </a:lnTo>
                    <a:lnTo>
                      <a:pt x="960" y="1224"/>
                    </a:lnTo>
                    <a:lnTo>
                      <a:pt x="974" y="1252"/>
                    </a:lnTo>
                    <a:lnTo>
                      <a:pt x="988" y="1278"/>
                    </a:lnTo>
                    <a:lnTo>
                      <a:pt x="1004" y="1304"/>
                    </a:lnTo>
                    <a:lnTo>
                      <a:pt x="1022" y="1330"/>
                    </a:lnTo>
                    <a:lnTo>
                      <a:pt x="1042" y="1354"/>
                    </a:lnTo>
                    <a:lnTo>
                      <a:pt x="1062" y="1378"/>
                    </a:lnTo>
                    <a:lnTo>
                      <a:pt x="1082" y="1400"/>
                    </a:lnTo>
                    <a:lnTo>
                      <a:pt x="1104" y="1422"/>
                    </a:lnTo>
                    <a:lnTo>
                      <a:pt x="1128" y="1440"/>
                    </a:lnTo>
                    <a:lnTo>
                      <a:pt x="1152" y="1458"/>
                    </a:lnTo>
                    <a:lnTo>
                      <a:pt x="1178" y="1476"/>
                    </a:lnTo>
                    <a:lnTo>
                      <a:pt x="1204" y="1490"/>
                    </a:lnTo>
                    <a:lnTo>
                      <a:pt x="1204" y="1490"/>
                    </a:lnTo>
                    <a:lnTo>
                      <a:pt x="1244" y="1508"/>
                    </a:lnTo>
                    <a:lnTo>
                      <a:pt x="1282" y="1522"/>
                    </a:lnTo>
                    <a:lnTo>
                      <a:pt x="1298" y="1526"/>
                    </a:lnTo>
                    <a:lnTo>
                      <a:pt x="1316" y="1530"/>
                    </a:lnTo>
                    <a:lnTo>
                      <a:pt x="1332" y="1532"/>
                    </a:lnTo>
                    <a:lnTo>
                      <a:pt x="1350" y="1532"/>
                    </a:lnTo>
                    <a:lnTo>
                      <a:pt x="1366" y="1532"/>
                    </a:lnTo>
                    <a:lnTo>
                      <a:pt x="1382" y="1530"/>
                    </a:lnTo>
                    <a:lnTo>
                      <a:pt x="1400" y="1526"/>
                    </a:lnTo>
                    <a:lnTo>
                      <a:pt x="1416" y="1520"/>
                    </a:lnTo>
                    <a:lnTo>
                      <a:pt x="1452" y="1506"/>
                    </a:lnTo>
                    <a:lnTo>
                      <a:pt x="1492" y="1486"/>
                    </a:lnTo>
                    <a:lnTo>
                      <a:pt x="1492" y="1486"/>
                    </a:lnTo>
                    <a:lnTo>
                      <a:pt x="1518" y="1470"/>
                    </a:lnTo>
                    <a:lnTo>
                      <a:pt x="1542" y="1454"/>
                    </a:lnTo>
                    <a:lnTo>
                      <a:pt x="1564" y="1434"/>
                    </a:lnTo>
                    <a:lnTo>
                      <a:pt x="1588" y="1416"/>
                    </a:lnTo>
                    <a:lnTo>
                      <a:pt x="1610" y="1394"/>
                    </a:lnTo>
                    <a:lnTo>
                      <a:pt x="1630" y="1372"/>
                    </a:lnTo>
                    <a:lnTo>
                      <a:pt x="1650" y="1350"/>
                    </a:lnTo>
                    <a:lnTo>
                      <a:pt x="1668" y="1326"/>
                    </a:lnTo>
                    <a:lnTo>
                      <a:pt x="1684" y="1300"/>
                    </a:lnTo>
                    <a:lnTo>
                      <a:pt x="1700" y="1276"/>
                    </a:lnTo>
                    <a:lnTo>
                      <a:pt x="1714" y="1248"/>
                    </a:lnTo>
                    <a:lnTo>
                      <a:pt x="1728" y="1222"/>
                    </a:lnTo>
                    <a:lnTo>
                      <a:pt x="1740" y="1194"/>
                    </a:lnTo>
                    <a:lnTo>
                      <a:pt x="1750" y="1166"/>
                    </a:lnTo>
                    <a:lnTo>
                      <a:pt x="1758" y="1138"/>
                    </a:lnTo>
                    <a:lnTo>
                      <a:pt x="1766" y="1110"/>
                    </a:lnTo>
                    <a:lnTo>
                      <a:pt x="1766" y="1110"/>
                    </a:lnTo>
                    <a:lnTo>
                      <a:pt x="1770" y="1096"/>
                    </a:lnTo>
                    <a:lnTo>
                      <a:pt x="1776" y="1088"/>
                    </a:lnTo>
                    <a:lnTo>
                      <a:pt x="1788" y="1082"/>
                    </a:lnTo>
                    <a:lnTo>
                      <a:pt x="1794" y="1080"/>
                    </a:lnTo>
                    <a:lnTo>
                      <a:pt x="1800" y="1080"/>
                    </a:lnTo>
                    <a:lnTo>
                      <a:pt x="1800" y="1080"/>
                    </a:lnTo>
                    <a:lnTo>
                      <a:pt x="1806" y="1078"/>
                    </a:lnTo>
                    <a:lnTo>
                      <a:pt x="1812" y="1072"/>
                    </a:lnTo>
                    <a:lnTo>
                      <a:pt x="1824" y="1058"/>
                    </a:lnTo>
                    <a:lnTo>
                      <a:pt x="1834" y="1040"/>
                    </a:lnTo>
                    <a:lnTo>
                      <a:pt x="1840" y="1026"/>
                    </a:lnTo>
                    <a:lnTo>
                      <a:pt x="1840" y="1026"/>
                    </a:lnTo>
                    <a:lnTo>
                      <a:pt x="1854" y="992"/>
                    </a:lnTo>
                    <a:lnTo>
                      <a:pt x="1864" y="954"/>
                    </a:lnTo>
                    <a:lnTo>
                      <a:pt x="1872" y="916"/>
                    </a:lnTo>
                    <a:lnTo>
                      <a:pt x="1876" y="878"/>
                    </a:lnTo>
                    <a:lnTo>
                      <a:pt x="1876" y="878"/>
                    </a:lnTo>
                    <a:lnTo>
                      <a:pt x="1878" y="842"/>
                    </a:lnTo>
                    <a:lnTo>
                      <a:pt x="1880" y="804"/>
                    </a:lnTo>
                    <a:lnTo>
                      <a:pt x="1876" y="768"/>
                    </a:lnTo>
                    <a:lnTo>
                      <a:pt x="1870" y="732"/>
                    </a:lnTo>
                    <a:lnTo>
                      <a:pt x="1870" y="732"/>
                    </a:lnTo>
                    <a:lnTo>
                      <a:pt x="1868" y="720"/>
                    </a:lnTo>
                    <a:lnTo>
                      <a:pt x="1862" y="702"/>
                    </a:lnTo>
                    <a:lnTo>
                      <a:pt x="1854" y="688"/>
                    </a:lnTo>
                    <a:lnTo>
                      <a:pt x="1848" y="684"/>
                    </a:lnTo>
                    <a:lnTo>
                      <a:pt x="1844" y="682"/>
                    </a:lnTo>
                    <a:lnTo>
                      <a:pt x="1844" y="682"/>
                    </a:lnTo>
                    <a:lnTo>
                      <a:pt x="1840" y="682"/>
                    </a:lnTo>
                    <a:lnTo>
                      <a:pt x="1834" y="686"/>
                    </a:lnTo>
                    <a:lnTo>
                      <a:pt x="1824" y="696"/>
                    </a:lnTo>
                    <a:lnTo>
                      <a:pt x="1816" y="708"/>
                    </a:lnTo>
                    <a:lnTo>
                      <a:pt x="1810" y="718"/>
                    </a:lnTo>
                    <a:lnTo>
                      <a:pt x="1810" y="718"/>
                    </a:lnTo>
                    <a:lnTo>
                      <a:pt x="1798" y="740"/>
                    </a:lnTo>
                    <a:lnTo>
                      <a:pt x="1790" y="750"/>
                    </a:lnTo>
                    <a:lnTo>
                      <a:pt x="1782" y="758"/>
                    </a:lnTo>
                    <a:lnTo>
                      <a:pt x="1782" y="758"/>
                    </a:lnTo>
                    <a:lnTo>
                      <a:pt x="1770" y="764"/>
                    </a:lnTo>
                    <a:lnTo>
                      <a:pt x="1762" y="766"/>
                    </a:lnTo>
                    <a:lnTo>
                      <a:pt x="1754" y="762"/>
                    </a:lnTo>
                    <a:lnTo>
                      <a:pt x="1746" y="758"/>
                    </a:lnTo>
                    <a:lnTo>
                      <a:pt x="1742" y="750"/>
                    </a:lnTo>
                    <a:lnTo>
                      <a:pt x="1736" y="740"/>
                    </a:lnTo>
                    <a:lnTo>
                      <a:pt x="1734" y="730"/>
                    </a:lnTo>
                    <a:lnTo>
                      <a:pt x="1732" y="720"/>
                    </a:lnTo>
                    <a:lnTo>
                      <a:pt x="1732" y="720"/>
                    </a:lnTo>
                    <a:lnTo>
                      <a:pt x="1730" y="696"/>
                    </a:lnTo>
                    <a:lnTo>
                      <a:pt x="1730" y="696"/>
                    </a:lnTo>
                    <a:lnTo>
                      <a:pt x="1726" y="628"/>
                    </a:lnTo>
                    <a:lnTo>
                      <a:pt x="1722" y="592"/>
                    </a:lnTo>
                    <a:lnTo>
                      <a:pt x="1716" y="560"/>
                    </a:lnTo>
                    <a:lnTo>
                      <a:pt x="1716" y="560"/>
                    </a:lnTo>
                    <a:lnTo>
                      <a:pt x="1710" y="542"/>
                    </a:lnTo>
                    <a:lnTo>
                      <a:pt x="1706" y="534"/>
                    </a:lnTo>
                    <a:lnTo>
                      <a:pt x="1700" y="526"/>
                    </a:lnTo>
                    <a:lnTo>
                      <a:pt x="1700" y="526"/>
                    </a:lnTo>
                    <a:lnTo>
                      <a:pt x="1698" y="522"/>
                    </a:lnTo>
                    <a:lnTo>
                      <a:pt x="1694" y="520"/>
                    </a:lnTo>
                    <a:lnTo>
                      <a:pt x="1686" y="520"/>
                    </a:lnTo>
                    <a:lnTo>
                      <a:pt x="1676" y="522"/>
                    </a:lnTo>
                    <a:lnTo>
                      <a:pt x="1668" y="526"/>
                    </a:lnTo>
                    <a:lnTo>
                      <a:pt x="1668" y="526"/>
                    </a:lnTo>
                    <a:lnTo>
                      <a:pt x="1644" y="534"/>
                    </a:lnTo>
                    <a:lnTo>
                      <a:pt x="1612" y="546"/>
                    </a:lnTo>
                    <a:lnTo>
                      <a:pt x="1532" y="566"/>
                    </a:lnTo>
                    <a:lnTo>
                      <a:pt x="1434" y="588"/>
                    </a:lnTo>
                    <a:lnTo>
                      <a:pt x="1328" y="608"/>
                    </a:lnTo>
                    <a:lnTo>
                      <a:pt x="1224" y="624"/>
                    </a:lnTo>
                    <a:lnTo>
                      <a:pt x="1174" y="630"/>
                    </a:lnTo>
                    <a:lnTo>
                      <a:pt x="1126" y="634"/>
                    </a:lnTo>
                    <a:lnTo>
                      <a:pt x="1084" y="636"/>
                    </a:lnTo>
                    <a:lnTo>
                      <a:pt x="1046" y="636"/>
                    </a:lnTo>
                    <a:lnTo>
                      <a:pt x="1014" y="634"/>
                    </a:lnTo>
                    <a:lnTo>
                      <a:pt x="990" y="630"/>
                    </a:lnTo>
                    <a:lnTo>
                      <a:pt x="990" y="630"/>
                    </a:lnTo>
                    <a:lnTo>
                      <a:pt x="976" y="626"/>
                    </a:lnTo>
                    <a:lnTo>
                      <a:pt x="968" y="624"/>
                    </a:lnTo>
                    <a:lnTo>
                      <a:pt x="962" y="626"/>
                    </a:lnTo>
                    <a:lnTo>
                      <a:pt x="962" y="626"/>
                    </a:lnTo>
                    <a:lnTo>
                      <a:pt x="960" y="630"/>
                    </a:lnTo>
                    <a:lnTo>
                      <a:pt x="958" y="636"/>
                    </a:lnTo>
                    <a:lnTo>
                      <a:pt x="958" y="648"/>
                    </a:lnTo>
                    <a:lnTo>
                      <a:pt x="958" y="6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grpSp>
        <p:sp>
          <p:nvSpPr>
            <p:cNvPr id="298" name="TextBox 297"/>
            <p:cNvSpPr txBox="1"/>
            <p:nvPr/>
          </p:nvSpPr>
          <p:spPr>
            <a:xfrm>
              <a:off x="4511464" y="5742887"/>
              <a:ext cx="2131380" cy="654194"/>
            </a:xfrm>
            <a:prstGeom prst="rect">
              <a:avLst/>
            </a:prstGeom>
            <a:solidFill>
              <a:schemeClr val="tx2"/>
            </a:solidFill>
            <a:ln>
              <a:solidFill>
                <a:schemeClr val="tx2"/>
              </a:solidFill>
            </a:ln>
          </p:spPr>
          <p:txBody>
            <a:bodyPr wrap="square" lIns="65303" tIns="65303" rIns="65303" bIns="97955" rtlCol="0">
              <a:noAutofit/>
            </a:bodyPr>
            <a:lstStyle/>
            <a:p>
              <a:pPr indent="-248808">
                <a:spcAft>
                  <a:spcPts val="816"/>
                </a:spcAft>
              </a:pPr>
              <a:r>
                <a:rPr lang="en-GB" sz="907" b="1" i="1" dirty="0">
                  <a:solidFill>
                    <a:schemeClr val="bg1"/>
                  </a:solidFill>
                  <a:latin typeface="Georgia"/>
                </a:rPr>
                <a:t>3. Eligible third parties trust that the data is legitimate as verified and input by the PwC utility </a:t>
              </a:r>
            </a:p>
            <a:p>
              <a:pPr indent="-248808">
                <a:spcAft>
                  <a:spcPts val="816"/>
                </a:spcAft>
              </a:pPr>
              <a:endParaRPr lang="en-GB" sz="907" b="1" i="1" dirty="0">
                <a:solidFill>
                  <a:schemeClr val="bg1"/>
                </a:solidFill>
                <a:latin typeface="Georgia"/>
              </a:endParaRPr>
            </a:p>
          </p:txBody>
        </p:sp>
        <p:grpSp>
          <p:nvGrpSpPr>
            <p:cNvPr id="307" name="Group 306"/>
            <p:cNvGrpSpPr/>
            <p:nvPr/>
          </p:nvGrpSpPr>
          <p:grpSpPr>
            <a:xfrm>
              <a:off x="789982" y="6081575"/>
              <a:ext cx="612775" cy="612775"/>
              <a:chOff x="789982" y="6210094"/>
              <a:chExt cx="612775" cy="612775"/>
            </a:xfrm>
          </p:grpSpPr>
          <p:sp>
            <p:nvSpPr>
              <p:cNvPr id="299" name="Oval 298"/>
              <p:cNvSpPr/>
              <p:nvPr/>
            </p:nvSpPr>
            <p:spPr bwMode="ltGray">
              <a:xfrm>
                <a:off x="789982" y="6210094"/>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bg1"/>
                  </a:solidFill>
                  <a:latin typeface="Georgia" pitchFamily="18" charset="0"/>
                </a:endParaRPr>
              </a:p>
            </p:txBody>
          </p:sp>
          <p:sp>
            <p:nvSpPr>
              <p:cNvPr id="300" name="Freeform 25"/>
              <p:cNvSpPr>
                <a:spLocks noChangeAspect="1" noEditPoints="1"/>
              </p:cNvSpPr>
              <p:nvPr/>
            </p:nvSpPr>
            <p:spPr bwMode="auto">
              <a:xfrm>
                <a:off x="887026" y="6301142"/>
                <a:ext cx="431532" cy="468000"/>
              </a:xfrm>
              <a:custGeom>
                <a:avLst/>
                <a:gdLst>
                  <a:gd name="T0" fmla="*/ 1714 w 2698"/>
                  <a:gd name="T1" fmla="*/ 1618 h 2926"/>
                  <a:gd name="T2" fmla="*/ 1886 w 2698"/>
                  <a:gd name="T3" fmla="*/ 1604 h 2926"/>
                  <a:gd name="T4" fmla="*/ 2278 w 2698"/>
                  <a:gd name="T5" fmla="*/ 1732 h 2926"/>
                  <a:gd name="T6" fmla="*/ 2478 w 2698"/>
                  <a:gd name="T7" fmla="*/ 1854 h 2926"/>
                  <a:gd name="T8" fmla="*/ 2698 w 2698"/>
                  <a:gd name="T9" fmla="*/ 2134 h 2926"/>
                  <a:gd name="T10" fmla="*/ 2498 w 2698"/>
                  <a:gd name="T11" fmla="*/ 2408 h 2926"/>
                  <a:gd name="T12" fmla="*/ 2184 w 2698"/>
                  <a:gd name="T13" fmla="*/ 2678 h 2926"/>
                  <a:gd name="T14" fmla="*/ 1826 w 2698"/>
                  <a:gd name="T15" fmla="*/ 2848 h 2926"/>
                  <a:gd name="T16" fmla="*/ 1446 w 2698"/>
                  <a:gd name="T17" fmla="*/ 2922 h 2926"/>
                  <a:gd name="T18" fmla="*/ 1060 w 2698"/>
                  <a:gd name="T19" fmla="*/ 2898 h 2926"/>
                  <a:gd name="T20" fmla="*/ 690 w 2698"/>
                  <a:gd name="T21" fmla="*/ 2776 h 2926"/>
                  <a:gd name="T22" fmla="*/ 352 w 2698"/>
                  <a:gd name="T23" fmla="*/ 2556 h 2926"/>
                  <a:gd name="T24" fmla="*/ 66 w 2698"/>
                  <a:gd name="T25" fmla="*/ 2238 h 2926"/>
                  <a:gd name="T26" fmla="*/ 112 w 2698"/>
                  <a:gd name="T27" fmla="*/ 1966 h 2926"/>
                  <a:gd name="T28" fmla="*/ 324 w 2698"/>
                  <a:gd name="T29" fmla="*/ 1780 h 2926"/>
                  <a:gd name="T30" fmla="*/ 638 w 2698"/>
                  <a:gd name="T31" fmla="*/ 1666 h 2926"/>
                  <a:gd name="T32" fmla="*/ 920 w 2698"/>
                  <a:gd name="T33" fmla="*/ 1536 h 2926"/>
                  <a:gd name="T34" fmla="*/ 1114 w 2698"/>
                  <a:gd name="T35" fmla="*/ 1730 h 2926"/>
                  <a:gd name="T36" fmla="*/ 1394 w 2698"/>
                  <a:gd name="T37" fmla="*/ 1790 h 2926"/>
                  <a:gd name="T38" fmla="*/ 1972 w 2698"/>
                  <a:gd name="T39" fmla="*/ 642 h 2926"/>
                  <a:gd name="T40" fmla="*/ 2000 w 2698"/>
                  <a:gd name="T41" fmla="*/ 892 h 2926"/>
                  <a:gd name="T42" fmla="*/ 1916 w 2698"/>
                  <a:gd name="T43" fmla="*/ 1144 h 2926"/>
                  <a:gd name="T44" fmla="*/ 1826 w 2698"/>
                  <a:gd name="T45" fmla="*/ 1308 h 2926"/>
                  <a:gd name="T46" fmla="*/ 1654 w 2698"/>
                  <a:gd name="T47" fmla="*/ 1518 h 2926"/>
                  <a:gd name="T48" fmla="*/ 1474 w 2698"/>
                  <a:gd name="T49" fmla="*/ 1632 h 2926"/>
                  <a:gd name="T50" fmla="*/ 1276 w 2698"/>
                  <a:gd name="T51" fmla="*/ 1650 h 2926"/>
                  <a:gd name="T52" fmla="*/ 1096 w 2698"/>
                  <a:gd name="T53" fmla="*/ 1568 h 2926"/>
                  <a:gd name="T54" fmla="*/ 900 w 2698"/>
                  <a:gd name="T55" fmla="*/ 1372 h 2926"/>
                  <a:gd name="T56" fmla="*/ 798 w 2698"/>
                  <a:gd name="T57" fmla="*/ 1174 h 2926"/>
                  <a:gd name="T58" fmla="*/ 700 w 2698"/>
                  <a:gd name="T59" fmla="*/ 968 h 2926"/>
                  <a:gd name="T60" fmla="*/ 694 w 2698"/>
                  <a:gd name="T61" fmla="*/ 712 h 2926"/>
                  <a:gd name="T62" fmla="*/ 736 w 2698"/>
                  <a:gd name="T63" fmla="*/ 462 h 2926"/>
                  <a:gd name="T64" fmla="*/ 812 w 2698"/>
                  <a:gd name="T65" fmla="*/ 230 h 2926"/>
                  <a:gd name="T66" fmla="*/ 982 w 2698"/>
                  <a:gd name="T67" fmla="*/ 82 h 2926"/>
                  <a:gd name="T68" fmla="*/ 1226 w 2698"/>
                  <a:gd name="T69" fmla="*/ 6 h 2926"/>
                  <a:gd name="T70" fmla="*/ 1478 w 2698"/>
                  <a:gd name="T71" fmla="*/ 24 h 2926"/>
                  <a:gd name="T72" fmla="*/ 1614 w 2698"/>
                  <a:gd name="T73" fmla="*/ 92 h 2926"/>
                  <a:gd name="T74" fmla="*/ 1776 w 2698"/>
                  <a:gd name="T75" fmla="*/ 140 h 2926"/>
                  <a:gd name="T76" fmla="*/ 1896 w 2698"/>
                  <a:gd name="T77" fmla="*/ 282 h 2926"/>
                  <a:gd name="T78" fmla="*/ 1956 w 2698"/>
                  <a:gd name="T79" fmla="*/ 536 h 2926"/>
                  <a:gd name="T80" fmla="*/ 952 w 2698"/>
                  <a:gd name="T81" fmla="*/ 744 h 2926"/>
                  <a:gd name="T82" fmla="*/ 914 w 2698"/>
                  <a:gd name="T83" fmla="*/ 764 h 2926"/>
                  <a:gd name="T84" fmla="*/ 856 w 2698"/>
                  <a:gd name="T85" fmla="*/ 688 h 2926"/>
                  <a:gd name="T86" fmla="*/ 816 w 2698"/>
                  <a:gd name="T87" fmla="*/ 732 h 2926"/>
                  <a:gd name="T88" fmla="*/ 824 w 2698"/>
                  <a:gd name="T89" fmla="*/ 954 h 2926"/>
                  <a:gd name="T90" fmla="*/ 888 w 2698"/>
                  <a:gd name="T91" fmla="*/ 1080 h 2926"/>
                  <a:gd name="T92" fmla="*/ 922 w 2698"/>
                  <a:gd name="T93" fmla="*/ 1110 h 2926"/>
                  <a:gd name="T94" fmla="*/ 1022 w 2698"/>
                  <a:gd name="T95" fmla="*/ 1330 h 2926"/>
                  <a:gd name="T96" fmla="*/ 1204 w 2698"/>
                  <a:gd name="T97" fmla="*/ 1490 h 2926"/>
                  <a:gd name="T98" fmla="*/ 1366 w 2698"/>
                  <a:gd name="T99" fmla="*/ 1532 h 2926"/>
                  <a:gd name="T100" fmla="*/ 1542 w 2698"/>
                  <a:gd name="T101" fmla="*/ 1454 h 2926"/>
                  <a:gd name="T102" fmla="*/ 1700 w 2698"/>
                  <a:gd name="T103" fmla="*/ 1276 h 2926"/>
                  <a:gd name="T104" fmla="*/ 1770 w 2698"/>
                  <a:gd name="T105" fmla="*/ 1096 h 2926"/>
                  <a:gd name="T106" fmla="*/ 1824 w 2698"/>
                  <a:gd name="T107" fmla="*/ 1058 h 2926"/>
                  <a:gd name="T108" fmla="*/ 1876 w 2698"/>
                  <a:gd name="T109" fmla="*/ 878 h 2926"/>
                  <a:gd name="T110" fmla="*/ 1854 w 2698"/>
                  <a:gd name="T111" fmla="*/ 688 h 2926"/>
                  <a:gd name="T112" fmla="*/ 1810 w 2698"/>
                  <a:gd name="T113" fmla="*/ 718 h 2926"/>
                  <a:gd name="T114" fmla="*/ 1754 w 2698"/>
                  <a:gd name="T115" fmla="*/ 762 h 2926"/>
                  <a:gd name="T116" fmla="*/ 1730 w 2698"/>
                  <a:gd name="T117" fmla="*/ 696 h 2926"/>
                  <a:gd name="T118" fmla="*/ 1700 w 2698"/>
                  <a:gd name="T119" fmla="*/ 526 h 2926"/>
                  <a:gd name="T120" fmla="*/ 1612 w 2698"/>
                  <a:gd name="T121" fmla="*/ 546 h 2926"/>
                  <a:gd name="T122" fmla="*/ 1046 w 2698"/>
                  <a:gd name="T123" fmla="*/ 636 h 2926"/>
                  <a:gd name="T124" fmla="*/ 960 w 2698"/>
                  <a:gd name="T125" fmla="*/ 630 h 2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8" h="2926">
                    <a:moveTo>
                      <a:pt x="1508" y="1768"/>
                    </a:moveTo>
                    <a:lnTo>
                      <a:pt x="1508" y="1768"/>
                    </a:lnTo>
                    <a:lnTo>
                      <a:pt x="1548" y="1752"/>
                    </a:lnTo>
                    <a:lnTo>
                      <a:pt x="1586" y="1730"/>
                    </a:lnTo>
                    <a:lnTo>
                      <a:pt x="1620" y="1706"/>
                    </a:lnTo>
                    <a:lnTo>
                      <a:pt x="1654" y="1678"/>
                    </a:lnTo>
                    <a:lnTo>
                      <a:pt x="1684" y="1648"/>
                    </a:lnTo>
                    <a:lnTo>
                      <a:pt x="1714" y="1618"/>
                    </a:lnTo>
                    <a:lnTo>
                      <a:pt x="1742" y="1584"/>
                    </a:lnTo>
                    <a:lnTo>
                      <a:pt x="1768" y="1550"/>
                    </a:lnTo>
                    <a:lnTo>
                      <a:pt x="1778" y="1536"/>
                    </a:lnTo>
                    <a:lnTo>
                      <a:pt x="1792" y="1548"/>
                    </a:lnTo>
                    <a:lnTo>
                      <a:pt x="1792" y="1548"/>
                    </a:lnTo>
                    <a:lnTo>
                      <a:pt x="1822" y="1568"/>
                    </a:lnTo>
                    <a:lnTo>
                      <a:pt x="1854" y="1588"/>
                    </a:lnTo>
                    <a:lnTo>
                      <a:pt x="1886" y="1604"/>
                    </a:lnTo>
                    <a:lnTo>
                      <a:pt x="1920" y="1618"/>
                    </a:lnTo>
                    <a:lnTo>
                      <a:pt x="1954" y="1632"/>
                    </a:lnTo>
                    <a:lnTo>
                      <a:pt x="1988" y="1644"/>
                    </a:lnTo>
                    <a:lnTo>
                      <a:pt x="2060" y="1666"/>
                    </a:lnTo>
                    <a:lnTo>
                      <a:pt x="2134" y="1686"/>
                    </a:lnTo>
                    <a:lnTo>
                      <a:pt x="2206" y="1708"/>
                    </a:lnTo>
                    <a:lnTo>
                      <a:pt x="2242" y="1720"/>
                    </a:lnTo>
                    <a:lnTo>
                      <a:pt x="2278" y="1732"/>
                    </a:lnTo>
                    <a:lnTo>
                      <a:pt x="2312" y="1748"/>
                    </a:lnTo>
                    <a:lnTo>
                      <a:pt x="2346" y="1764"/>
                    </a:lnTo>
                    <a:lnTo>
                      <a:pt x="2346" y="1764"/>
                    </a:lnTo>
                    <a:lnTo>
                      <a:pt x="2374" y="1780"/>
                    </a:lnTo>
                    <a:lnTo>
                      <a:pt x="2402" y="1796"/>
                    </a:lnTo>
                    <a:lnTo>
                      <a:pt x="2428" y="1814"/>
                    </a:lnTo>
                    <a:lnTo>
                      <a:pt x="2454" y="1834"/>
                    </a:lnTo>
                    <a:lnTo>
                      <a:pt x="2478" y="1854"/>
                    </a:lnTo>
                    <a:lnTo>
                      <a:pt x="2502" y="1874"/>
                    </a:lnTo>
                    <a:lnTo>
                      <a:pt x="2524" y="1896"/>
                    </a:lnTo>
                    <a:lnTo>
                      <a:pt x="2546" y="1918"/>
                    </a:lnTo>
                    <a:lnTo>
                      <a:pt x="2588" y="1966"/>
                    </a:lnTo>
                    <a:lnTo>
                      <a:pt x="2626" y="2018"/>
                    </a:lnTo>
                    <a:lnTo>
                      <a:pt x="2662" y="2070"/>
                    </a:lnTo>
                    <a:lnTo>
                      <a:pt x="2694" y="2126"/>
                    </a:lnTo>
                    <a:lnTo>
                      <a:pt x="2698" y="2134"/>
                    </a:lnTo>
                    <a:lnTo>
                      <a:pt x="2694" y="2142"/>
                    </a:lnTo>
                    <a:lnTo>
                      <a:pt x="2694" y="2142"/>
                    </a:lnTo>
                    <a:lnTo>
                      <a:pt x="2664" y="2192"/>
                    </a:lnTo>
                    <a:lnTo>
                      <a:pt x="2632" y="2238"/>
                    </a:lnTo>
                    <a:lnTo>
                      <a:pt x="2600" y="2282"/>
                    </a:lnTo>
                    <a:lnTo>
                      <a:pt x="2566" y="2326"/>
                    </a:lnTo>
                    <a:lnTo>
                      <a:pt x="2532" y="2368"/>
                    </a:lnTo>
                    <a:lnTo>
                      <a:pt x="2498" y="2408"/>
                    </a:lnTo>
                    <a:lnTo>
                      <a:pt x="2462" y="2448"/>
                    </a:lnTo>
                    <a:lnTo>
                      <a:pt x="2424" y="2486"/>
                    </a:lnTo>
                    <a:lnTo>
                      <a:pt x="2386" y="2522"/>
                    </a:lnTo>
                    <a:lnTo>
                      <a:pt x="2346" y="2556"/>
                    </a:lnTo>
                    <a:lnTo>
                      <a:pt x="2308" y="2588"/>
                    </a:lnTo>
                    <a:lnTo>
                      <a:pt x="2266" y="2620"/>
                    </a:lnTo>
                    <a:lnTo>
                      <a:pt x="2226" y="2650"/>
                    </a:lnTo>
                    <a:lnTo>
                      <a:pt x="2184" y="2678"/>
                    </a:lnTo>
                    <a:lnTo>
                      <a:pt x="2140" y="2704"/>
                    </a:lnTo>
                    <a:lnTo>
                      <a:pt x="2098" y="2730"/>
                    </a:lnTo>
                    <a:lnTo>
                      <a:pt x="2054" y="2754"/>
                    </a:lnTo>
                    <a:lnTo>
                      <a:pt x="2010" y="2776"/>
                    </a:lnTo>
                    <a:lnTo>
                      <a:pt x="1964" y="2796"/>
                    </a:lnTo>
                    <a:lnTo>
                      <a:pt x="1918" y="2816"/>
                    </a:lnTo>
                    <a:lnTo>
                      <a:pt x="1872" y="2832"/>
                    </a:lnTo>
                    <a:lnTo>
                      <a:pt x="1826" y="2848"/>
                    </a:lnTo>
                    <a:lnTo>
                      <a:pt x="1780" y="2864"/>
                    </a:lnTo>
                    <a:lnTo>
                      <a:pt x="1732" y="2876"/>
                    </a:lnTo>
                    <a:lnTo>
                      <a:pt x="1686" y="2888"/>
                    </a:lnTo>
                    <a:lnTo>
                      <a:pt x="1638" y="2898"/>
                    </a:lnTo>
                    <a:lnTo>
                      <a:pt x="1590" y="2906"/>
                    </a:lnTo>
                    <a:lnTo>
                      <a:pt x="1542" y="2912"/>
                    </a:lnTo>
                    <a:lnTo>
                      <a:pt x="1494" y="2918"/>
                    </a:lnTo>
                    <a:lnTo>
                      <a:pt x="1446" y="2922"/>
                    </a:lnTo>
                    <a:lnTo>
                      <a:pt x="1398" y="2924"/>
                    </a:lnTo>
                    <a:lnTo>
                      <a:pt x="1350" y="2926"/>
                    </a:lnTo>
                    <a:lnTo>
                      <a:pt x="1302" y="2924"/>
                    </a:lnTo>
                    <a:lnTo>
                      <a:pt x="1252" y="2922"/>
                    </a:lnTo>
                    <a:lnTo>
                      <a:pt x="1204" y="2918"/>
                    </a:lnTo>
                    <a:lnTo>
                      <a:pt x="1156" y="2912"/>
                    </a:lnTo>
                    <a:lnTo>
                      <a:pt x="1108" y="2906"/>
                    </a:lnTo>
                    <a:lnTo>
                      <a:pt x="1060" y="2898"/>
                    </a:lnTo>
                    <a:lnTo>
                      <a:pt x="1014" y="2888"/>
                    </a:lnTo>
                    <a:lnTo>
                      <a:pt x="966" y="2876"/>
                    </a:lnTo>
                    <a:lnTo>
                      <a:pt x="918" y="2864"/>
                    </a:lnTo>
                    <a:lnTo>
                      <a:pt x="872" y="2848"/>
                    </a:lnTo>
                    <a:lnTo>
                      <a:pt x="826" y="2832"/>
                    </a:lnTo>
                    <a:lnTo>
                      <a:pt x="780" y="2814"/>
                    </a:lnTo>
                    <a:lnTo>
                      <a:pt x="734" y="2796"/>
                    </a:lnTo>
                    <a:lnTo>
                      <a:pt x="690" y="2776"/>
                    </a:lnTo>
                    <a:lnTo>
                      <a:pt x="646" y="2754"/>
                    </a:lnTo>
                    <a:lnTo>
                      <a:pt x="602" y="2730"/>
                    </a:lnTo>
                    <a:lnTo>
                      <a:pt x="558" y="2704"/>
                    </a:lnTo>
                    <a:lnTo>
                      <a:pt x="516" y="2678"/>
                    </a:lnTo>
                    <a:lnTo>
                      <a:pt x="474" y="2650"/>
                    </a:lnTo>
                    <a:lnTo>
                      <a:pt x="432" y="2620"/>
                    </a:lnTo>
                    <a:lnTo>
                      <a:pt x="392" y="2588"/>
                    </a:lnTo>
                    <a:lnTo>
                      <a:pt x="352" y="2556"/>
                    </a:lnTo>
                    <a:lnTo>
                      <a:pt x="314" y="2520"/>
                    </a:lnTo>
                    <a:lnTo>
                      <a:pt x="274" y="2486"/>
                    </a:lnTo>
                    <a:lnTo>
                      <a:pt x="238" y="2448"/>
                    </a:lnTo>
                    <a:lnTo>
                      <a:pt x="202" y="2408"/>
                    </a:lnTo>
                    <a:lnTo>
                      <a:pt x="166" y="2368"/>
                    </a:lnTo>
                    <a:lnTo>
                      <a:pt x="132" y="2326"/>
                    </a:lnTo>
                    <a:lnTo>
                      <a:pt x="98" y="2282"/>
                    </a:lnTo>
                    <a:lnTo>
                      <a:pt x="66" y="2238"/>
                    </a:lnTo>
                    <a:lnTo>
                      <a:pt x="36" y="2192"/>
                    </a:lnTo>
                    <a:lnTo>
                      <a:pt x="6" y="2142"/>
                    </a:lnTo>
                    <a:lnTo>
                      <a:pt x="0" y="2134"/>
                    </a:lnTo>
                    <a:lnTo>
                      <a:pt x="6" y="2126"/>
                    </a:lnTo>
                    <a:lnTo>
                      <a:pt x="6" y="2126"/>
                    </a:lnTo>
                    <a:lnTo>
                      <a:pt x="38" y="2070"/>
                    </a:lnTo>
                    <a:lnTo>
                      <a:pt x="74" y="2018"/>
                    </a:lnTo>
                    <a:lnTo>
                      <a:pt x="112" y="1966"/>
                    </a:lnTo>
                    <a:lnTo>
                      <a:pt x="152" y="1918"/>
                    </a:lnTo>
                    <a:lnTo>
                      <a:pt x="174" y="1896"/>
                    </a:lnTo>
                    <a:lnTo>
                      <a:pt x="198" y="1874"/>
                    </a:lnTo>
                    <a:lnTo>
                      <a:pt x="222" y="1854"/>
                    </a:lnTo>
                    <a:lnTo>
                      <a:pt x="246" y="1834"/>
                    </a:lnTo>
                    <a:lnTo>
                      <a:pt x="272" y="1814"/>
                    </a:lnTo>
                    <a:lnTo>
                      <a:pt x="298" y="1796"/>
                    </a:lnTo>
                    <a:lnTo>
                      <a:pt x="324" y="1780"/>
                    </a:lnTo>
                    <a:lnTo>
                      <a:pt x="354" y="1764"/>
                    </a:lnTo>
                    <a:lnTo>
                      <a:pt x="354" y="1764"/>
                    </a:lnTo>
                    <a:lnTo>
                      <a:pt x="386" y="1748"/>
                    </a:lnTo>
                    <a:lnTo>
                      <a:pt x="422" y="1732"/>
                    </a:lnTo>
                    <a:lnTo>
                      <a:pt x="456" y="1720"/>
                    </a:lnTo>
                    <a:lnTo>
                      <a:pt x="492" y="1708"/>
                    </a:lnTo>
                    <a:lnTo>
                      <a:pt x="566" y="1686"/>
                    </a:lnTo>
                    <a:lnTo>
                      <a:pt x="638" y="1666"/>
                    </a:lnTo>
                    <a:lnTo>
                      <a:pt x="710" y="1644"/>
                    </a:lnTo>
                    <a:lnTo>
                      <a:pt x="746" y="1632"/>
                    </a:lnTo>
                    <a:lnTo>
                      <a:pt x="780" y="1618"/>
                    </a:lnTo>
                    <a:lnTo>
                      <a:pt x="814" y="1604"/>
                    </a:lnTo>
                    <a:lnTo>
                      <a:pt x="846" y="1588"/>
                    </a:lnTo>
                    <a:lnTo>
                      <a:pt x="878" y="1568"/>
                    </a:lnTo>
                    <a:lnTo>
                      <a:pt x="908" y="1548"/>
                    </a:lnTo>
                    <a:lnTo>
                      <a:pt x="920" y="1536"/>
                    </a:lnTo>
                    <a:lnTo>
                      <a:pt x="930" y="1550"/>
                    </a:lnTo>
                    <a:lnTo>
                      <a:pt x="930" y="1550"/>
                    </a:lnTo>
                    <a:lnTo>
                      <a:pt x="958" y="1584"/>
                    </a:lnTo>
                    <a:lnTo>
                      <a:pt x="986" y="1618"/>
                    </a:lnTo>
                    <a:lnTo>
                      <a:pt x="1014" y="1648"/>
                    </a:lnTo>
                    <a:lnTo>
                      <a:pt x="1046" y="1678"/>
                    </a:lnTo>
                    <a:lnTo>
                      <a:pt x="1078" y="1706"/>
                    </a:lnTo>
                    <a:lnTo>
                      <a:pt x="1114" y="1730"/>
                    </a:lnTo>
                    <a:lnTo>
                      <a:pt x="1150" y="1752"/>
                    </a:lnTo>
                    <a:lnTo>
                      <a:pt x="1190" y="1768"/>
                    </a:lnTo>
                    <a:lnTo>
                      <a:pt x="1190" y="1768"/>
                    </a:lnTo>
                    <a:lnTo>
                      <a:pt x="1224" y="1778"/>
                    </a:lnTo>
                    <a:lnTo>
                      <a:pt x="1264" y="1786"/>
                    </a:lnTo>
                    <a:lnTo>
                      <a:pt x="1306" y="1790"/>
                    </a:lnTo>
                    <a:lnTo>
                      <a:pt x="1350" y="1792"/>
                    </a:lnTo>
                    <a:lnTo>
                      <a:pt x="1394" y="1790"/>
                    </a:lnTo>
                    <a:lnTo>
                      <a:pt x="1436" y="1786"/>
                    </a:lnTo>
                    <a:lnTo>
                      <a:pt x="1474" y="1778"/>
                    </a:lnTo>
                    <a:lnTo>
                      <a:pt x="1508" y="1768"/>
                    </a:lnTo>
                    <a:lnTo>
                      <a:pt x="1508" y="1768"/>
                    </a:lnTo>
                    <a:close/>
                    <a:moveTo>
                      <a:pt x="1956" y="614"/>
                    </a:moveTo>
                    <a:lnTo>
                      <a:pt x="1956" y="614"/>
                    </a:lnTo>
                    <a:lnTo>
                      <a:pt x="1964" y="628"/>
                    </a:lnTo>
                    <a:lnTo>
                      <a:pt x="1972" y="642"/>
                    </a:lnTo>
                    <a:lnTo>
                      <a:pt x="1984" y="676"/>
                    </a:lnTo>
                    <a:lnTo>
                      <a:pt x="1994" y="712"/>
                    </a:lnTo>
                    <a:lnTo>
                      <a:pt x="2000" y="748"/>
                    </a:lnTo>
                    <a:lnTo>
                      <a:pt x="2002" y="786"/>
                    </a:lnTo>
                    <a:lnTo>
                      <a:pt x="2002" y="824"/>
                    </a:lnTo>
                    <a:lnTo>
                      <a:pt x="2002" y="860"/>
                    </a:lnTo>
                    <a:lnTo>
                      <a:pt x="2000" y="892"/>
                    </a:lnTo>
                    <a:lnTo>
                      <a:pt x="2000" y="892"/>
                    </a:lnTo>
                    <a:lnTo>
                      <a:pt x="1994" y="928"/>
                    </a:lnTo>
                    <a:lnTo>
                      <a:pt x="1988" y="968"/>
                    </a:lnTo>
                    <a:lnTo>
                      <a:pt x="1978" y="1010"/>
                    </a:lnTo>
                    <a:lnTo>
                      <a:pt x="1964" y="1052"/>
                    </a:lnTo>
                    <a:lnTo>
                      <a:pt x="1948" y="1092"/>
                    </a:lnTo>
                    <a:lnTo>
                      <a:pt x="1938" y="1110"/>
                    </a:lnTo>
                    <a:lnTo>
                      <a:pt x="1928" y="1128"/>
                    </a:lnTo>
                    <a:lnTo>
                      <a:pt x="1916" y="1144"/>
                    </a:lnTo>
                    <a:lnTo>
                      <a:pt x="1904" y="1160"/>
                    </a:lnTo>
                    <a:lnTo>
                      <a:pt x="1890" y="1174"/>
                    </a:lnTo>
                    <a:lnTo>
                      <a:pt x="1876" y="1184"/>
                    </a:lnTo>
                    <a:lnTo>
                      <a:pt x="1876" y="1184"/>
                    </a:lnTo>
                    <a:lnTo>
                      <a:pt x="1866" y="1216"/>
                    </a:lnTo>
                    <a:lnTo>
                      <a:pt x="1854" y="1248"/>
                    </a:lnTo>
                    <a:lnTo>
                      <a:pt x="1842" y="1278"/>
                    </a:lnTo>
                    <a:lnTo>
                      <a:pt x="1826" y="1308"/>
                    </a:lnTo>
                    <a:lnTo>
                      <a:pt x="1808" y="1338"/>
                    </a:lnTo>
                    <a:lnTo>
                      <a:pt x="1790" y="1366"/>
                    </a:lnTo>
                    <a:lnTo>
                      <a:pt x="1770" y="1394"/>
                    </a:lnTo>
                    <a:lnTo>
                      <a:pt x="1750" y="1422"/>
                    </a:lnTo>
                    <a:lnTo>
                      <a:pt x="1726" y="1446"/>
                    </a:lnTo>
                    <a:lnTo>
                      <a:pt x="1704" y="1472"/>
                    </a:lnTo>
                    <a:lnTo>
                      <a:pt x="1678" y="1496"/>
                    </a:lnTo>
                    <a:lnTo>
                      <a:pt x="1654" y="1518"/>
                    </a:lnTo>
                    <a:lnTo>
                      <a:pt x="1628" y="1540"/>
                    </a:lnTo>
                    <a:lnTo>
                      <a:pt x="1600" y="1560"/>
                    </a:lnTo>
                    <a:lnTo>
                      <a:pt x="1572" y="1580"/>
                    </a:lnTo>
                    <a:lnTo>
                      <a:pt x="1546" y="1596"/>
                    </a:lnTo>
                    <a:lnTo>
                      <a:pt x="1546" y="1596"/>
                    </a:lnTo>
                    <a:lnTo>
                      <a:pt x="1522" y="1610"/>
                    </a:lnTo>
                    <a:lnTo>
                      <a:pt x="1498" y="1622"/>
                    </a:lnTo>
                    <a:lnTo>
                      <a:pt x="1474" y="1632"/>
                    </a:lnTo>
                    <a:lnTo>
                      <a:pt x="1450" y="1640"/>
                    </a:lnTo>
                    <a:lnTo>
                      <a:pt x="1424" y="1646"/>
                    </a:lnTo>
                    <a:lnTo>
                      <a:pt x="1400" y="1650"/>
                    </a:lnTo>
                    <a:lnTo>
                      <a:pt x="1376" y="1654"/>
                    </a:lnTo>
                    <a:lnTo>
                      <a:pt x="1350" y="1656"/>
                    </a:lnTo>
                    <a:lnTo>
                      <a:pt x="1326" y="1656"/>
                    </a:lnTo>
                    <a:lnTo>
                      <a:pt x="1300" y="1654"/>
                    </a:lnTo>
                    <a:lnTo>
                      <a:pt x="1276" y="1650"/>
                    </a:lnTo>
                    <a:lnTo>
                      <a:pt x="1252" y="1644"/>
                    </a:lnTo>
                    <a:lnTo>
                      <a:pt x="1226" y="1636"/>
                    </a:lnTo>
                    <a:lnTo>
                      <a:pt x="1202" y="1628"/>
                    </a:lnTo>
                    <a:lnTo>
                      <a:pt x="1178" y="1616"/>
                    </a:lnTo>
                    <a:lnTo>
                      <a:pt x="1154" y="1604"/>
                    </a:lnTo>
                    <a:lnTo>
                      <a:pt x="1154" y="1604"/>
                    </a:lnTo>
                    <a:lnTo>
                      <a:pt x="1124" y="1586"/>
                    </a:lnTo>
                    <a:lnTo>
                      <a:pt x="1096" y="1568"/>
                    </a:lnTo>
                    <a:lnTo>
                      <a:pt x="1068" y="1548"/>
                    </a:lnTo>
                    <a:lnTo>
                      <a:pt x="1042" y="1526"/>
                    </a:lnTo>
                    <a:lnTo>
                      <a:pt x="1014" y="1504"/>
                    </a:lnTo>
                    <a:lnTo>
                      <a:pt x="990" y="1478"/>
                    </a:lnTo>
                    <a:lnTo>
                      <a:pt x="966" y="1454"/>
                    </a:lnTo>
                    <a:lnTo>
                      <a:pt x="942" y="1428"/>
                    </a:lnTo>
                    <a:lnTo>
                      <a:pt x="920" y="1400"/>
                    </a:lnTo>
                    <a:lnTo>
                      <a:pt x="900" y="1372"/>
                    </a:lnTo>
                    <a:lnTo>
                      <a:pt x="880" y="1342"/>
                    </a:lnTo>
                    <a:lnTo>
                      <a:pt x="864" y="1312"/>
                    </a:lnTo>
                    <a:lnTo>
                      <a:pt x="848" y="1280"/>
                    </a:lnTo>
                    <a:lnTo>
                      <a:pt x="834" y="1250"/>
                    </a:lnTo>
                    <a:lnTo>
                      <a:pt x="822" y="1218"/>
                    </a:lnTo>
                    <a:lnTo>
                      <a:pt x="812" y="1184"/>
                    </a:lnTo>
                    <a:lnTo>
                      <a:pt x="812" y="1184"/>
                    </a:lnTo>
                    <a:lnTo>
                      <a:pt x="798" y="1174"/>
                    </a:lnTo>
                    <a:lnTo>
                      <a:pt x="784" y="1160"/>
                    </a:lnTo>
                    <a:lnTo>
                      <a:pt x="772" y="1144"/>
                    </a:lnTo>
                    <a:lnTo>
                      <a:pt x="760" y="1128"/>
                    </a:lnTo>
                    <a:lnTo>
                      <a:pt x="748" y="1110"/>
                    </a:lnTo>
                    <a:lnTo>
                      <a:pt x="740" y="1092"/>
                    </a:lnTo>
                    <a:lnTo>
                      <a:pt x="722" y="1052"/>
                    </a:lnTo>
                    <a:lnTo>
                      <a:pt x="710" y="1010"/>
                    </a:lnTo>
                    <a:lnTo>
                      <a:pt x="700" y="968"/>
                    </a:lnTo>
                    <a:lnTo>
                      <a:pt x="692" y="928"/>
                    </a:lnTo>
                    <a:lnTo>
                      <a:pt x="688" y="892"/>
                    </a:lnTo>
                    <a:lnTo>
                      <a:pt x="688" y="892"/>
                    </a:lnTo>
                    <a:lnTo>
                      <a:pt x="686" y="860"/>
                    </a:lnTo>
                    <a:lnTo>
                      <a:pt x="684" y="824"/>
                    </a:lnTo>
                    <a:lnTo>
                      <a:pt x="686" y="786"/>
                    </a:lnTo>
                    <a:lnTo>
                      <a:pt x="688" y="748"/>
                    </a:lnTo>
                    <a:lnTo>
                      <a:pt x="694" y="712"/>
                    </a:lnTo>
                    <a:lnTo>
                      <a:pt x="704" y="676"/>
                    </a:lnTo>
                    <a:lnTo>
                      <a:pt x="716" y="642"/>
                    </a:lnTo>
                    <a:lnTo>
                      <a:pt x="724" y="628"/>
                    </a:lnTo>
                    <a:lnTo>
                      <a:pt x="732" y="614"/>
                    </a:lnTo>
                    <a:lnTo>
                      <a:pt x="732" y="614"/>
                    </a:lnTo>
                    <a:lnTo>
                      <a:pt x="730" y="554"/>
                    </a:lnTo>
                    <a:lnTo>
                      <a:pt x="732" y="492"/>
                    </a:lnTo>
                    <a:lnTo>
                      <a:pt x="736" y="462"/>
                    </a:lnTo>
                    <a:lnTo>
                      <a:pt x="740" y="432"/>
                    </a:lnTo>
                    <a:lnTo>
                      <a:pt x="746" y="400"/>
                    </a:lnTo>
                    <a:lnTo>
                      <a:pt x="752" y="370"/>
                    </a:lnTo>
                    <a:lnTo>
                      <a:pt x="760" y="340"/>
                    </a:lnTo>
                    <a:lnTo>
                      <a:pt x="770" y="312"/>
                    </a:lnTo>
                    <a:lnTo>
                      <a:pt x="782" y="282"/>
                    </a:lnTo>
                    <a:lnTo>
                      <a:pt x="796" y="256"/>
                    </a:lnTo>
                    <a:lnTo>
                      <a:pt x="812" y="230"/>
                    </a:lnTo>
                    <a:lnTo>
                      <a:pt x="828" y="206"/>
                    </a:lnTo>
                    <a:lnTo>
                      <a:pt x="848" y="182"/>
                    </a:lnTo>
                    <a:lnTo>
                      <a:pt x="868" y="160"/>
                    </a:lnTo>
                    <a:lnTo>
                      <a:pt x="868" y="160"/>
                    </a:lnTo>
                    <a:lnTo>
                      <a:pt x="896" y="138"/>
                    </a:lnTo>
                    <a:lnTo>
                      <a:pt x="922" y="118"/>
                    </a:lnTo>
                    <a:lnTo>
                      <a:pt x="952" y="100"/>
                    </a:lnTo>
                    <a:lnTo>
                      <a:pt x="982" y="82"/>
                    </a:lnTo>
                    <a:lnTo>
                      <a:pt x="1014" y="66"/>
                    </a:lnTo>
                    <a:lnTo>
                      <a:pt x="1044" y="54"/>
                    </a:lnTo>
                    <a:lnTo>
                      <a:pt x="1078" y="42"/>
                    </a:lnTo>
                    <a:lnTo>
                      <a:pt x="1110" y="30"/>
                    </a:lnTo>
                    <a:lnTo>
                      <a:pt x="1110" y="30"/>
                    </a:lnTo>
                    <a:lnTo>
                      <a:pt x="1166" y="16"/>
                    </a:lnTo>
                    <a:lnTo>
                      <a:pt x="1196" y="12"/>
                    </a:lnTo>
                    <a:lnTo>
                      <a:pt x="1226" y="6"/>
                    </a:lnTo>
                    <a:lnTo>
                      <a:pt x="1258" y="4"/>
                    </a:lnTo>
                    <a:lnTo>
                      <a:pt x="1290" y="2"/>
                    </a:lnTo>
                    <a:lnTo>
                      <a:pt x="1322" y="0"/>
                    </a:lnTo>
                    <a:lnTo>
                      <a:pt x="1354" y="2"/>
                    </a:lnTo>
                    <a:lnTo>
                      <a:pt x="1386" y="4"/>
                    </a:lnTo>
                    <a:lnTo>
                      <a:pt x="1418" y="8"/>
                    </a:lnTo>
                    <a:lnTo>
                      <a:pt x="1448" y="16"/>
                    </a:lnTo>
                    <a:lnTo>
                      <a:pt x="1478" y="24"/>
                    </a:lnTo>
                    <a:lnTo>
                      <a:pt x="1506" y="34"/>
                    </a:lnTo>
                    <a:lnTo>
                      <a:pt x="1532" y="46"/>
                    </a:lnTo>
                    <a:lnTo>
                      <a:pt x="1558" y="62"/>
                    </a:lnTo>
                    <a:lnTo>
                      <a:pt x="1582" y="80"/>
                    </a:lnTo>
                    <a:lnTo>
                      <a:pt x="1582" y="80"/>
                    </a:lnTo>
                    <a:lnTo>
                      <a:pt x="1596" y="90"/>
                    </a:lnTo>
                    <a:lnTo>
                      <a:pt x="1602" y="92"/>
                    </a:lnTo>
                    <a:lnTo>
                      <a:pt x="1614" y="92"/>
                    </a:lnTo>
                    <a:lnTo>
                      <a:pt x="1614" y="92"/>
                    </a:lnTo>
                    <a:lnTo>
                      <a:pt x="1640" y="94"/>
                    </a:lnTo>
                    <a:lnTo>
                      <a:pt x="1666" y="98"/>
                    </a:lnTo>
                    <a:lnTo>
                      <a:pt x="1690" y="102"/>
                    </a:lnTo>
                    <a:lnTo>
                      <a:pt x="1712" y="110"/>
                    </a:lnTo>
                    <a:lnTo>
                      <a:pt x="1734" y="118"/>
                    </a:lnTo>
                    <a:lnTo>
                      <a:pt x="1756" y="128"/>
                    </a:lnTo>
                    <a:lnTo>
                      <a:pt x="1776" y="140"/>
                    </a:lnTo>
                    <a:lnTo>
                      <a:pt x="1794" y="152"/>
                    </a:lnTo>
                    <a:lnTo>
                      <a:pt x="1812" y="168"/>
                    </a:lnTo>
                    <a:lnTo>
                      <a:pt x="1828" y="184"/>
                    </a:lnTo>
                    <a:lnTo>
                      <a:pt x="1844" y="200"/>
                    </a:lnTo>
                    <a:lnTo>
                      <a:pt x="1860" y="218"/>
                    </a:lnTo>
                    <a:lnTo>
                      <a:pt x="1872" y="238"/>
                    </a:lnTo>
                    <a:lnTo>
                      <a:pt x="1886" y="260"/>
                    </a:lnTo>
                    <a:lnTo>
                      <a:pt x="1896" y="282"/>
                    </a:lnTo>
                    <a:lnTo>
                      <a:pt x="1908" y="306"/>
                    </a:lnTo>
                    <a:lnTo>
                      <a:pt x="1908" y="306"/>
                    </a:lnTo>
                    <a:lnTo>
                      <a:pt x="1920" y="340"/>
                    </a:lnTo>
                    <a:lnTo>
                      <a:pt x="1932" y="378"/>
                    </a:lnTo>
                    <a:lnTo>
                      <a:pt x="1942" y="416"/>
                    </a:lnTo>
                    <a:lnTo>
                      <a:pt x="1948" y="456"/>
                    </a:lnTo>
                    <a:lnTo>
                      <a:pt x="1952" y="496"/>
                    </a:lnTo>
                    <a:lnTo>
                      <a:pt x="1956" y="536"/>
                    </a:lnTo>
                    <a:lnTo>
                      <a:pt x="1956" y="576"/>
                    </a:lnTo>
                    <a:lnTo>
                      <a:pt x="1956" y="614"/>
                    </a:lnTo>
                    <a:lnTo>
                      <a:pt x="1956" y="614"/>
                    </a:lnTo>
                    <a:close/>
                    <a:moveTo>
                      <a:pt x="958" y="648"/>
                    </a:moveTo>
                    <a:lnTo>
                      <a:pt x="958" y="648"/>
                    </a:lnTo>
                    <a:lnTo>
                      <a:pt x="956" y="702"/>
                    </a:lnTo>
                    <a:lnTo>
                      <a:pt x="954" y="732"/>
                    </a:lnTo>
                    <a:lnTo>
                      <a:pt x="952" y="744"/>
                    </a:lnTo>
                    <a:lnTo>
                      <a:pt x="950" y="750"/>
                    </a:lnTo>
                    <a:lnTo>
                      <a:pt x="950" y="750"/>
                    </a:lnTo>
                    <a:lnTo>
                      <a:pt x="946" y="758"/>
                    </a:lnTo>
                    <a:lnTo>
                      <a:pt x="942" y="762"/>
                    </a:lnTo>
                    <a:lnTo>
                      <a:pt x="938" y="766"/>
                    </a:lnTo>
                    <a:lnTo>
                      <a:pt x="934" y="768"/>
                    </a:lnTo>
                    <a:lnTo>
                      <a:pt x="924" y="768"/>
                    </a:lnTo>
                    <a:lnTo>
                      <a:pt x="914" y="764"/>
                    </a:lnTo>
                    <a:lnTo>
                      <a:pt x="904" y="758"/>
                    </a:lnTo>
                    <a:lnTo>
                      <a:pt x="896" y="750"/>
                    </a:lnTo>
                    <a:lnTo>
                      <a:pt x="888" y="740"/>
                    </a:lnTo>
                    <a:lnTo>
                      <a:pt x="882" y="730"/>
                    </a:lnTo>
                    <a:lnTo>
                      <a:pt x="882" y="730"/>
                    </a:lnTo>
                    <a:lnTo>
                      <a:pt x="876" y="718"/>
                    </a:lnTo>
                    <a:lnTo>
                      <a:pt x="866" y="702"/>
                    </a:lnTo>
                    <a:lnTo>
                      <a:pt x="856" y="688"/>
                    </a:lnTo>
                    <a:lnTo>
                      <a:pt x="850" y="682"/>
                    </a:lnTo>
                    <a:lnTo>
                      <a:pt x="844" y="682"/>
                    </a:lnTo>
                    <a:lnTo>
                      <a:pt x="844" y="682"/>
                    </a:lnTo>
                    <a:lnTo>
                      <a:pt x="838" y="684"/>
                    </a:lnTo>
                    <a:lnTo>
                      <a:pt x="834" y="688"/>
                    </a:lnTo>
                    <a:lnTo>
                      <a:pt x="826" y="702"/>
                    </a:lnTo>
                    <a:lnTo>
                      <a:pt x="820" y="720"/>
                    </a:lnTo>
                    <a:lnTo>
                      <a:pt x="816" y="732"/>
                    </a:lnTo>
                    <a:lnTo>
                      <a:pt x="816" y="732"/>
                    </a:lnTo>
                    <a:lnTo>
                      <a:pt x="810" y="768"/>
                    </a:lnTo>
                    <a:lnTo>
                      <a:pt x="808" y="804"/>
                    </a:lnTo>
                    <a:lnTo>
                      <a:pt x="810" y="842"/>
                    </a:lnTo>
                    <a:lnTo>
                      <a:pt x="812" y="878"/>
                    </a:lnTo>
                    <a:lnTo>
                      <a:pt x="812" y="878"/>
                    </a:lnTo>
                    <a:lnTo>
                      <a:pt x="816" y="916"/>
                    </a:lnTo>
                    <a:lnTo>
                      <a:pt x="824" y="954"/>
                    </a:lnTo>
                    <a:lnTo>
                      <a:pt x="834" y="992"/>
                    </a:lnTo>
                    <a:lnTo>
                      <a:pt x="846" y="1026"/>
                    </a:lnTo>
                    <a:lnTo>
                      <a:pt x="846" y="1026"/>
                    </a:lnTo>
                    <a:lnTo>
                      <a:pt x="852" y="1040"/>
                    </a:lnTo>
                    <a:lnTo>
                      <a:pt x="862" y="1058"/>
                    </a:lnTo>
                    <a:lnTo>
                      <a:pt x="874" y="1072"/>
                    </a:lnTo>
                    <a:lnTo>
                      <a:pt x="880" y="1078"/>
                    </a:lnTo>
                    <a:lnTo>
                      <a:pt x="888" y="1080"/>
                    </a:lnTo>
                    <a:lnTo>
                      <a:pt x="888" y="1080"/>
                    </a:lnTo>
                    <a:lnTo>
                      <a:pt x="894" y="1080"/>
                    </a:lnTo>
                    <a:lnTo>
                      <a:pt x="900" y="1082"/>
                    </a:lnTo>
                    <a:lnTo>
                      <a:pt x="906" y="1084"/>
                    </a:lnTo>
                    <a:lnTo>
                      <a:pt x="910" y="1088"/>
                    </a:lnTo>
                    <a:lnTo>
                      <a:pt x="918" y="1096"/>
                    </a:lnTo>
                    <a:lnTo>
                      <a:pt x="922" y="1110"/>
                    </a:lnTo>
                    <a:lnTo>
                      <a:pt x="922" y="1110"/>
                    </a:lnTo>
                    <a:lnTo>
                      <a:pt x="930" y="1138"/>
                    </a:lnTo>
                    <a:lnTo>
                      <a:pt x="938" y="1168"/>
                    </a:lnTo>
                    <a:lnTo>
                      <a:pt x="948" y="1196"/>
                    </a:lnTo>
                    <a:lnTo>
                      <a:pt x="960" y="1224"/>
                    </a:lnTo>
                    <a:lnTo>
                      <a:pt x="974" y="1252"/>
                    </a:lnTo>
                    <a:lnTo>
                      <a:pt x="988" y="1278"/>
                    </a:lnTo>
                    <a:lnTo>
                      <a:pt x="1004" y="1304"/>
                    </a:lnTo>
                    <a:lnTo>
                      <a:pt x="1022" y="1330"/>
                    </a:lnTo>
                    <a:lnTo>
                      <a:pt x="1042" y="1354"/>
                    </a:lnTo>
                    <a:lnTo>
                      <a:pt x="1062" y="1378"/>
                    </a:lnTo>
                    <a:lnTo>
                      <a:pt x="1082" y="1400"/>
                    </a:lnTo>
                    <a:lnTo>
                      <a:pt x="1104" y="1422"/>
                    </a:lnTo>
                    <a:lnTo>
                      <a:pt x="1128" y="1440"/>
                    </a:lnTo>
                    <a:lnTo>
                      <a:pt x="1152" y="1458"/>
                    </a:lnTo>
                    <a:lnTo>
                      <a:pt x="1178" y="1476"/>
                    </a:lnTo>
                    <a:lnTo>
                      <a:pt x="1204" y="1490"/>
                    </a:lnTo>
                    <a:lnTo>
                      <a:pt x="1204" y="1490"/>
                    </a:lnTo>
                    <a:lnTo>
                      <a:pt x="1244" y="1508"/>
                    </a:lnTo>
                    <a:lnTo>
                      <a:pt x="1282" y="1522"/>
                    </a:lnTo>
                    <a:lnTo>
                      <a:pt x="1298" y="1526"/>
                    </a:lnTo>
                    <a:lnTo>
                      <a:pt x="1316" y="1530"/>
                    </a:lnTo>
                    <a:lnTo>
                      <a:pt x="1332" y="1532"/>
                    </a:lnTo>
                    <a:lnTo>
                      <a:pt x="1350" y="1532"/>
                    </a:lnTo>
                    <a:lnTo>
                      <a:pt x="1366" y="1532"/>
                    </a:lnTo>
                    <a:lnTo>
                      <a:pt x="1382" y="1530"/>
                    </a:lnTo>
                    <a:lnTo>
                      <a:pt x="1400" y="1526"/>
                    </a:lnTo>
                    <a:lnTo>
                      <a:pt x="1416" y="1520"/>
                    </a:lnTo>
                    <a:lnTo>
                      <a:pt x="1452" y="1506"/>
                    </a:lnTo>
                    <a:lnTo>
                      <a:pt x="1492" y="1486"/>
                    </a:lnTo>
                    <a:lnTo>
                      <a:pt x="1492" y="1486"/>
                    </a:lnTo>
                    <a:lnTo>
                      <a:pt x="1518" y="1470"/>
                    </a:lnTo>
                    <a:lnTo>
                      <a:pt x="1542" y="1454"/>
                    </a:lnTo>
                    <a:lnTo>
                      <a:pt x="1564" y="1434"/>
                    </a:lnTo>
                    <a:lnTo>
                      <a:pt x="1588" y="1416"/>
                    </a:lnTo>
                    <a:lnTo>
                      <a:pt x="1610" y="1394"/>
                    </a:lnTo>
                    <a:lnTo>
                      <a:pt x="1630" y="1372"/>
                    </a:lnTo>
                    <a:lnTo>
                      <a:pt x="1650" y="1350"/>
                    </a:lnTo>
                    <a:lnTo>
                      <a:pt x="1668" y="1326"/>
                    </a:lnTo>
                    <a:lnTo>
                      <a:pt x="1684" y="1300"/>
                    </a:lnTo>
                    <a:lnTo>
                      <a:pt x="1700" y="1276"/>
                    </a:lnTo>
                    <a:lnTo>
                      <a:pt x="1714" y="1248"/>
                    </a:lnTo>
                    <a:lnTo>
                      <a:pt x="1728" y="1222"/>
                    </a:lnTo>
                    <a:lnTo>
                      <a:pt x="1740" y="1194"/>
                    </a:lnTo>
                    <a:lnTo>
                      <a:pt x="1750" y="1166"/>
                    </a:lnTo>
                    <a:lnTo>
                      <a:pt x="1758" y="1138"/>
                    </a:lnTo>
                    <a:lnTo>
                      <a:pt x="1766" y="1110"/>
                    </a:lnTo>
                    <a:lnTo>
                      <a:pt x="1766" y="1110"/>
                    </a:lnTo>
                    <a:lnTo>
                      <a:pt x="1770" y="1096"/>
                    </a:lnTo>
                    <a:lnTo>
                      <a:pt x="1776" y="1088"/>
                    </a:lnTo>
                    <a:lnTo>
                      <a:pt x="1788" y="1082"/>
                    </a:lnTo>
                    <a:lnTo>
                      <a:pt x="1794" y="1080"/>
                    </a:lnTo>
                    <a:lnTo>
                      <a:pt x="1800" y="1080"/>
                    </a:lnTo>
                    <a:lnTo>
                      <a:pt x="1800" y="1080"/>
                    </a:lnTo>
                    <a:lnTo>
                      <a:pt x="1806" y="1078"/>
                    </a:lnTo>
                    <a:lnTo>
                      <a:pt x="1812" y="1072"/>
                    </a:lnTo>
                    <a:lnTo>
                      <a:pt x="1824" y="1058"/>
                    </a:lnTo>
                    <a:lnTo>
                      <a:pt x="1834" y="1040"/>
                    </a:lnTo>
                    <a:lnTo>
                      <a:pt x="1840" y="1026"/>
                    </a:lnTo>
                    <a:lnTo>
                      <a:pt x="1840" y="1026"/>
                    </a:lnTo>
                    <a:lnTo>
                      <a:pt x="1854" y="992"/>
                    </a:lnTo>
                    <a:lnTo>
                      <a:pt x="1864" y="954"/>
                    </a:lnTo>
                    <a:lnTo>
                      <a:pt x="1872" y="916"/>
                    </a:lnTo>
                    <a:lnTo>
                      <a:pt x="1876" y="878"/>
                    </a:lnTo>
                    <a:lnTo>
                      <a:pt x="1876" y="878"/>
                    </a:lnTo>
                    <a:lnTo>
                      <a:pt x="1878" y="842"/>
                    </a:lnTo>
                    <a:lnTo>
                      <a:pt x="1880" y="804"/>
                    </a:lnTo>
                    <a:lnTo>
                      <a:pt x="1876" y="768"/>
                    </a:lnTo>
                    <a:lnTo>
                      <a:pt x="1870" y="732"/>
                    </a:lnTo>
                    <a:lnTo>
                      <a:pt x="1870" y="732"/>
                    </a:lnTo>
                    <a:lnTo>
                      <a:pt x="1868" y="720"/>
                    </a:lnTo>
                    <a:lnTo>
                      <a:pt x="1862" y="702"/>
                    </a:lnTo>
                    <a:lnTo>
                      <a:pt x="1854" y="688"/>
                    </a:lnTo>
                    <a:lnTo>
                      <a:pt x="1848" y="684"/>
                    </a:lnTo>
                    <a:lnTo>
                      <a:pt x="1844" y="682"/>
                    </a:lnTo>
                    <a:lnTo>
                      <a:pt x="1844" y="682"/>
                    </a:lnTo>
                    <a:lnTo>
                      <a:pt x="1840" y="682"/>
                    </a:lnTo>
                    <a:lnTo>
                      <a:pt x="1834" y="686"/>
                    </a:lnTo>
                    <a:lnTo>
                      <a:pt x="1824" y="696"/>
                    </a:lnTo>
                    <a:lnTo>
                      <a:pt x="1816" y="708"/>
                    </a:lnTo>
                    <a:lnTo>
                      <a:pt x="1810" y="718"/>
                    </a:lnTo>
                    <a:lnTo>
                      <a:pt x="1810" y="718"/>
                    </a:lnTo>
                    <a:lnTo>
                      <a:pt x="1798" y="740"/>
                    </a:lnTo>
                    <a:lnTo>
                      <a:pt x="1790" y="750"/>
                    </a:lnTo>
                    <a:lnTo>
                      <a:pt x="1782" y="758"/>
                    </a:lnTo>
                    <a:lnTo>
                      <a:pt x="1782" y="758"/>
                    </a:lnTo>
                    <a:lnTo>
                      <a:pt x="1770" y="764"/>
                    </a:lnTo>
                    <a:lnTo>
                      <a:pt x="1762" y="766"/>
                    </a:lnTo>
                    <a:lnTo>
                      <a:pt x="1754" y="762"/>
                    </a:lnTo>
                    <a:lnTo>
                      <a:pt x="1746" y="758"/>
                    </a:lnTo>
                    <a:lnTo>
                      <a:pt x="1742" y="750"/>
                    </a:lnTo>
                    <a:lnTo>
                      <a:pt x="1736" y="740"/>
                    </a:lnTo>
                    <a:lnTo>
                      <a:pt x="1734" y="730"/>
                    </a:lnTo>
                    <a:lnTo>
                      <a:pt x="1732" y="720"/>
                    </a:lnTo>
                    <a:lnTo>
                      <a:pt x="1732" y="720"/>
                    </a:lnTo>
                    <a:lnTo>
                      <a:pt x="1730" y="696"/>
                    </a:lnTo>
                    <a:lnTo>
                      <a:pt x="1730" y="696"/>
                    </a:lnTo>
                    <a:lnTo>
                      <a:pt x="1726" y="628"/>
                    </a:lnTo>
                    <a:lnTo>
                      <a:pt x="1722" y="592"/>
                    </a:lnTo>
                    <a:lnTo>
                      <a:pt x="1716" y="560"/>
                    </a:lnTo>
                    <a:lnTo>
                      <a:pt x="1716" y="560"/>
                    </a:lnTo>
                    <a:lnTo>
                      <a:pt x="1710" y="542"/>
                    </a:lnTo>
                    <a:lnTo>
                      <a:pt x="1706" y="534"/>
                    </a:lnTo>
                    <a:lnTo>
                      <a:pt x="1700" y="526"/>
                    </a:lnTo>
                    <a:lnTo>
                      <a:pt x="1700" y="526"/>
                    </a:lnTo>
                    <a:lnTo>
                      <a:pt x="1698" y="522"/>
                    </a:lnTo>
                    <a:lnTo>
                      <a:pt x="1694" y="520"/>
                    </a:lnTo>
                    <a:lnTo>
                      <a:pt x="1686" y="520"/>
                    </a:lnTo>
                    <a:lnTo>
                      <a:pt x="1676" y="522"/>
                    </a:lnTo>
                    <a:lnTo>
                      <a:pt x="1668" y="526"/>
                    </a:lnTo>
                    <a:lnTo>
                      <a:pt x="1668" y="526"/>
                    </a:lnTo>
                    <a:lnTo>
                      <a:pt x="1644" y="534"/>
                    </a:lnTo>
                    <a:lnTo>
                      <a:pt x="1612" y="546"/>
                    </a:lnTo>
                    <a:lnTo>
                      <a:pt x="1532" y="566"/>
                    </a:lnTo>
                    <a:lnTo>
                      <a:pt x="1434" y="588"/>
                    </a:lnTo>
                    <a:lnTo>
                      <a:pt x="1328" y="608"/>
                    </a:lnTo>
                    <a:lnTo>
                      <a:pt x="1224" y="624"/>
                    </a:lnTo>
                    <a:lnTo>
                      <a:pt x="1174" y="630"/>
                    </a:lnTo>
                    <a:lnTo>
                      <a:pt x="1126" y="634"/>
                    </a:lnTo>
                    <a:lnTo>
                      <a:pt x="1084" y="636"/>
                    </a:lnTo>
                    <a:lnTo>
                      <a:pt x="1046" y="636"/>
                    </a:lnTo>
                    <a:lnTo>
                      <a:pt x="1014" y="634"/>
                    </a:lnTo>
                    <a:lnTo>
                      <a:pt x="990" y="630"/>
                    </a:lnTo>
                    <a:lnTo>
                      <a:pt x="990" y="630"/>
                    </a:lnTo>
                    <a:lnTo>
                      <a:pt x="976" y="626"/>
                    </a:lnTo>
                    <a:lnTo>
                      <a:pt x="968" y="624"/>
                    </a:lnTo>
                    <a:lnTo>
                      <a:pt x="962" y="626"/>
                    </a:lnTo>
                    <a:lnTo>
                      <a:pt x="962" y="626"/>
                    </a:lnTo>
                    <a:lnTo>
                      <a:pt x="960" y="630"/>
                    </a:lnTo>
                    <a:lnTo>
                      <a:pt x="958" y="636"/>
                    </a:lnTo>
                    <a:lnTo>
                      <a:pt x="958" y="648"/>
                    </a:lnTo>
                    <a:lnTo>
                      <a:pt x="958" y="6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p>
            </p:txBody>
          </p:sp>
        </p:grpSp>
        <p:grpSp>
          <p:nvGrpSpPr>
            <p:cNvPr id="306" name="Group 305"/>
            <p:cNvGrpSpPr/>
            <p:nvPr/>
          </p:nvGrpSpPr>
          <p:grpSpPr>
            <a:xfrm>
              <a:off x="1505012" y="6081575"/>
              <a:ext cx="612775" cy="612775"/>
              <a:chOff x="1505012" y="6210094"/>
              <a:chExt cx="612775" cy="612775"/>
            </a:xfrm>
          </p:grpSpPr>
          <p:sp>
            <p:nvSpPr>
              <p:cNvPr id="302" name="Oval 301"/>
              <p:cNvSpPr/>
              <p:nvPr/>
            </p:nvSpPr>
            <p:spPr bwMode="ltGray">
              <a:xfrm>
                <a:off x="1505012" y="6210094"/>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bg1"/>
                  </a:solidFill>
                  <a:latin typeface="Georgia" pitchFamily="18" charset="0"/>
                </a:endParaRPr>
              </a:p>
            </p:txBody>
          </p:sp>
          <p:sp>
            <p:nvSpPr>
              <p:cNvPr id="305" name="Freeform 304"/>
              <p:cNvSpPr>
                <a:spLocks noEditPoints="1"/>
              </p:cNvSpPr>
              <p:nvPr/>
            </p:nvSpPr>
            <p:spPr bwMode="auto">
              <a:xfrm>
                <a:off x="1596390" y="6329896"/>
                <a:ext cx="419866" cy="370082"/>
              </a:xfrm>
              <a:custGeom>
                <a:avLst/>
                <a:gdLst>
                  <a:gd name="T0" fmla="*/ 2058 w 2412"/>
                  <a:gd name="T1" fmla="*/ 688 h 2126"/>
                  <a:gd name="T2" fmla="*/ 2076 w 2412"/>
                  <a:gd name="T3" fmla="*/ 1600 h 2126"/>
                  <a:gd name="T4" fmla="*/ 2036 w 2412"/>
                  <a:gd name="T5" fmla="*/ 1662 h 2126"/>
                  <a:gd name="T6" fmla="*/ 1852 w 2412"/>
                  <a:gd name="T7" fmla="*/ 1662 h 2126"/>
                  <a:gd name="T8" fmla="*/ 1812 w 2412"/>
                  <a:gd name="T9" fmla="*/ 1600 h 2126"/>
                  <a:gd name="T10" fmla="*/ 1832 w 2412"/>
                  <a:gd name="T11" fmla="*/ 688 h 2126"/>
                  <a:gd name="T12" fmla="*/ 172 w 2412"/>
                  <a:gd name="T13" fmla="*/ 486 h 2126"/>
                  <a:gd name="T14" fmla="*/ 184 w 2412"/>
                  <a:gd name="T15" fmla="*/ 432 h 2126"/>
                  <a:gd name="T16" fmla="*/ 1182 w 2412"/>
                  <a:gd name="T17" fmla="*/ 4 h 2126"/>
                  <a:gd name="T18" fmla="*/ 1206 w 2412"/>
                  <a:gd name="T19" fmla="*/ 0 h 2126"/>
                  <a:gd name="T20" fmla="*/ 1230 w 2412"/>
                  <a:gd name="T21" fmla="*/ 4 h 2126"/>
                  <a:gd name="T22" fmla="*/ 2214 w 2412"/>
                  <a:gd name="T23" fmla="*/ 418 h 2126"/>
                  <a:gd name="T24" fmla="*/ 2242 w 2412"/>
                  <a:gd name="T25" fmla="*/ 474 h 2126"/>
                  <a:gd name="T26" fmla="*/ 2214 w 2412"/>
                  <a:gd name="T27" fmla="*/ 528 h 2126"/>
                  <a:gd name="T28" fmla="*/ 1206 w 2412"/>
                  <a:gd name="T29" fmla="*/ 540 h 2126"/>
                  <a:gd name="T30" fmla="*/ 204 w 2412"/>
                  <a:gd name="T31" fmla="*/ 530 h 2126"/>
                  <a:gd name="T32" fmla="*/ 172 w 2412"/>
                  <a:gd name="T33" fmla="*/ 486 h 2126"/>
                  <a:gd name="T34" fmla="*/ 1094 w 2412"/>
                  <a:gd name="T35" fmla="*/ 332 h 2126"/>
                  <a:gd name="T36" fmla="*/ 1182 w 2412"/>
                  <a:gd name="T37" fmla="*/ 406 h 2126"/>
                  <a:gd name="T38" fmla="*/ 1242 w 2412"/>
                  <a:gd name="T39" fmla="*/ 402 h 2126"/>
                  <a:gd name="T40" fmla="*/ 1322 w 2412"/>
                  <a:gd name="T41" fmla="*/ 322 h 2126"/>
                  <a:gd name="T42" fmla="*/ 1326 w 2412"/>
                  <a:gd name="T43" fmla="*/ 260 h 2126"/>
                  <a:gd name="T44" fmla="*/ 1254 w 2412"/>
                  <a:gd name="T45" fmla="*/ 172 h 2126"/>
                  <a:gd name="T46" fmla="*/ 1194 w 2412"/>
                  <a:gd name="T47" fmla="*/ 164 h 2126"/>
                  <a:gd name="T48" fmla="*/ 1104 w 2412"/>
                  <a:gd name="T49" fmla="*/ 216 h 2126"/>
                  <a:gd name="T50" fmla="*/ 1084 w 2412"/>
                  <a:gd name="T51" fmla="*/ 286 h 2126"/>
                  <a:gd name="T52" fmla="*/ 1566 w 2412"/>
                  <a:gd name="T53" fmla="*/ 1648 h 2126"/>
                  <a:gd name="T54" fmla="*/ 1584 w 2412"/>
                  <a:gd name="T55" fmla="*/ 736 h 2126"/>
                  <a:gd name="T56" fmla="*/ 1544 w 2412"/>
                  <a:gd name="T57" fmla="*/ 674 h 2126"/>
                  <a:gd name="T58" fmla="*/ 868 w 2412"/>
                  <a:gd name="T59" fmla="*/ 674 h 2126"/>
                  <a:gd name="T60" fmla="*/ 828 w 2412"/>
                  <a:gd name="T61" fmla="*/ 736 h 2126"/>
                  <a:gd name="T62" fmla="*/ 846 w 2412"/>
                  <a:gd name="T63" fmla="*/ 1648 h 2126"/>
                  <a:gd name="T64" fmla="*/ 1074 w 2412"/>
                  <a:gd name="T65" fmla="*/ 1124 h 2126"/>
                  <a:gd name="T66" fmla="*/ 1090 w 2412"/>
                  <a:gd name="T67" fmla="*/ 1062 h 2126"/>
                  <a:gd name="T68" fmla="*/ 1142 w 2412"/>
                  <a:gd name="T69" fmla="*/ 1008 h 2126"/>
                  <a:gd name="T70" fmla="*/ 1206 w 2412"/>
                  <a:gd name="T71" fmla="*/ 992 h 2126"/>
                  <a:gd name="T72" fmla="*/ 1280 w 2412"/>
                  <a:gd name="T73" fmla="*/ 1014 h 2126"/>
                  <a:gd name="T74" fmla="*/ 1328 w 2412"/>
                  <a:gd name="T75" fmla="*/ 1074 h 2126"/>
                  <a:gd name="T76" fmla="*/ 1518 w 2412"/>
                  <a:gd name="T77" fmla="*/ 1666 h 2126"/>
                  <a:gd name="T78" fmla="*/ 2212 w 2412"/>
                  <a:gd name="T79" fmla="*/ 1892 h 2126"/>
                  <a:gd name="T80" fmla="*/ 2242 w 2412"/>
                  <a:gd name="T81" fmla="*/ 1838 h 2126"/>
                  <a:gd name="T82" fmla="*/ 2202 w 2412"/>
                  <a:gd name="T83" fmla="*/ 1776 h 2126"/>
                  <a:gd name="T84" fmla="*/ 210 w 2412"/>
                  <a:gd name="T85" fmla="*/ 1776 h 2126"/>
                  <a:gd name="T86" fmla="*/ 170 w 2412"/>
                  <a:gd name="T87" fmla="*/ 1838 h 2126"/>
                  <a:gd name="T88" fmla="*/ 200 w 2412"/>
                  <a:gd name="T89" fmla="*/ 1892 h 2126"/>
                  <a:gd name="T90" fmla="*/ 66 w 2412"/>
                  <a:gd name="T91" fmla="*/ 1994 h 2126"/>
                  <a:gd name="T92" fmla="*/ 10 w 2412"/>
                  <a:gd name="T93" fmla="*/ 2022 h 2126"/>
                  <a:gd name="T94" fmla="*/ 4 w 2412"/>
                  <a:gd name="T95" fmla="*/ 2086 h 2126"/>
                  <a:gd name="T96" fmla="*/ 66 w 2412"/>
                  <a:gd name="T97" fmla="*/ 2126 h 2126"/>
                  <a:gd name="T98" fmla="*/ 2394 w 2412"/>
                  <a:gd name="T99" fmla="*/ 2106 h 2126"/>
                  <a:gd name="T100" fmla="*/ 2412 w 2412"/>
                  <a:gd name="T101" fmla="*/ 2046 h 2126"/>
                  <a:gd name="T102" fmla="*/ 2360 w 2412"/>
                  <a:gd name="T103" fmla="*/ 1996 h 2126"/>
                  <a:gd name="T104" fmla="*/ 376 w 2412"/>
                  <a:gd name="T105" fmla="*/ 674 h 2126"/>
                  <a:gd name="T106" fmla="*/ 336 w 2412"/>
                  <a:gd name="T107" fmla="*/ 736 h 2126"/>
                  <a:gd name="T108" fmla="*/ 354 w 2412"/>
                  <a:gd name="T109" fmla="*/ 1648 h 2126"/>
                  <a:gd name="T110" fmla="*/ 534 w 2412"/>
                  <a:gd name="T111" fmla="*/ 1666 h 2126"/>
                  <a:gd name="T112" fmla="*/ 594 w 2412"/>
                  <a:gd name="T113" fmla="*/ 1626 h 2126"/>
                  <a:gd name="T114" fmla="*/ 594 w 2412"/>
                  <a:gd name="T115" fmla="*/ 710 h 2126"/>
                  <a:gd name="T116" fmla="*/ 534 w 2412"/>
                  <a:gd name="T117" fmla="*/ 670 h 2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12" h="2126">
                    <a:moveTo>
                      <a:pt x="2010" y="670"/>
                    </a:moveTo>
                    <a:lnTo>
                      <a:pt x="2010" y="670"/>
                    </a:lnTo>
                    <a:lnTo>
                      <a:pt x="2024" y="670"/>
                    </a:lnTo>
                    <a:lnTo>
                      <a:pt x="2036" y="674"/>
                    </a:lnTo>
                    <a:lnTo>
                      <a:pt x="2048" y="680"/>
                    </a:lnTo>
                    <a:lnTo>
                      <a:pt x="2058" y="688"/>
                    </a:lnTo>
                    <a:lnTo>
                      <a:pt x="2066" y="698"/>
                    </a:lnTo>
                    <a:lnTo>
                      <a:pt x="2072" y="710"/>
                    </a:lnTo>
                    <a:lnTo>
                      <a:pt x="2076" y="722"/>
                    </a:lnTo>
                    <a:lnTo>
                      <a:pt x="2076" y="736"/>
                    </a:lnTo>
                    <a:lnTo>
                      <a:pt x="2076" y="1600"/>
                    </a:lnTo>
                    <a:lnTo>
                      <a:pt x="2076" y="1600"/>
                    </a:lnTo>
                    <a:lnTo>
                      <a:pt x="2076" y="1614"/>
                    </a:lnTo>
                    <a:lnTo>
                      <a:pt x="2072" y="1626"/>
                    </a:lnTo>
                    <a:lnTo>
                      <a:pt x="2066" y="1638"/>
                    </a:lnTo>
                    <a:lnTo>
                      <a:pt x="2058" y="1648"/>
                    </a:lnTo>
                    <a:lnTo>
                      <a:pt x="2048" y="1656"/>
                    </a:lnTo>
                    <a:lnTo>
                      <a:pt x="2036" y="1662"/>
                    </a:lnTo>
                    <a:lnTo>
                      <a:pt x="2024" y="1666"/>
                    </a:lnTo>
                    <a:lnTo>
                      <a:pt x="2010" y="1666"/>
                    </a:lnTo>
                    <a:lnTo>
                      <a:pt x="1878" y="1666"/>
                    </a:lnTo>
                    <a:lnTo>
                      <a:pt x="1878" y="1666"/>
                    </a:lnTo>
                    <a:lnTo>
                      <a:pt x="1866" y="1666"/>
                    </a:lnTo>
                    <a:lnTo>
                      <a:pt x="1852" y="1662"/>
                    </a:lnTo>
                    <a:lnTo>
                      <a:pt x="1842" y="1656"/>
                    </a:lnTo>
                    <a:lnTo>
                      <a:pt x="1832" y="1648"/>
                    </a:lnTo>
                    <a:lnTo>
                      <a:pt x="1824" y="1638"/>
                    </a:lnTo>
                    <a:lnTo>
                      <a:pt x="1818" y="1626"/>
                    </a:lnTo>
                    <a:lnTo>
                      <a:pt x="1814" y="1614"/>
                    </a:lnTo>
                    <a:lnTo>
                      <a:pt x="1812" y="1600"/>
                    </a:lnTo>
                    <a:lnTo>
                      <a:pt x="1812" y="736"/>
                    </a:lnTo>
                    <a:lnTo>
                      <a:pt x="1812" y="736"/>
                    </a:lnTo>
                    <a:lnTo>
                      <a:pt x="1814" y="722"/>
                    </a:lnTo>
                    <a:lnTo>
                      <a:pt x="1818" y="710"/>
                    </a:lnTo>
                    <a:lnTo>
                      <a:pt x="1824" y="698"/>
                    </a:lnTo>
                    <a:lnTo>
                      <a:pt x="1832" y="688"/>
                    </a:lnTo>
                    <a:lnTo>
                      <a:pt x="1842" y="680"/>
                    </a:lnTo>
                    <a:lnTo>
                      <a:pt x="1852" y="674"/>
                    </a:lnTo>
                    <a:lnTo>
                      <a:pt x="1866" y="670"/>
                    </a:lnTo>
                    <a:lnTo>
                      <a:pt x="1878" y="670"/>
                    </a:lnTo>
                    <a:lnTo>
                      <a:pt x="2010" y="670"/>
                    </a:lnTo>
                    <a:close/>
                    <a:moveTo>
                      <a:pt x="172" y="486"/>
                    </a:moveTo>
                    <a:lnTo>
                      <a:pt x="172" y="486"/>
                    </a:lnTo>
                    <a:lnTo>
                      <a:pt x="170" y="474"/>
                    </a:lnTo>
                    <a:lnTo>
                      <a:pt x="170" y="464"/>
                    </a:lnTo>
                    <a:lnTo>
                      <a:pt x="174" y="452"/>
                    </a:lnTo>
                    <a:lnTo>
                      <a:pt x="178" y="442"/>
                    </a:lnTo>
                    <a:lnTo>
                      <a:pt x="184" y="432"/>
                    </a:lnTo>
                    <a:lnTo>
                      <a:pt x="192" y="424"/>
                    </a:lnTo>
                    <a:lnTo>
                      <a:pt x="200" y="418"/>
                    </a:lnTo>
                    <a:lnTo>
                      <a:pt x="210" y="412"/>
                    </a:lnTo>
                    <a:lnTo>
                      <a:pt x="1180" y="4"/>
                    </a:lnTo>
                    <a:lnTo>
                      <a:pt x="1180" y="4"/>
                    </a:lnTo>
                    <a:lnTo>
                      <a:pt x="1182" y="4"/>
                    </a:lnTo>
                    <a:lnTo>
                      <a:pt x="1182" y="4"/>
                    </a:lnTo>
                    <a:lnTo>
                      <a:pt x="1190" y="0"/>
                    </a:lnTo>
                    <a:lnTo>
                      <a:pt x="1190" y="0"/>
                    </a:lnTo>
                    <a:lnTo>
                      <a:pt x="1198" y="0"/>
                    </a:lnTo>
                    <a:lnTo>
                      <a:pt x="1198" y="0"/>
                    </a:lnTo>
                    <a:lnTo>
                      <a:pt x="1206" y="0"/>
                    </a:lnTo>
                    <a:lnTo>
                      <a:pt x="1206" y="0"/>
                    </a:lnTo>
                    <a:lnTo>
                      <a:pt x="1214" y="0"/>
                    </a:lnTo>
                    <a:lnTo>
                      <a:pt x="1214" y="0"/>
                    </a:lnTo>
                    <a:lnTo>
                      <a:pt x="1222" y="2"/>
                    </a:lnTo>
                    <a:lnTo>
                      <a:pt x="1222" y="2"/>
                    </a:lnTo>
                    <a:lnTo>
                      <a:pt x="1230" y="4"/>
                    </a:lnTo>
                    <a:lnTo>
                      <a:pt x="1230" y="4"/>
                    </a:lnTo>
                    <a:lnTo>
                      <a:pt x="1232" y="4"/>
                    </a:lnTo>
                    <a:lnTo>
                      <a:pt x="2196" y="410"/>
                    </a:lnTo>
                    <a:lnTo>
                      <a:pt x="2196" y="410"/>
                    </a:lnTo>
                    <a:lnTo>
                      <a:pt x="2206" y="414"/>
                    </a:lnTo>
                    <a:lnTo>
                      <a:pt x="2214" y="418"/>
                    </a:lnTo>
                    <a:lnTo>
                      <a:pt x="2222" y="426"/>
                    </a:lnTo>
                    <a:lnTo>
                      <a:pt x="2230" y="434"/>
                    </a:lnTo>
                    <a:lnTo>
                      <a:pt x="2236" y="442"/>
                    </a:lnTo>
                    <a:lnTo>
                      <a:pt x="2240" y="452"/>
                    </a:lnTo>
                    <a:lnTo>
                      <a:pt x="2242" y="462"/>
                    </a:lnTo>
                    <a:lnTo>
                      <a:pt x="2242" y="474"/>
                    </a:lnTo>
                    <a:lnTo>
                      <a:pt x="2242" y="474"/>
                    </a:lnTo>
                    <a:lnTo>
                      <a:pt x="2242" y="486"/>
                    </a:lnTo>
                    <a:lnTo>
                      <a:pt x="2238" y="500"/>
                    </a:lnTo>
                    <a:lnTo>
                      <a:pt x="2232" y="510"/>
                    </a:lnTo>
                    <a:lnTo>
                      <a:pt x="2224" y="520"/>
                    </a:lnTo>
                    <a:lnTo>
                      <a:pt x="2214" y="528"/>
                    </a:lnTo>
                    <a:lnTo>
                      <a:pt x="2202" y="534"/>
                    </a:lnTo>
                    <a:lnTo>
                      <a:pt x="2190" y="538"/>
                    </a:lnTo>
                    <a:lnTo>
                      <a:pt x="2176" y="540"/>
                    </a:lnTo>
                    <a:lnTo>
                      <a:pt x="2176" y="540"/>
                    </a:lnTo>
                    <a:lnTo>
                      <a:pt x="2176" y="540"/>
                    </a:lnTo>
                    <a:lnTo>
                      <a:pt x="1206" y="540"/>
                    </a:lnTo>
                    <a:lnTo>
                      <a:pt x="1206" y="540"/>
                    </a:lnTo>
                    <a:lnTo>
                      <a:pt x="236" y="540"/>
                    </a:lnTo>
                    <a:lnTo>
                      <a:pt x="236" y="540"/>
                    </a:lnTo>
                    <a:lnTo>
                      <a:pt x="224" y="538"/>
                    </a:lnTo>
                    <a:lnTo>
                      <a:pt x="214" y="536"/>
                    </a:lnTo>
                    <a:lnTo>
                      <a:pt x="204" y="530"/>
                    </a:lnTo>
                    <a:lnTo>
                      <a:pt x="194" y="524"/>
                    </a:lnTo>
                    <a:lnTo>
                      <a:pt x="186" y="516"/>
                    </a:lnTo>
                    <a:lnTo>
                      <a:pt x="180" y="508"/>
                    </a:lnTo>
                    <a:lnTo>
                      <a:pt x="174" y="498"/>
                    </a:lnTo>
                    <a:lnTo>
                      <a:pt x="172" y="486"/>
                    </a:lnTo>
                    <a:lnTo>
                      <a:pt x="172" y="486"/>
                    </a:lnTo>
                    <a:close/>
                    <a:moveTo>
                      <a:pt x="1084" y="286"/>
                    </a:moveTo>
                    <a:lnTo>
                      <a:pt x="1084" y="286"/>
                    </a:lnTo>
                    <a:lnTo>
                      <a:pt x="1084" y="298"/>
                    </a:lnTo>
                    <a:lnTo>
                      <a:pt x="1086" y="310"/>
                    </a:lnTo>
                    <a:lnTo>
                      <a:pt x="1088" y="322"/>
                    </a:lnTo>
                    <a:lnTo>
                      <a:pt x="1094" y="332"/>
                    </a:lnTo>
                    <a:lnTo>
                      <a:pt x="1104" y="354"/>
                    </a:lnTo>
                    <a:lnTo>
                      <a:pt x="1120" y="372"/>
                    </a:lnTo>
                    <a:lnTo>
                      <a:pt x="1138" y="386"/>
                    </a:lnTo>
                    <a:lnTo>
                      <a:pt x="1158" y="398"/>
                    </a:lnTo>
                    <a:lnTo>
                      <a:pt x="1170" y="402"/>
                    </a:lnTo>
                    <a:lnTo>
                      <a:pt x="1182" y="406"/>
                    </a:lnTo>
                    <a:lnTo>
                      <a:pt x="1194" y="406"/>
                    </a:lnTo>
                    <a:lnTo>
                      <a:pt x="1206" y="408"/>
                    </a:lnTo>
                    <a:lnTo>
                      <a:pt x="1206" y="408"/>
                    </a:lnTo>
                    <a:lnTo>
                      <a:pt x="1218" y="406"/>
                    </a:lnTo>
                    <a:lnTo>
                      <a:pt x="1230" y="406"/>
                    </a:lnTo>
                    <a:lnTo>
                      <a:pt x="1242" y="402"/>
                    </a:lnTo>
                    <a:lnTo>
                      <a:pt x="1254" y="398"/>
                    </a:lnTo>
                    <a:lnTo>
                      <a:pt x="1274" y="386"/>
                    </a:lnTo>
                    <a:lnTo>
                      <a:pt x="1292" y="372"/>
                    </a:lnTo>
                    <a:lnTo>
                      <a:pt x="1308" y="354"/>
                    </a:lnTo>
                    <a:lnTo>
                      <a:pt x="1318" y="332"/>
                    </a:lnTo>
                    <a:lnTo>
                      <a:pt x="1322" y="322"/>
                    </a:lnTo>
                    <a:lnTo>
                      <a:pt x="1326" y="310"/>
                    </a:lnTo>
                    <a:lnTo>
                      <a:pt x="1328" y="298"/>
                    </a:lnTo>
                    <a:lnTo>
                      <a:pt x="1328" y="286"/>
                    </a:lnTo>
                    <a:lnTo>
                      <a:pt x="1328" y="286"/>
                    </a:lnTo>
                    <a:lnTo>
                      <a:pt x="1328" y="272"/>
                    </a:lnTo>
                    <a:lnTo>
                      <a:pt x="1326" y="260"/>
                    </a:lnTo>
                    <a:lnTo>
                      <a:pt x="1322" y="248"/>
                    </a:lnTo>
                    <a:lnTo>
                      <a:pt x="1318" y="238"/>
                    </a:lnTo>
                    <a:lnTo>
                      <a:pt x="1308" y="216"/>
                    </a:lnTo>
                    <a:lnTo>
                      <a:pt x="1292" y="198"/>
                    </a:lnTo>
                    <a:lnTo>
                      <a:pt x="1274" y="184"/>
                    </a:lnTo>
                    <a:lnTo>
                      <a:pt x="1254" y="172"/>
                    </a:lnTo>
                    <a:lnTo>
                      <a:pt x="1242" y="168"/>
                    </a:lnTo>
                    <a:lnTo>
                      <a:pt x="1230" y="166"/>
                    </a:lnTo>
                    <a:lnTo>
                      <a:pt x="1218" y="164"/>
                    </a:lnTo>
                    <a:lnTo>
                      <a:pt x="1206" y="162"/>
                    </a:lnTo>
                    <a:lnTo>
                      <a:pt x="1206" y="162"/>
                    </a:lnTo>
                    <a:lnTo>
                      <a:pt x="1194" y="164"/>
                    </a:lnTo>
                    <a:lnTo>
                      <a:pt x="1182" y="166"/>
                    </a:lnTo>
                    <a:lnTo>
                      <a:pt x="1170" y="168"/>
                    </a:lnTo>
                    <a:lnTo>
                      <a:pt x="1158" y="172"/>
                    </a:lnTo>
                    <a:lnTo>
                      <a:pt x="1138" y="184"/>
                    </a:lnTo>
                    <a:lnTo>
                      <a:pt x="1120" y="198"/>
                    </a:lnTo>
                    <a:lnTo>
                      <a:pt x="1104" y="216"/>
                    </a:lnTo>
                    <a:lnTo>
                      <a:pt x="1094" y="238"/>
                    </a:lnTo>
                    <a:lnTo>
                      <a:pt x="1088" y="248"/>
                    </a:lnTo>
                    <a:lnTo>
                      <a:pt x="1086" y="260"/>
                    </a:lnTo>
                    <a:lnTo>
                      <a:pt x="1084" y="272"/>
                    </a:lnTo>
                    <a:lnTo>
                      <a:pt x="1084" y="286"/>
                    </a:lnTo>
                    <a:lnTo>
                      <a:pt x="1084" y="286"/>
                    </a:lnTo>
                    <a:close/>
                    <a:moveTo>
                      <a:pt x="1518" y="1666"/>
                    </a:moveTo>
                    <a:lnTo>
                      <a:pt x="1518" y="1666"/>
                    </a:lnTo>
                    <a:lnTo>
                      <a:pt x="1532" y="1666"/>
                    </a:lnTo>
                    <a:lnTo>
                      <a:pt x="1544" y="1662"/>
                    </a:lnTo>
                    <a:lnTo>
                      <a:pt x="1556" y="1656"/>
                    </a:lnTo>
                    <a:lnTo>
                      <a:pt x="1566" y="1648"/>
                    </a:lnTo>
                    <a:lnTo>
                      <a:pt x="1574" y="1638"/>
                    </a:lnTo>
                    <a:lnTo>
                      <a:pt x="1580" y="1626"/>
                    </a:lnTo>
                    <a:lnTo>
                      <a:pt x="1584" y="1614"/>
                    </a:lnTo>
                    <a:lnTo>
                      <a:pt x="1584" y="1600"/>
                    </a:lnTo>
                    <a:lnTo>
                      <a:pt x="1584" y="736"/>
                    </a:lnTo>
                    <a:lnTo>
                      <a:pt x="1584" y="736"/>
                    </a:lnTo>
                    <a:lnTo>
                      <a:pt x="1584" y="722"/>
                    </a:lnTo>
                    <a:lnTo>
                      <a:pt x="1580" y="710"/>
                    </a:lnTo>
                    <a:lnTo>
                      <a:pt x="1574" y="698"/>
                    </a:lnTo>
                    <a:lnTo>
                      <a:pt x="1566" y="688"/>
                    </a:lnTo>
                    <a:lnTo>
                      <a:pt x="1556" y="680"/>
                    </a:lnTo>
                    <a:lnTo>
                      <a:pt x="1544" y="674"/>
                    </a:lnTo>
                    <a:lnTo>
                      <a:pt x="1532" y="670"/>
                    </a:lnTo>
                    <a:lnTo>
                      <a:pt x="1518" y="670"/>
                    </a:lnTo>
                    <a:lnTo>
                      <a:pt x="894" y="670"/>
                    </a:lnTo>
                    <a:lnTo>
                      <a:pt x="894" y="670"/>
                    </a:lnTo>
                    <a:lnTo>
                      <a:pt x="880" y="670"/>
                    </a:lnTo>
                    <a:lnTo>
                      <a:pt x="868" y="674"/>
                    </a:lnTo>
                    <a:lnTo>
                      <a:pt x="856" y="680"/>
                    </a:lnTo>
                    <a:lnTo>
                      <a:pt x="846" y="688"/>
                    </a:lnTo>
                    <a:lnTo>
                      <a:pt x="838" y="698"/>
                    </a:lnTo>
                    <a:lnTo>
                      <a:pt x="832" y="710"/>
                    </a:lnTo>
                    <a:lnTo>
                      <a:pt x="828" y="722"/>
                    </a:lnTo>
                    <a:lnTo>
                      <a:pt x="828" y="736"/>
                    </a:lnTo>
                    <a:lnTo>
                      <a:pt x="828" y="1600"/>
                    </a:lnTo>
                    <a:lnTo>
                      <a:pt x="828" y="1600"/>
                    </a:lnTo>
                    <a:lnTo>
                      <a:pt x="828" y="1614"/>
                    </a:lnTo>
                    <a:lnTo>
                      <a:pt x="832" y="1626"/>
                    </a:lnTo>
                    <a:lnTo>
                      <a:pt x="838" y="1638"/>
                    </a:lnTo>
                    <a:lnTo>
                      <a:pt x="846" y="1648"/>
                    </a:lnTo>
                    <a:lnTo>
                      <a:pt x="856" y="1656"/>
                    </a:lnTo>
                    <a:lnTo>
                      <a:pt x="868" y="1662"/>
                    </a:lnTo>
                    <a:lnTo>
                      <a:pt x="880" y="1666"/>
                    </a:lnTo>
                    <a:lnTo>
                      <a:pt x="894" y="1666"/>
                    </a:lnTo>
                    <a:lnTo>
                      <a:pt x="1074" y="1666"/>
                    </a:lnTo>
                    <a:lnTo>
                      <a:pt x="1074" y="1124"/>
                    </a:lnTo>
                    <a:lnTo>
                      <a:pt x="1074" y="1124"/>
                    </a:lnTo>
                    <a:lnTo>
                      <a:pt x="1074" y="1112"/>
                    </a:lnTo>
                    <a:lnTo>
                      <a:pt x="1076" y="1098"/>
                    </a:lnTo>
                    <a:lnTo>
                      <a:pt x="1080" y="1086"/>
                    </a:lnTo>
                    <a:lnTo>
                      <a:pt x="1084" y="1074"/>
                    </a:lnTo>
                    <a:lnTo>
                      <a:pt x="1090" y="1062"/>
                    </a:lnTo>
                    <a:lnTo>
                      <a:pt x="1096" y="1050"/>
                    </a:lnTo>
                    <a:lnTo>
                      <a:pt x="1104" y="1040"/>
                    </a:lnTo>
                    <a:lnTo>
                      <a:pt x="1112" y="1032"/>
                    </a:lnTo>
                    <a:lnTo>
                      <a:pt x="1122" y="1022"/>
                    </a:lnTo>
                    <a:lnTo>
                      <a:pt x="1132" y="1014"/>
                    </a:lnTo>
                    <a:lnTo>
                      <a:pt x="1142" y="1008"/>
                    </a:lnTo>
                    <a:lnTo>
                      <a:pt x="1154" y="1002"/>
                    </a:lnTo>
                    <a:lnTo>
                      <a:pt x="1166" y="998"/>
                    </a:lnTo>
                    <a:lnTo>
                      <a:pt x="1180" y="994"/>
                    </a:lnTo>
                    <a:lnTo>
                      <a:pt x="1192" y="992"/>
                    </a:lnTo>
                    <a:lnTo>
                      <a:pt x="1206" y="992"/>
                    </a:lnTo>
                    <a:lnTo>
                      <a:pt x="1206" y="992"/>
                    </a:lnTo>
                    <a:lnTo>
                      <a:pt x="1220" y="992"/>
                    </a:lnTo>
                    <a:lnTo>
                      <a:pt x="1232" y="994"/>
                    </a:lnTo>
                    <a:lnTo>
                      <a:pt x="1246" y="998"/>
                    </a:lnTo>
                    <a:lnTo>
                      <a:pt x="1258" y="1002"/>
                    </a:lnTo>
                    <a:lnTo>
                      <a:pt x="1268" y="1008"/>
                    </a:lnTo>
                    <a:lnTo>
                      <a:pt x="1280" y="1014"/>
                    </a:lnTo>
                    <a:lnTo>
                      <a:pt x="1290" y="1022"/>
                    </a:lnTo>
                    <a:lnTo>
                      <a:pt x="1300" y="1032"/>
                    </a:lnTo>
                    <a:lnTo>
                      <a:pt x="1308" y="1040"/>
                    </a:lnTo>
                    <a:lnTo>
                      <a:pt x="1316" y="1050"/>
                    </a:lnTo>
                    <a:lnTo>
                      <a:pt x="1322" y="1062"/>
                    </a:lnTo>
                    <a:lnTo>
                      <a:pt x="1328" y="1074"/>
                    </a:lnTo>
                    <a:lnTo>
                      <a:pt x="1332" y="1086"/>
                    </a:lnTo>
                    <a:lnTo>
                      <a:pt x="1336" y="1098"/>
                    </a:lnTo>
                    <a:lnTo>
                      <a:pt x="1338" y="1112"/>
                    </a:lnTo>
                    <a:lnTo>
                      <a:pt x="1338" y="1124"/>
                    </a:lnTo>
                    <a:lnTo>
                      <a:pt x="1338" y="1666"/>
                    </a:lnTo>
                    <a:lnTo>
                      <a:pt x="1518" y="1666"/>
                    </a:lnTo>
                    <a:close/>
                    <a:moveTo>
                      <a:pt x="236" y="1904"/>
                    </a:moveTo>
                    <a:lnTo>
                      <a:pt x="2176" y="1904"/>
                    </a:lnTo>
                    <a:lnTo>
                      <a:pt x="2176" y="1904"/>
                    </a:lnTo>
                    <a:lnTo>
                      <a:pt x="2190" y="1902"/>
                    </a:lnTo>
                    <a:lnTo>
                      <a:pt x="2202" y="1898"/>
                    </a:lnTo>
                    <a:lnTo>
                      <a:pt x="2212" y="1892"/>
                    </a:lnTo>
                    <a:lnTo>
                      <a:pt x="2222" y="1884"/>
                    </a:lnTo>
                    <a:lnTo>
                      <a:pt x="2230" y="1874"/>
                    </a:lnTo>
                    <a:lnTo>
                      <a:pt x="2236" y="1864"/>
                    </a:lnTo>
                    <a:lnTo>
                      <a:pt x="2240" y="1850"/>
                    </a:lnTo>
                    <a:lnTo>
                      <a:pt x="2242" y="1838"/>
                    </a:lnTo>
                    <a:lnTo>
                      <a:pt x="2242" y="1838"/>
                    </a:lnTo>
                    <a:lnTo>
                      <a:pt x="2240" y="1824"/>
                    </a:lnTo>
                    <a:lnTo>
                      <a:pt x="2236" y="1812"/>
                    </a:lnTo>
                    <a:lnTo>
                      <a:pt x="2230" y="1800"/>
                    </a:lnTo>
                    <a:lnTo>
                      <a:pt x="2222" y="1790"/>
                    </a:lnTo>
                    <a:lnTo>
                      <a:pt x="2212" y="1782"/>
                    </a:lnTo>
                    <a:lnTo>
                      <a:pt x="2202" y="1776"/>
                    </a:lnTo>
                    <a:lnTo>
                      <a:pt x="2190" y="1772"/>
                    </a:lnTo>
                    <a:lnTo>
                      <a:pt x="2176" y="1772"/>
                    </a:lnTo>
                    <a:lnTo>
                      <a:pt x="236" y="1772"/>
                    </a:lnTo>
                    <a:lnTo>
                      <a:pt x="236" y="1772"/>
                    </a:lnTo>
                    <a:lnTo>
                      <a:pt x="222" y="1772"/>
                    </a:lnTo>
                    <a:lnTo>
                      <a:pt x="210" y="1776"/>
                    </a:lnTo>
                    <a:lnTo>
                      <a:pt x="200" y="1782"/>
                    </a:lnTo>
                    <a:lnTo>
                      <a:pt x="190" y="1790"/>
                    </a:lnTo>
                    <a:lnTo>
                      <a:pt x="182" y="1800"/>
                    </a:lnTo>
                    <a:lnTo>
                      <a:pt x="176" y="1812"/>
                    </a:lnTo>
                    <a:lnTo>
                      <a:pt x="172" y="1824"/>
                    </a:lnTo>
                    <a:lnTo>
                      <a:pt x="170" y="1838"/>
                    </a:lnTo>
                    <a:lnTo>
                      <a:pt x="170" y="1838"/>
                    </a:lnTo>
                    <a:lnTo>
                      <a:pt x="172" y="1850"/>
                    </a:lnTo>
                    <a:lnTo>
                      <a:pt x="176" y="1864"/>
                    </a:lnTo>
                    <a:lnTo>
                      <a:pt x="182" y="1874"/>
                    </a:lnTo>
                    <a:lnTo>
                      <a:pt x="190" y="1884"/>
                    </a:lnTo>
                    <a:lnTo>
                      <a:pt x="200" y="1892"/>
                    </a:lnTo>
                    <a:lnTo>
                      <a:pt x="210" y="1898"/>
                    </a:lnTo>
                    <a:lnTo>
                      <a:pt x="222" y="1902"/>
                    </a:lnTo>
                    <a:lnTo>
                      <a:pt x="236" y="1904"/>
                    </a:lnTo>
                    <a:lnTo>
                      <a:pt x="236" y="1904"/>
                    </a:lnTo>
                    <a:close/>
                    <a:moveTo>
                      <a:pt x="2346" y="1994"/>
                    </a:moveTo>
                    <a:lnTo>
                      <a:pt x="66" y="1994"/>
                    </a:lnTo>
                    <a:lnTo>
                      <a:pt x="66" y="1994"/>
                    </a:lnTo>
                    <a:lnTo>
                      <a:pt x="52" y="1996"/>
                    </a:lnTo>
                    <a:lnTo>
                      <a:pt x="40" y="1998"/>
                    </a:lnTo>
                    <a:lnTo>
                      <a:pt x="28" y="2004"/>
                    </a:lnTo>
                    <a:lnTo>
                      <a:pt x="18" y="2014"/>
                    </a:lnTo>
                    <a:lnTo>
                      <a:pt x="10" y="2022"/>
                    </a:lnTo>
                    <a:lnTo>
                      <a:pt x="4" y="2034"/>
                    </a:lnTo>
                    <a:lnTo>
                      <a:pt x="0" y="2046"/>
                    </a:lnTo>
                    <a:lnTo>
                      <a:pt x="0" y="2060"/>
                    </a:lnTo>
                    <a:lnTo>
                      <a:pt x="0" y="2060"/>
                    </a:lnTo>
                    <a:lnTo>
                      <a:pt x="0" y="2074"/>
                    </a:lnTo>
                    <a:lnTo>
                      <a:pt x="4" y="2086"/>
                    </a:lnTo>
                    <a:lnTo>
                      <a:pt x="10" y="2096"/>
                    </a:lnTo>
                    <a:lnTo>
                      <a:pt x="18" y="2106"/>
                    </a:lnTo>
                    <a:lnTo>
                      <a:pt x="28" y="2114"/>
                    </a:lnTo>
                    <a:lnTo>
                      <a:pt x="40" y="2120"/>
                    </a:lnTo>
                    <a:lnTo>
                      <a:pt x="52" y="2124"/>
                    </a:lnTo>
                    <a:lnTo>
                      <a:pt x="66" y="2126"/>
                    </a:lnTo>
                    <a:lnTo>
                      <a:pt x="2346" y="2126"/>
                    </a:lnTo>
                    <a:lnTo>
                      <a:pt x="2346" y="2126"/>
                    </a:lnTo>
                    <a:lnTo>
                      <a:pt x="2360" y="2124"/>
                    </a:lnTo>
                    <a:lnTo>
                      <a:pt x="2372" y="2120"/>
                    </a:lnTo>
                    <a:lnTo>
                      <a:pt x="2384" y="2114"/>
                    </a:lnTo>
                    <a:lnTo>
                      <a:pt x="2394" y="2106"/>
                    </a:lnTo>
                    <a:lnTo>
                      <a:pt x="2402" y="2096"/>
                    </a:lnTo>
                    <a:lnTo>
                      <a:pt x="2408" y="2086"/>
                    </a:lnTo>
                    <a:lnTo>
                      <a:pt x="2412" y="2074"/>
                    </a:lnTo>
                    <a:lnTo>
                      <a:pt x="2412" y="2060"/>
                    </a:lnTo>
                    <a:lnTo>
                      <a:pt x="2412" y="2060"/>
                    </a:lnTo>
                    <a:lnTo>
                      <a:pt x="2412" y="2046"/>
                    </a:lnTo>
                    <a:lnTo>
                      <a:pt x="2408" y="2034"/>
                    </a:lnTo>
                    <a:lnTo>
                      <a:pt x="2402" y="2022"/>
                    </a:lnTo>
                    <a:lnTo>
                      <a:pt x="2394" y="2014"/>
                    </a:lnTo>
                    <a:lnTo>
                      <a:pt x="2384" y="2004"/>
                    </a:lnTo>
                    <a:lnTo>
                      <a:pt x="2372" y="1998"/>
                    </a:lnTo>
                    <a:lnTo>
                      <a:pt x="2360" y="1996"/>
                    </a:lnTo>
                    <a:lnTo>
                      <a:pt x="2346" y="1994"/>
                    </a:lnTo>
                    <a:lnTo>
                      <a:pt x="2346" y="1994"/>
                    </a:lnTo>
                    <a:close/>
                    <a:moveTo>
                      <a:pt x="402" y="670"/>
                    </a:moveTo>
                    <a:lnTo>
                      <a:pt x="402" y="670"/>
                    </a:lnTo>
                    <a:lnTo>
                      <a:pt x="388" y="670"/>
                    </a:lnTo>
                    <a:lnTo>
                      <a:pt x="376" y="674"/>
                    </a:lnTo>
                    <a:lnTo>
                      <a:pt x="364" y="680"/>
                    </a:lnTo>
                    <a:lnTo>
                      <a:pt x="354" y="688"/>
                    </a:lnTo>
                    <a:lnTo>
                      <a:pt x="346" y="698"/>
                    </a:lnTo>
                    <a:lnTo>
                      <a:pt x="340" y="710"/>
                    </a:lnTo>
                    <a:lnTo>
                      <a:pt x="336" y="722"/>
                    </a:lnTo>
                    <a:lnTo>
                      <a:pt x="336" y="736"/>
                    </a:lnTo>
                    <a:lnTo>
                      <a:pt x="336" y="1600"/>
                    </a:lnTo>
                    <a:lnTo>
                      <a:pt x="336" y="1600"/>
                    </a:lnTo>
                    <a:lnTo>
                      <a:pt x="336" y="1614"/>
                    </a:lnTo>
                    <a:lnTo>
                      <a:pt x="340" y="1626"/>
                    </a:lnTo>
                    <a:lnTo>
                      <a:pt x="346" y="1638"/>
                    </a:lnTo>
                    <a:lnTo>
                      <a:pt x="354" y="1648"/>
                    </a:lnTo>
                    <a:lnTo>
                      <a:pt x="364" y="1656"/>
                    </a:lnTo>
                    <a:lnTo>
                      <a:pt x="376" y="1662"/>
                    </a:lnTo>
                    <a:lnTo>
                      <a:pt x="388" y="1666"/>
                    </a:lnTo>
                    <a:lnTo>
                      <a:pt x="402" y="1666"/>
                    </a:lnTo>
                    <a:lnTo>
                      <a:pt x="534" y="1666"/>
                    </a:lnTo>
                    <a:lnTo>
                      <a:pt x="534" y="1666"/>
                    </a:lnTo>
                    <a:lnTo>
                      <a:pt x="548" y="1666"/>
                    </a:lnTo>
                    <a:lnTo>
                      <a:pt x="560" y="1662"/>
                    </a:lnTo>
                    <a:lnTo>
                      <a:pt x="570" y="1656"/>
                    </a:lnTo>
                    <a:lnTo>
                      <a:pt x="580" y="1648"/>
                    </a:lnTo>
                    <a:lnTo>
                      <a:pt x="588" y="1638"/>
                    </a:lnTo>
                    <a:lnTo>
                      <a:pt x="594" y="1626"/>
                    </a:lnTo>
                    <a:lnTo>
                      <a:pt x="598" y="1614"/>
                    </a:lnTo>
                    <a:lnTo>
                      <a:pt x="600" y="1600"/>
                    </a:lnTo>
                    <a:lnTo>
                      <a:pt x="600" y="736"/>
                    </a:lnTo>
                    <a:lnTo>
                      <a:pt x="600" y="736"/>
                    </a:lnTo>
                    <a:lnTo>
                      <a:pt x="598" y="722"/>
                    </a:lnTo>
                    <a:lnTo>
                      <a:pt x="594" y="710"/>
                    </a:lnTo>
                    <a:lnTo>
                      <a:pt x="588" y="698"/>
                    </a:lnTo>
                    <a:lnTo>
                      <a:pt x="580" y="688"/>
                    </a:lnTo>
                    <a:lnTo>
                      <a:pt x="570" y="680"/>
                    </a:lnTo>
                    <a:lnTo>
                      <a:pt x="560" y="674"/>
                    </a:lnTo>
                    <a:lnTo>
                      <a:pt x="548" y="670"/>
                    </a:lnTo>
                    <a:lnTo>
                      <a:pt x="534" y="670"/>
                    </a:lnTo>
                    <a:lnTo>
                      <a:pt x="402" y="670"/>
                    </a:lnTo>
                    <a:close/>
                  </a:path>
                </a:pathLst>
              </a:custGeom>
              <a:solidFill>
                <a:srgbClr val="FFFFFF"/>
              </a:solidFill>
              <a:ln w="9525">
                <a:noFill/>
                <a:round/>
                <a:headEnd/>
                <a:tailEnd/>
              </a:ln>
            </p:spPr>
            <p:txBody>
              <a:bodyPr vert="horz" wrap="square" lIns="82935" tIns="41468" rIns="82935" bIns="41468" numCol="1" anchor="t" anchorCtr="0" compatLnSpc="1">
                <a:prstTxWarp prst="textNoShape">
                  <a:avLst/>
                </a:prstTxWarp>
              </a:bodyPr>
              <a:lstStyle/>
              <a:p>
                <a:endParaRPr lang="en-GB" sz="1633" dirty="0"/>
              </a:p>
            </p:txBody>
          </p:sp>
        </p:grpSp>
        <p:cxnSp>
          <p:nvCxnSpPr>
            <p:cNvPr id="315" name="Straight Arrow Connector 314"/>
            <p:cNvCxnSpPr>
              <a:endCxn id="293" idx="3"/>
            </p:cNvCxnSpPr>
            <p:nvPr/>
          </p:nvCxnSpPr>
          <p:spPr>
            <a:xfrm flipV="1">
              <a:off x="5459731" y="4128562"/>
              <a:ext cx="2271015" cy="1563474"/>
            </a:xfrm>
            <a:prstGeom prst="straightConnector1">
              <a:avLst/>
            </a:prstGeom>
            <a:ln w="12700">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7" name="TextBox 316"/>
            <p:cNvSpPr txBox="1"/>
            <p:nvPr/>
          </p:nvSpPr>
          <p:spPr>
            <a:xfrm>
              <a:off x="598232" y="6777838"/>
              <a:ext cx="1672576" cy="176546"/>
            </a:xfrm>
            <a:prstGeom prst="rect">
              <a:avLst/>
            </a:prstGeom>
            <a:noFill/>
          </p:spPr>
          <p:txBody>
            <a:bodyPr wrap="square" lIns="0" tIns="0" rIns="0" bIns="0" rtlCol="0">
              <a:spAutoFit/>
            </a:bodyPr>
            <a:lstStyle>
              <a:defPPr>
                <a:defRPr lang="en-US"/>
              </a:defPPr>
              <a:lvl1pPr indent="-274320">
                <a:spcAft>
                  <a:spcPts val="900"/>
                </a:spcAft>
                <a:defRPr sz="1200" i="1">
                  <a:latin typeface="Georgia" pitchFamily="18" charset="0"/>
                </a:defRPr>
              </a:lvl1pPr>
            </a:lstStyle>
            <a:p>
              <a:pPr algn="ctr"/>
              <a:r>
                <a:rPr lang="en-US" sz="1088" b="1" dirty="0">
                  <a:solidFill>
                    <a:srgbClr val="776F56"/>
                  </a:solidFill>
                </a:rPr>
                <a:t>FIs, individuals</a:t>
              </a:r>
            </a:p>
          </p:txBody>
        </p:sp>
        <p:sp>
          <p:nvSpPr>
            <p:cNvPr id="318" name="TextBox 317"/>
            <p:cNvSpPr txBox="1"/>
            <p:nvPr/>
          </p:nvSpPr>
          <p:spPr>
            <a:xfrm>
              <a:off x="7863225" y="6044259"/>
              <a:ext cx="1014263" cy="176546"/>
            </a:xfrm>
            <a:prstGeom prst="rect">
              <a:avLst/>
            </a:prstGeom>
            <a:noFill/>
          </p:spPr>
          <p:txBody>
            <a:bodyPr wrap="square" lIns="0" tIns="0" rIns="0" bIns="0" rtlCol="0">
              <a:spAutoFit/>
            </a:bodyPr>
            <a:lstStyle>
              <a:defPPr>
                <a:defRPr lang="en-US"/>
              </a:defPPr>
              <a:lvl1pPr indent="-274320">
                <a:spcAft>
                  <a:spcPts val="900"/>
                </a:spcAft>
                <a:defRPr sz="1200" i="1">
                  <a:latin typeface="Georgia" pitchFamily="18" charset="0"/>
                </a:defRPr>
              </a:lvl1pPr>
            </a:lstStyle>
            <a:p>
              <a:pPr algn="ctr"/>
              <a:r>
                <a:rPr lang="en-US" sz="1088" b="1" dirty="0">
                  <a:solidFill>
                    <a:srgbClr val="776F56"/>
                  </a:solidFill>
                </a:rPr>
                <a:t>Customer</a:t>
              </a:r>
            </a:p>
          </p:txBody>
        </p:sp>
        <p:sp>
          <p:nvSpPr>
            <p:cNvPr id="320" name="Isosceles Triangle 319"/>
            <p:cNvSpPr/>
            <p:nvPr/>
          </p:nvSpPr>
          <p:spPr bwMode="ltGray">
            <a:xfrm rot="5400000">
              <a:off x="1692766" y="2864287"/>
              <a:ext cx="323091" cy="216024"/>
            </a:xfrm>
            <a:prstGeom prst="triangl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bg1"/>
                </a:solidFill>
                <a:latin typeface="Georgia" pitchFamily="18" charset="0"/>
              </a:endParaRPr>
            </a:p>
          </p:txBody>
        </p:sp>
        <p:sp>
          <p:nvSpPr>
            <p:cNvPr id="321" name="Isosceles Triangle 320"/>
            <p:cNvSpPr/>
            <p:nvPr/>
          </p:nvSpPr>
          <p:spPr bwMode="ltGray">
            <a:xfrm rot="5889693">
              <a:off x="4417354" y="3014252"/>
              <a:ext cx="323091" cy="216024"/>
            </a:xfrm>
            <a:prstGeom prst="triangl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bg1"/>
                </a:solidFill>
                <a:latin typeface="Georgia" pitchFamily="18" charset="0"/>
              </a:endParaRPr>
            </a:p>
          </p:txBody>
        </p:sp>
        <p:sp>
          <p:nvSpPr>
            <p:cNvPr id="322" name="Isosceles Triangle 321"/>
            <p:cNvSpPr/>
            <p:nvPr/>
          </p:nvSpPr>
          <p:spPr bwMode="ltGray">
            <a:xfrm rot="6029692">
              <a:off x="6900180" y="3331218"/>
              <a:ext cx="323091" cy="216024"/>
            </a:xfrm>
            <a:prstGeom prst="triangl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bg1"/>
                </a:solidFill>
                <a:latin typeface="Georgia" pitchFamily="18" charset="0"/>
              </a:endParaRPr>
            </a:p>
          </p:txBody>
        </p:sp>
        <p:sp>
          <p:nvSpPr>
            <p:cNvPr id="323" name="Isosceles Triangle 322"/>
            <p:cNvSpPr/>
            <p:nvPr/>
          </p:nvSpPr>
          <p:spPr bwMode="ltGray">
            <a:xfrm rot="11241123">
              <a:off x="9429593" y="4680763"/>
              <a:ext cx="323091" cy="216024"/>
            </a:xfrm>
            <a:prstGeom prst="triangl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bg1"/>
                </a:solidFill>
                <a:latin typeface="Georgia" pitchFamily="18" charset="0"/>
              </a:endParaRPr>
            </a:p>
          </p:txBody>
        </p:sp>
        <p:sp>
          <p:nvSpPr>
            <p:cNvPr id="324" name="Isosceles Triangle 323"/>
            <p:cNvSpPr/>
            <p:nvPr/>
          </p:nvSpPr>
          <p:spPr bwMode="ltGray">
            <a:xfrm rot="15024727">
              <a:off x="7154556" y="5864260"/>
              <a:ext cx="323091" cy="216024"/>
            </a:xfrm>
            <a:prstGeom prst="triangl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bg1"/>
                </a:solidFill>
                <a:latin typeface="Georgia" pitchFamily="18" charset="0"/>
              </a:endParaRPr>
            </a:p>
          </p:txBody>
        </p:sp>
        <p:sp>
          <p:nvSpPr>
            <p:cNvPr id="325" name="Isosceles Triangle 324"/>
            <p:cNvSpPr/>
            <p:nvPr/>
          </p:nvSpPr>
          <p:spPr bwMode="ltGray">
            <a:xfrm rot="15930401">
              <a:off x="3061775" y="6242517"/>
              <a:ext cx="323091" cy="216024"/>
            </a:xfrm>
            <a:prstGeom prst="triangl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chemeClr val="bg1"/>
                </a:solidFill>
                <a:latin typeface="Georgia" pitchFamily="18" charset="0"/>
              </a:endParaRPr>
            </a:p>
          </p:txBody>
        </p:sp>
      </p:grpSp>
    </p:spTree>
    <p:extLst>
      <p:ext uri="{BB962C8B-B14F-4D97-AF65-F5344CB8AC3E}">
        <p14:creationId xmlns:p14="http://schemas.microsoft.com/office/powerpoint/2010/main" val="476258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MDL architecture options</a:t>
            </a:r>
            <a:endParaRPr lang="en-US" b="0" i="0" dirty="0"/>
          </a:p>
        </p:txBody>
      </p:sp>
      <p:graphicFrame>
        <p:nvGraphicFramePr>
          <p:cNvPr id="103" name="Table 102"/>
          <p:cNvGraphicFramePr>
            <a:graphicFrameLocks noGrp="1"/>
          </p:cNvGraphicFramePr>
          <p:nvPr>
            <p:extLst/>
          </p:nvPr>
        </p:nvGraphicFramePr>
        <p:xfrm>
          <a:off x="1742863" y="1669898"/>
          <a:ext cx="8713147" cy="3330471"/>
        </p:xfrm>
        <a:graphic>
          <a:graphicData uri="http://schemas.openxmlformats.org/drawingml/2006/table">
            <a:tbl>
              <a:tblPr firstRow="1" bandRow="1">
                <a:tableStyleId>{5940675A-B579-460E-94D1-54222C63F5DA}</a:tableStyleId>
              </a:tblPr>
              <a:tblGrid>
                <a:gridCol w="1935511"/>
                <a:gridCol w="6777636"/>
              </a:tblGrid>
              <a:tr h="1110157">
                <a:tc>
                  <a:txBody>
                    <a:bodyPr/>
                    <a:lstStyle/>
                    <a:p>
                      <a:pPr marL="0" marR="0" indent="0" algn="l" defTabSz="584200" rtl="0" eaLnBrk="1" fontAlgn="auto" latinLnBrk="0" hangingPunct="1">
                        <a:lnSpc>
                          <a:spcPct val="100000"/>
                        </a:lnSpc>
                        <a:spcBef>
                          <a:spcPts val="0"/>
                        </a:spcBef>
                        <a:spcAft>
                          <a:spcPts val="0"/>
                        </a:spcAft>
                        <a:buClrTx/>
                        <a:buSzTx/>
                        <a:buFontTx/>
                        <a:buNone/>
                        <a:tabLst/>
                        <a:defRPr/>
                      </a:pPr>
                      <a:r>
                        <a:rPr kumimoji="0" lang="en-GB" sz="900" b="1" i="0" u="none" strike="noStrike" cap="none" spc="0" normalizeH="0" baseline="0" dirty="0" smtClean="0">
                          <a:ln>
                            <a:noFill/>
                          </a:ln>
                          <a:solidFill>
                            <a:srgbClr val="000000"/>
                          </a:solidFill>
                          <a:effectLst/>
                          <a:uFillTx/>
                          <a:latin typeface="+mj-lt"/>
                          <a:ea typeface="+mn-ea"/>
                          <a:cs typeface="+mn-cs"/>
                          <a:sym typeface="Helvetica Light"/>
                        </a:rPr>
                        <a:t>Access and visibility</a:t>
                      </a:r>
                    </a:p>
                  </a:txBody>
                  <a:tcPr marL="65303" marR="65303" marT="65303" marB="65303">
                    <a:lnL w="12700" cmpd="sng">
                      <a:noFill/>
                    </a:lnL>
                    <a:lnR w="12700" cmpd="sng">
                      <a:noFill/>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solidFill>
                      <a:srgbClr val="EAE8E2"/>
                    </a:solidFill>
                  </a:tcPr>
                </a:tc>
                <a:tc>
                  <a:txBody>
                    <a:bodyPr/>
                    <a:lstStyle/>
                    <a:p>
                      <a:endParaRPr lang="en-GB" sz="900" dirty="0" smtClean="0">
                        <a:latin typeface="+mj-lt"/>
                      </a:endParaRPr>
                    </a:p>
                  </a:txBody>
                  <a:tcPr marL="65303" marR="65303" marT="65303" marB="65303">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r>
              <a:tr h="1110157">
                <a:tc>
                  <a:txBody>
                    <a:bodyPr/>
                    <a:lstStyle/>
                    <a:p>
                      <a:pPr marL="0" marR="0" indent="0" algn="l" defTabSz="584200" rtl="0" eaLnBrk="1" fontAlgn="auto" latinLnBrk="0" hangingPunct="1">
                        <a:lnSpc>
                          <a:spcPct val="100000"/>
                        </a:lnSpc>
                        <a:spcBef>
                          <a:spcPts val="0"/>
                        </a:spcBef>
                        <a:spcAft>
                          <a:spcPts val="0"/>
                        </a:spcAft>
                        <a:buClrTx/>
                        <a:buSzTx/>
                        <a:buFontTx/>
                        <a:buNone/>
                        <a:tabLst/>
                        <a:defRPr/>
                      </a:pPr>
                      <a:r>
                        <a:rPr kumimoji="0" lang="en-GB" sz="900" b="1" i="0" u="none" strike="noStrike" cap="none" spc="0" normalizeH="0" baseline="0" dirty="0" smtClean="0">
                          <a:ln>
                            <a:noFill/>
                          </a:ln>
                          <a:solidFill>
                            <a:srgbClr val="000000"/>
                          </a:solidFill>
                          <a:effectLst/>
                          <a:uFillTx/>
                          <a:latin typeface="+mj-lt"/>
                          <a:ea typeface="+mn-ea"/>
                          <a:cs typeface="+mn-cs"/>
                          <a:sym typeface="Helvetica Light"/>
                        </a:rPr>
                        <a:t>Adding a transaction</a:t>
                      </a:r>
                    </a:p>
                  </a:txBody>
                  <a:tcPr marL="65303" marR="65303" marT="65303" marB="65303">
                    <a:lnL w="12700" cmpd="sng">
                      <a:noFill/>
                    </a:lnL>
                    <a:lnR w="12700" cmpd="sng">
                      <a:noFill/>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solidFill>
                      <a:srgbClr val="EAE8E2"/>
                    </a:solidFill>
                  </a:tcPr>
                </a:tc>
                <a:tc>
                  <a:txBody>
                    <a:bodyPr/>
                    <a:lstStyle/>
                    <a:p>
                      <a:endParaRPr lang="en-GB" sz="900" dirty="0" smtClean="0">
                        <a:latin typeface="+mj-lt"/>
                      </a:endParaRPr>
                    </a:p>
                  </a:txBody>
                  <a:tcPr marL="65303" marR="65303" marT="65303" marB="65303">
                    <a:lnL w="12700" cmpd="sng">
                      <a:noFill/>
                    </a:lnL>
                    <a:lnR w="12700" cmpd="sng">
                      <a:noFill/>
                    </a:lnR>
                    <a:lnT w="12700" cap="flat" cmpd="sng" algn="ctr">
                      <a:solidFill>
                        <a:schemeClr val="tx2"/>
                      </a:solidFill>
                      <a:prstDash val="sysDot"/>
                      <a:round/>
                      <a:headEnd type="none" w="med" len="med"/>
                      <a:tailEnd type="none" w="med" len="med"/>
                    </a:lnT>
                    <a:lnB w="12700"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r>
              <a:tr h="1110157">
                <a:tc>
                  <a:txBody>
                    <a:bodyPr/>
                    <a:lstStyle/>
                    <a:p>
                      <a:pPr marL="0" marR="0" indent="0" algn="l" defTabSz="584200" rtl="0" eaLnBrk="1" fontAlgn="auto" latinLnBrk="0" hangingPunct="1">
                        <a:lnSpc>
                          <a:spcPct val="100000"/>
                        </a:lnSpc>
                        <a:spcBef>
                          <a:spcPts val="0"/>
                        </a:spcBef>
                        <a:spcAft>
                          <a:spcPts val="0"/>
                        </a:spcAft>
                        <a:buClrTx/>
                        <a:buSzTx/>
                        <a:buFontTx/>
                        <a:buNone/>
                        <a:tabLst/>
                        <a:defRPr/>
                      </a:pPr>
                      <a:r>
                        <a:rPr kumimoji="0" lang="en-GB" sz="900" b="1" i="0" u="none" strike="noStrike" cap="none" spc="0" normalizeH="0" baseline="0" dirty="0" smtClean="0">
                          <a:ln>
                            <a:noFill/>
                          </a:ln>
                          <a:solidFill>
                            <a:srgbClr val="000000"/>
                          </a:solidFill>
                          <a:effectLst/>
                          <a:uFillTx/>
                          <a:latin typeface="+mj-lt"/>
                          <a:ea typeface="+mn-ea"/>
                          <a:cs typeface="+mn-cs"/>
                          <a:sym typeface="Helvetica Light"/>
                        </a:rPr>
                        <a:t>Authorising a transaction</a:t>
                      </a:r>
                    </a:p>
                  </a:txBody>
                  <a:tcPr marL="65303" marR="65303" marT="65303" marB="65303">
                    <a:lnL w="12700" cmpd="sng">
                      <a:noFill/>
                    </a:lnL>
                    <a:lnR w="12700" cmpd="sng">
                      <a:noFill/>
                    </a:lnR>
                    <a:lnT w="12700" cap="flat" cmpd="sng" algn="ctr">
                      <a:solidFill>
                        <a:schemeClr val="tx2"/>
                      </a:solidFill>
                      <a:prstDash val="sysDot"/>
                      <a:round/>
                      <a:headEnd type="none" w="med" len="med"/>
                      <a:tailEnd type="none" w="med" len="med"/>
                    </a:lnT>
                    <a:lnB w="12700" cmpd="sng">
                      <a:noFill/>
                    </a:lnB>
                    <a:lnTlToBr w="12700" cmpd="sng">
                      <a:noFill/>
                      <a:prstDash val="solid"/>
                    </a:lnTlToBr>
                    <a:lnBlToTr w="12700" cmpd="sng">
                      <a:noFill/>
                      <a:prstDash val="solid"/>
                    </a:lnBlToTr>
                    <a:solidFill>
                      <a:srgbClr val="EAE8E2"/>
                    </a:solidFill>
                  </a:tcPr>
                </a:tc>
                <a:tc>
                  <a:txBody>
                    <a:bodyPr/>
                    <a:lstStyle/>
                    <a:p>
                      <a:endParaRPr lang="en-GB" sz="900" dirty="0" smtClean="0">
                        <a:latin typeface="+mj-lt"/>
                      </a:endParaRPr>
                    </a:p>
                  </a:txBody>
                  <a:tcPr marL="65303" marR="65303" marT="65303" marB="65303">
                    <a:lnL w="12700" cmpd="sng">
                      <a:noFill/>
                    </a:lnL>
                    <a:lnR w="12700" cmpd="sng">
                      <a:noFill/>
                    </a:lnR>
                    <a:lnT w="12700" cap="flat" cmpd="sng" algn="ctr">
                      <a:solidFill>
                        <a:schemeClr val="tx2"/>
                      </a:solidFill>
                      <a:prstDash val="sysDot"/>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7" name="Group 6"/>
          <p:cNvGrpSpPr/>
          <p:nvPr/>
        </p:nvGrpSpPr>
        <p:grpSpPr>
          <a:xfrm>
            <a:off x="3938270" y="2526763"/>
            <a:ext cx="5213635" cy="2153072"/>
            <a:chOff x="3392796" y="2785873"/>
            <a:chExt cx="4894589" cy="2373862"/>
          </a:xfrm>
        </p:grpSpPr>
        <p:cxnSp>
          <p:nvCxnSpPr>
            <p:cNvPr id="108" name="Straight Connector 107"/>
            <p:cNvCxnSpPr/>
            <p:nvPr/>
          </p:nvCxnSpPr>
          <p:spPr>
            <a:xfrm>
              <a:off x="3392796" y="2785873"/>
              <a:ext cx="4894589" cy="0"/>
            </a:xfrm>
            <a:prstGeom prst="line">
              <a:avLst/>
            </a:prstGeom>
            <a:noFill/>
            <a:ln w="25400" cap="flat">
              <a:solidFill>
                <a:srgbClr val="968C6D"/>
              </a:solidFill>
              <a:prstDash val="solid"/>
              <a:miter lim="400000"/>
            </a:ln>
            <a:effectLst/>
          </p:spPr>
          <p:style>
            <a:lnRef idx="0">
              <a:scrgbClr r="0" g="0" b="0"/>
            </a:lnRef>
            <a:fillRef idx="0">
              <a:scrgbClr r="0" g="0" b="0"/>
            </a:fillRef>
            <a:effectRef idx="0">
              <a:scrgbClr r="0" g="0" b="0"/>
            </a:effectRef>
            <a:fontRef idx="none"/>
          </p:style>
        </p:cxnSp>
        <p:cxnSp>
          <p:nvCxnSpPr>
            <p:cNvPr id="109" name="Straight Connector 108"/>
            <p:cNvCxnSpPr/>
            <p:nvPr/>
          </p:nvCxnSpPr>
          <p:spPr>
            <a:xfrm>
              <a:off x="3392796" y="4108334"/>
              <a:ext cx="4894589" cy="0"/>
            </a:xfrm>
            <a:prstGeom prst="line">
              <a:avLst/>
            </a:prstGeom>
            <a:noFill/>
            <a:ln w="25400" cap="flat">
              <a:solidFill>
                <a:srgbClr val="968C6D"/>
              </a:solidFill>
              <a:prstDash val="solid"/>
              <a:miter lim="400000"/>
            </a:ln>
            <a:effectLst/>
          </p:spPr>
          <p:style>
            <a:lnRef idx="0">
              <a:scrgbClr r="0" g="0" b="0"/>
            </a:lnRef>
            <a:fillRef idx="0">
              <a:scrgbClr r="0" g="0" b="0"/>
            </a:fillRef>
            <a:effectRef idx="0">
              <a:scrgbClr r="0" g="0" b="0"/>
            </a:effectRef>
            <a:fontRef idx="none"/>
          </p:style>
        </p:cxnSp>
        <p:cxnSp>
          <p:nvCxnSpPr>
            <p:cNvPr id="110" name="Straight Connector 109"/>
            <p:cNvCxnSpPr/>
            <p:nvPr/>
          </p:nvCxnSpPr>
          <p:spPr>
            <a:xfrm>
              <a:off x="3392796" y="5159735"/>
              <a:ext cx="4894589" cy="0"/>
            </a:xfrm>
            <a:prstGeom prst="line">
              <a:avLst/>
            </a:prstGeom>
            <a:noFill/>
            <a:ln w="25400" cap="flat">
              <a:solidFill>
                <a:srgbClr val="968C6D"/>
              </a:solidFill>
              <a:prstDash val="solid"/>
              <a:miter lim="400000"/>
            </a:ln>
            <a:effectLst/>
          </p:spPr>
          <p:style>
            <a:lnRef idx="0">
              <a:scrgbClr r="0" g="0" b="0"/>
            </a:lnRef>
            <a:fillRef idx="0">
              <a:scrgbClr r="0" g="0" b="0"/>
            </a:fillRef>
            <a:effectRef idx="0">
              <a:scrgbClr r="0" g="0" b="0"/>
            </a:effectRef>
            <a:fontRef idx="none"/>
          </p:style>
        </p:cxnSp>
      </p:grpSp>
      <p:sp>
        <p:nvSpPr>
          <p:cNvPr id="111" name="TextBox 110"/>
          <p:cNvSpPr txBox="1"/>
          <p:nvPr/>
        </p:nvSpPr>
        <p:spPr>
          <a:xfrm>
            <a:off x="7680718" y="2047759"/>
            <a:ext cx="806311" cy="1674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defTabSz="464749" latinLnBrk="1" hangingPunct="0"/>
            <a:r>
              <a:rPr lang="en-GB" sz="1088" dirty="0">
                <a:solidFill>
                  <a:srgbClr val="000000"/>
                </a:solidFill>
                <a:latin typeface="+mj-lt"/>
                <a:sym typeface="Helvetica Light"/>
              </a:rPr>
              <a:t>Public ledger</a:t>
            </a:r>
          </a:p>
        </p:txBody>
      </p:sp>
      <p:sp>
        <p:nvSpPr>
          <p:cNvPr id="112" name="TextBox 111"/>
          <p:cNvSpPr txBox="1"/>
          <p:nvPr/>
        </p:nvSpPr>
        <p:spPr>
          <a:xfrm>
            <a:off x="4148719" y="3102117"/>
            <a:ext cx="1153386" cy="3348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464749" latinLnBrk="1" hangingPunct="0"/>
            <a:r>
              <a:rPr lang="en-GB" sz="1088" dirty="0">
                <a:solidFill>
                  <a:srgbClr val="000000"/>
                </a:solidFill>
                <a:latin typeface="+mj-lt"/>
                <a:sym typeface="Helvetica Light"/>
              </a:rPr>
              <a:t>Only restricted person can add data</a:t>
            </a:r>
          </a:p>
        </p:txBody>
      </p:sp>
      <p:sp>
        <p:nvSpPr>
          <p:cNvPr id="113" name="TextBox 112"/>
          <p:cNvSpPr txBox="1"/>
          <p:nvPr/>
        </p:nvSpPr>
        <p:spPr>
          <a:xfrm>
            <a:off x="4148718" y="4164656"/>
            <a:ext cx="1084773" cy="3348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464749" latinLnBrk="1" hangingPunct="0"/>
            <a:r>
              <a:rPr lang="en-GB" sz="1088" dirty="0">
                <a:solidFill>
                  <a:srgbClr val="000000"/>
                </a:solidFill>
                <a:latin typeface="+mj-lt"/>
                <a:sym typeface="Helvetica Light"/>
              </a:rPr>
              <a:t>One authorising party</a:t>
            </a:r>
          </a:p>
        </p:txBody>
      </p:sp>
      <p:sp>
        <p:nvSpPr>
          <p:cNvPr id="114" name="TextBox 113"/>
          <p:cNvSpPr txBox="1"/>
          <p:nvPr/>
        </p:nvSpPr>
        <p:spPr>
          <a:xfrm>
            <a:off x="8971525" y="4123849"/>
            <a:ext cx="1329961" cy="4164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0412" tIns="40412" rIns="40412" bIns="40412" numCol="1" spcCol="38100" rtlCol="0" anchor="ctr">
            <a:spAutoFit/>
          </a:bodyPr>
          <a:lstStyle/>
          <a:p>
            <a:pPr algn="r" defTabSz="464749" latinLnBrk="1" hangingPunct="0"/>
            <a:r>
              <a:rPr lang="en-GB" sz="1088" dirty="0">
                <a:solidFill>
                  <a:srgbClr val="000000"/>
                </a:solidFill>
                <a:latin typeface="+mj-lt"/>
                <a:sym typeface="Helvetica Light"/>
              </a:rPr>
              <a:t>Several authorising parties</a:t>
            </a:r>
          </a:p>
        </p:txBody>
      </p:sp>
      <p:sp>
        <p:nvSpPr>
          <p:cNvPr id="116" name="TextBox 115"/>
          <p:cNvSpPr txBox="1"/>
          <p:nvPr/>
        </p:nvSpPr>
        <p:spPr>
          <a:xfrm>
            <a:off x="9015878" y="3185824"/>
            <a:ext cx="1285608" cy="1674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algn="r" defTabSz="464749" latinLnBrk="1" hangingPunct="0"/>
            <a:r>
              <a:rPr lang="en-GB" sz="1088" dirty="0">
                <a:solidFill>
                  <a:srgbClr val="000000"/>
                </a:solidFill>
                <a:latin typeface="+mj-lt"/>
                <a:sym typeface="Helvetica Light"/>
              </a:rPr>
              <a:t>Anyone can add data</a:t>
            </a:r>
          </a:p>
        </p:txBody>
      </p:sp>
      <p:grpSp>
        <p:nvGrpSpPr>
          <p:cNvPr id="2" name="Group 1"/>
          <p:cNvGrpSpPr/>
          <p:nvPr/>
        </p:nvGrpSpPr>
        <p:grpSpPr>
          <a:xfrm>
            <a:off x="3693055" y="5374222"/>
            <a:ext cx="6682179" cy="168014"/>
            <a:chOff x="2742258" y="5925338"/>
            <a:chExt cx="7367411" cy="185243"/>
          </a:xfrm>
        </p:grpSpPr>
        <p:sp>
          <p:nvSpPr>
            <p:cNvPr id="115" name="TextBox 114"/>
            <p:cNvSpPr txBox="1"/>
            <p:nvPr/>
          </p:nvSpPr>
          <p:spPr>
            <a:xfrm>
              <a:off x="7462126" y="5925338"/>
              <a:ext cx="2647543" cy="1845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algn="ctr" defTabSz="464749" latinLnBrk="1" hangingPunct="0"/>
              <a:r>
                <a:rPr lang="en-US" sz="1088" b="1" dirty="0">
                  <a:solidFill>
                    <a:srgbClr val="000000"/>
                  </a:solidFill>
                  <a:latin typeface="+mj-lt"/>
                  <a:sym typeface="Helvetica Light"/>
                </a:rPr>
                <a:t>No trust in the central third party</a:t>
              </a:r>
              <a:endParaRPr lang="en-GB" sz="1088" b="1" dirty="0">
                <a:solidFill>
                  <a:srgbClr val="000000"/>
                </a:solidFill>
                <a:latin typeface="+mj-lt"/>
                <a:sym typeface="Helvetica Light"/>
              </a:endParaRPr>
            </a:p>
          </p:txBody>
        </p:sp>
        <p:sp>
          <p:nvSpPr>
            <p:cNvPr id="117" name="TextBox 116"/>
            <p:cNvSpPr txBox="1"/>
            <p:nvPr/>
          </p:nvSpPr>
          <p:spPr>
            <a:xfrm>
              <a:off x="2742258" y="5925995"/>
              <a:ext cx="3175991" cy="1845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spAutoFit/>
            </a:bodyPr>
            <a:lstStyle/>
            <a:p>
              <a:pPr algn="ctr" defTabSz="464749" latinLnBrk="1" hangingPunct="0"/>
              <a:r>
                <a:rPr lang="en-US" sz="1088" b="1" dirty="0">
                  <a:solidFill>
                    <a:srgbClr val="000000"/>
                  </a:solidFill>
                  <a:latin typeface="+mj-lt"/>
                  <a:sym typeface="Helvetica Light"/>
                </a:rPr>
                <a:t>Complete trust in the central third party</a:t>
              </a:r>
              <a:endParaRPr lang="en-GB" sz="1088" b="1" dirty="0">
                <a:solidFill>
                  <a:srgbClr val="000000"/>
                </a:solidFill>
                <a:latin typeface="+mj-lt"/>
                <a:sym typeface="Helvetica Light"/>
              </a:endParaRPr>
            </a:p>
          </p:txBody>
        </p:sp>
      </p:grpSp>
      <p:sp>
        <p:nvSpPr>
          <p:cNvPr id="118" name="Pentagon 117"/>
          <p:cNvSpPr/>
          <p:nvPr/>
        </p:nvSpPr>
        <p:spPr bwMode="ltGray">
          <a:xfrm>
            <a:off x="3681094" y="5681068"/>
            <a:ext cx="6774916" cy="192076"/>
          </a:xfrm>
          <a:prstGeom prst="homePlate">
            <a:avLst>
              <a:gd name="adj" fmla="val 32009"/>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88" dirty="0">
              <a:solidFill>
                <a:schemeClr val="bg1"/>
              </a:solidFill>
              <a:latin typeface="+mj-lt"/>
            </a:endParaRPr>
          </a:p>
        </p:txBody>
      </p:sp>
      <p:sp>
        <p:nvSpPr>
          <p:cNvPr id="119" name="Diamond 118"/>
          <p:cNvSpPr/>
          <p:nvPr/>
        </p:nvSpPr>
        <p:spPr bwMode="ltGray">
          <a:xfrm>
            <a:off x="5925739" y="2424584"/>
            <a:ext cx="219181" cy="204358"/>
          </a:xfrm>
          <a:prstGeom prst="diamond">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88" dirty="0">
              <a:solidFill>
                <a:schemeClr val="bg1"/>
              </a:solidFill>
              <a:latin typeface="+mj-lt"/>
            </a:endParaRPr>
          </a:p>
        </p:txBody>
      </p:sp>
      <p:sp>
        <p:nvSpPr>
          <p:cNvPr id="120" name="Diamond 119"/>
          <p:cNvSpPr/>
          <p:nvPr/>
        </p:nvSpPr>
        <p:spPr bwMode="ltGray">
          <a:xfrm>
            <a:off x="6539328" y="3624045"/>
            <a:ext cx="219181" cy="204358"/>
          </a:xfrm>
          <a:prstGeom prst="diamond">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88" dirty="0">
              <a:solidFill>
                <a:schemeClr val="bg1"/>
              </a:solidFill>
              <a:latin typeface="+mj-lt"/>
            </a:endParaRPr>
          </a:p>
        </p:txBody>
      </p:sp>
      <p:sp>
        <p:nvSpPr>
          <p:cNvPr id="121" name="Line Callout 2 120"/>
          <p:cNvSpPr/>
          <p:nvPr/>
        </p:nvSpPr>
        <p:spPr bwMode="ltGray">
          <a:xfrm>
            <a:off x="6545086" y="1887354"/>
            <a:ext cx="1032630" cy="488229"/>
          </a:xfrm>
          <a:prstGeom prst="borderCallout2">
            <a:avLst>
              <a:gd name="adj1" fmla="val 18839"/>
              <a:gd name="adj2" fmla="val 325"/>
              <a:gd name="adj3" fmla="val 18750"/>
              <a:gd name="adj4" fmla="val -16667"/>
              <a:gd name="adj5" fmla="val 106602"/>
              <a:gd name="adj6" fmla="val -49735"/>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88" dirty="0">
                <a:solidFill>
                  <a:schemeClr val="bg1"/>
                </a:solidFill>
                <a:latin typeface="+mj-lt"/>
              </a:rPr>
              <a:t>Semi private ledger</a:t>
            </a:r>
          </a:p>
        </p:txBody>
      </p:sp>
      <p:sp>
        <p:nvSpPr>
          <p:cNvPr id="122" name="Line Callout 2 121"/>
          <p:cNvSpPr/>
          <p:nvPr/>
        </p:nvSpPr>
        <p:spPr bwMode="ltGray">
          <a:xfrm>
            <a:off x="7061402" y="3025419"/>
            <a:ext cx="1884920" cy="488229"/>
          </a:xfrm>
          <a:prstGeom prst="borderCallout2">
            <a:avLst>
              <a:gd name="adj1" fmla="val 16981"/>
              <a:gd name="adj2" fmla="val 376"/>
              <a:gd name="adj3" fmla="val 16980"/>
              <a:gd name="adj4" fmla="val -10479"/>
              <a:gd name="adj5" fmla="val 117053"/>
              <a:gd name="adj6" fmla="val -21808"/>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88" dirty="0">
                <a:solidFill>
                  <a:schemeClr val="bg1"/>
                </a:solidFill>
                <a:latin typeface="+mj-lt"/>
              </a:rPr>
              <a:t>Several authorised people can add data to provide checks and balances</a:t>
            </a:r>
            <a:endParaRPr lang="en-GB" sz="1088" dirty="0">
              <a:solidFill>
                <a:schemeClr val="bg1"/>
              </a:solidFill>
              <a:latin typeface="+mj-lt"/>
            </a:endParaRPr>
          </a:p>
        </p:txBody>
      </p:sp>
      <p:sp>
        <p:nvSpPr>
          <p:cNvPr id="123" name="Line Callout 2 122"/>
          <p:cNvSpPr/>
          <p:nvPr/>
        </p:nvSpPr>
        <p:spPr bwMode="ltGray">
          <a:xfrm>
            <a:off x="7061402" y="4087960"/>
            <a:ext cx="1884920" cy="488229"/>
          </a:xfrm>
          <a:prstGeom prst="borderCallout2">
            <a:avLst>
              <a:gd name="adj1" fmla="val 18750"/>
              <a:gd name="adj2" fmla="val -1000"/>
              <a:gd name="adj3" fmla="val 18750"/>
              <a:gd name="adj4" fmla="val -11167"/>
              <a:gd name="adj5" fmla="val 97294"/>
              <a:gd name="adj6" fmla="val -28377"/>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88" dirty="0">
                <a:solidFill>
                  <a:schemeClr val="bg1"/>
                </a:solidFill>
                <a:latin typeface="+mj-lt"/>
              </a:rPr>
              <a:t>Several parties authorising</a:t>
            </a:r>
          </a:p>
        </p:txBody>
      </p:sp>
      <p:sp>
        <p:nvSpPr>
          <p:cNvPr id="124" name="Diamond 123"/>
          <p:cNvSpPr/>
          <p:nvPr/>
        </p:nvSpPr>
        <p:spPr bwMode="ltGray">
          <a:xfrm>
            <a:off x="6412652" y="4591430"/>
            <a:ext cx="219181" cy="204358"/>
          </a:xfrm>
          <a:prstGeom prst="diamond">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88" dirty="0">
              <a:solidFill>
                <a:schemeClr val="bg1"/>
              </a:solidFill>
              <a:latin typeface="+mj-lt"/>
            </a:endParaRPr>
          </a:p>
        </p:txBody>
      </p:sp>
      <p:sp>
        <p:nvSpPr>
          <p:cNvPr id="6" name="Slide Number Placeholder 5"/>
          <p:cNvSpPr>
            <a:spLocks noGrp="1"/>
          </p:cNvSpPr>
          <p:nvPr>
            <p:ph type="sldNum" sz="quarter" idx="4"/>
          </p:nvPr>
        </p:nvSpPr>
        <p:spPr>
          <a:xfrm>
            <a:off x="8816197" y="6562832"/>
            <a:ext cx="1616470" cy="134471"/>
          </a:xfrm>
        </p:spPr>
        <p:txBody>
          <a:bodyPr/>
          <a:lstStyle/>
          <a:p>
            <a:fld id="{FEBD7F86-1881-4698-8703-FB80B0800997}" type="slidenum">
              <a:rPr lang="en-GB" smtClean="0"/>
              <a:pPr/>
              <a:t>22</a:t>
            </a:fld>
            <a:endParaRPr lang="en-GB" dirty="0"/>
          </a:p>
        </p:txBody>
      </p:sp>
      <p:sp>
        <p:nvSpPr>
          <p:cNvPr id="25" name="TextBox 24"/>
          <p:cNvSpPr txBox="1"/>
          <p:nvPr/>
        </p:nvSpPr>
        <p:spPr>
          <a:xfrm>
            <a:off x="4148719" y="2047759"/>
            <a:ext cx="1153386" cy="1674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defTabSz="464749" latinLnBrk="1" hangingPunct="0"/>
            <a:r>
              <a:rPr lang="en-GB" sz="1088" dirty="0">
                <a:solidFill>
                  <a:srgbClr val="000000"/>
                </a:solidFill>
                <a:latin typeface="+mj-lt"/>
                <a:sym typeface="Helvetica Light"/>
              </a:rPr>
              <a:t>Private ledger</a:t>
            </a:r>
          </a:p>
        </p:txBody>
      </p:sp>
    </p:spTree>
    <p:extLst>
      <p:ext uri="{BB962C8B-B14F-4D97-AF65-F5344CB8AC3E}">
        <p14:creationId xmlns:p14="http://schemas.microsoft.com/office/powerpoint/2010/main" val="2089420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Slide Number Placeholder 2"/>
          <p:cNvSpPr>
            <a:spLocks noGrp="1"/>
          </p:cNvSpPr>
          <p:nvPr>
            <p:ph type="sldNum" sz="quarter" idx="4"/>
          </p:nvPr>
        </p:nvSpPr>
        <p:spPr/>
        <p:txBody>
          <a:bodyPr/>
          <a:lstStyle/>
          <a:p>
            <a:fld id="{FEBD7F86-1881-4698-8703-FB80B0800997}" type="slidenum">
              <a:rPr lang="en-GB" smtClean="0"/>
              <a:pPr/>
              <a:t>23</a:t>
            </a:fld>
            <a:endParaRPr lang="en-GB" dirty="0"/>
          </a:p>
        </p:txBody>
      </p:sp>
      <p:sp>
        <p:nvSpPr>
          <p:cNvPr id="6" name="Rectangle 5"/>
          <p:cNvSpPr/>
          <p:nvPr/>
        </p:nvSpPr>
        <p:spPr>
          <a:xfrm>
            <a:off x="636942" y="1628800"/>
            <a:ext cx="10911520" cy="2629887"/>
          </a:xfrm>
          <a:prstGeom prst="rect">
            <a:avLst/>
          </a:prstGeom>
        </p:spPr>
        <p:txBody>
          <a:bodyPr wrap="square">
            <a:spAutoFit/>
          </a:bodyPr>
          <a:lstStyle/>
          <a:p>
            <a:pPr marL="271463" lvl="2" indent="-247650">
              <a:spcAft>
                <a:spcPts val="544"/>
              </a:spcAft>
              <a:buFont typeface="Arial" panose="020B0604020202020204" pitchFamily="34" charset="0"/>
              <a:buChar char="•"/>
              <a:tabLst>
                <a:tab pos="719138" algn="l"/>
              </a:tabLst>
            </a:pPr>
            <a:r>
              <a:rPr lang="en-GB" sz="2177" dirty="0" smtClean="0">
                <a:latin typeface="Georgia" pitchFamily="18" charset="0"/>
              </a:rPr>
              <a:t>Know your customer utilities and MDL have a role to play in preventing and detecting financial crime</a:t>
            </a:r>
          </a:p>
          <a:p>
            <a:pPr marL="271463" lvl="2" indent="-247650">
              <a:spcAft>
                <a:spcPts val="544"/>
              </a:spcAft>
              <a:buFont typeface="Arial" panose="020B0604020202020204" pitchFamily="34" charset="0"/>
              <a:buChar char="•"/>
              <a:tabLst>
                <a:tab pos="719138" algn="l"/>
              </a:tabLst>
            </a:pPr>
            <a:r>
              <a:rPr lang="en-GB" sz="2177" dirty="0" smtClean="0">
                <a:latin typeface="Georgia" pitchFamily="18" charset="0"/>
              </a:rPr>
              <a:t>MDLs provide a unique way of capturing and retaining KYC and other identity data as well as an unalterable audit trail </a:t>
            </a:r>
          </a:p>
          <a:p>
            <a:pPr marL="271463" lvl="2" indent="-247650">
              <a:spcAft>
                <a:spcPts val="544"/>
              </a:spcAft>
              <a:buFont typeface="Arial" panose="020B0604020202020204" pitchFamily="34" charset="0"/>
              <a:buChar char="•"/>
              <a:tabLst>
                <a:tab pos="719138" algn="l"/>
              </a:tabLst>
            </a:pPr>
            <a:r>
              <a:rPr lang="en-GB" sz="2177" dirty="0" smtClean="0">
                <a:latin typeface="Georgia" pitchFamily="18" charset="0"/>
              </a:rPr>
              <a:t>These innovations might help in a move towards individuals owning their own digital identity and potentially a move towards e-government</a:t>
            </a:r>
          </a:p>
          <a:p>
            <a:pPr marL="271463" lvl="2" indent="-247650">
              <a:spcAft>
                <a:spcPts val="544"/>
              </a:spcAft>
              <a:buFont typeface="Arial" panose="020B0604020202020204" pitchFamily="34" charset="0"/>
              <a:buChar char="•"/>
              <a:tabLst>
                <a:tab pos="719138" algn="l"/>
              </a:tabLst>
            </a:pPr>
            <a:r>
              <a:rPr lang="en-GB" sz="2177" dirty="0" smtClean="0">
                <a:latin typeface="Georgia" pitchFamily="18" charset="0"/>
              </a:rPr>
              <a:t>Finally, they help to meet our purpose of building </a:t>
            </a:r>
            <a:r>
              <a:rPr lang="en-GB" sz="2177" dirty="0" smtClean="0">
                <a:latin typeface="Georgia" pitchFamily="18" charset="0"/>
              </a:rPr>
              <a:t>trust</a:t>
            </a:r>
            <a:endParaRPr lang="en-GB" sz="2177" dirty="0">
              <a:latin typeface="Georgia" pitchFamily="18" charset="0"/>
            </a:endParaRPr>
          </a:p>
        </p:txBody>
      </p:sp>
    </p:spTree>
    <p:extLst>
      <p:ext uri="{BB962C8B-B14F-4D97-AF65-F5344CB8AC3E}">
        <p14:creationId xmlns:p14="http://schemas.microsoft.com/office/powerpoint/2010/main" val="2858800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5" name="Text Placeholder 4"/>
          <p:cNvSpPr>
            <a:spLocks noGrp="1"/>
          </p:cNvSpPr>
          <p:nvPr>
            <p:ph type="body" sz="quarter" idx="4294967295"/>
          </p:nvPr>
        </p:nvSpPr>
        <p:spPr>
          <a:xfrm>
            <a:off x="682424" y="4797152"/>
            <a:ext cx="10772405" cy="762000"/>
          </a:xfrm>
        </p:spPr>
        <p:txBody>
          <a:bodyPr/>
          <a:lstStyle/>
          <a:p>
            <a:pPr lvl="0"/>
            <a:r>
              <a:rPr lang="en-GB" sz="1200" dirty="0"/>
              <a:t>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PricewaterhouseCoopers LLP, its members, employees and agents do not accept or assume any liability, responsibility or duty of care for any consequences of you or anyone else acting, or refraining to act, in reliance on the information contained in this publication or for any decision based on it. </a:t>
            </a:r>
          </a:p>
          <a:p>
            <a:pPr lvl="0"/>
            <a:r>
              <a:rPr lang="en-GB" sz="1200" dirty="0" smtClean="0"/>
              <a:t>© </a:t>
            </a:r>
            <a:r>
              <a:rPr lang="en-GB" sz="1200" dirty="0"/>
              <a:t>2016 PricewaterhouseCoopers LLP. All rights reserved. In this document, "PwC" refers to the UK member firm, and may sometimes refer to the PwC network. Each member firm is a separate legal entity. Please see www.pwc.com/structure for further details</a:t>
            </a:r>
            <a:r>
              <a:rPr lang="en-GB" sz="1200" dirty="0" smtClean="0"/>
              <a:t>.</a:t>
            </a:r>
          </a:p>
          <a:p>
            <a:pPr lvl="0"/>
            <a:r>
              <a:rPr lang="en-GB" sz="1200" dirty="0"/>
              <a:t>161004-145705-DN-UK</a:t>
            </a:r>
            <a:endParaRPr lang="en-GB" sz="1200" dirty="0" smtClean="0"/>
          </a:p>
        </p:txBody>
      </p:sp>
    </p:spTree>
    <p:extLst>
      <p:ext uri="{BB962C8B-B14F-4D97-AF65-F5344CB8AC3E}">
        <p14:creationId xmlns:p14="http://schemas.microsoft.com/office/powerpoint/2010/main" val="209674782"/>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Text Placeholder 2"/>
          <p:cNvSpPr>
            <a:spLocks noGrp="1"/>
          </p:cNvSpPr>
          <p:nvPr>
            <p:ph type="body" idx="1"/>
          </p:nvPr>
        </p:nvSpPr>
        <p:spPr/>
        <p:txBody>
          <a:bodyPr/>
          <a:lstStyle/>
          <a:p>
            <a:pPr marL="355600" indent="-355600">
              <a:buFont typeface="Arial" panose="020B0604020202020204" pitchFamily="34" charset="0"/>
              <a:buChar char="•"/>
            </a:pPr>
            <a:r>
              <a:rPr lang="en-GB" dirty="0" smtClean="0"/>
              <a:t>Growing dangers of Financial Crime</a:t>
            </a:r>
          </a:p>
          <a:p>
            <a:pPr marL="355600" indent="-355600">
              <a:buFont typeface="Arial" panose="020B0604020202020204" pitchFamily="34" charset="0"/>
              <a:buChar char="•"/>
            </a:pPr>
            <a:r>
              <a:rPr lang="en-GB" dirty="0" smtClean="0"/>
              <a:t>Know your customer utilities and managed services and what PwC is doing in this space </a:t>
            </a:r>
          </a:p>
          <a:p>
            <a:pPr marL="355600" indent="-355600">
              <a:buFont typeface="Arial" panose="020B0604020202020204" pitchFamily="34" charset="0"/>
              <a:buChar char="•"/>
            </a:pPr>
            <a:r>
              <a:rPr lang="en-GB" dirty="0" smtClean="0"/>
              <a:t>How we are using mutual distributed ledger technology as part of our solution</a:t>
            </a:r>
            <a:endParaRPr lang="en-GB" dirty="0"/>
          </a:p>
        </p:txBody>
      </p:sp>
    </p:spTree>
    <p:extLst>
      <p:ext uri="{BB962C8B-B14F-4D97-AF65-F5344CB8AC3E}">
        <p14:creationId xmlns:p14="http://schemas.microsoft.com/office/powerpoint/2010/main" val="3615914781"/>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ltGray">
          <a:xfrm>
            <a:off x="5671147" y="2169974"/>
            <a:ext cx="3312000" cy="1512000"/>
          </a:xfrm>
          <a:custGeom>
            <a:avLst/>
            <a:gdLst>
              <a:gd name="connsiteX0" fmla="*/ 0 w 5976664"/>
              <a:gd name="connsiteY0" fmla="*/ 764176 h 1528352"/>
              <a:gd name="connsiteX1" fmla="*/ 764176 w 5976664"/>
              <a:gd name="connsiteY1" fmla="*/ 0 h 1528352"/>
              <a:gd name="connsiteX2" fmla="*/ 5212488 w 5976664"/>
              <a:gd name="connsiteY2" fmla="*/ 0 h 1528352"/>
              <a:gd name="connsiteX3" fmla="*/ 5976664 w 5976664"/>
              <a:gd name="connsiteY3" fmla="*/ 764176 h 1528352"/>
              <a:gd name="connsiteX4" fmla="*/ 5976664 w 5976664"/>
              <a:gd name="connsiteY4" fmla="*/ 764176 h 1528352"/>
              <a:gd name="connsiteX5" fmla="*/ 5212488 w 5976664"/>
              <a:gd name="connsiteY5" fmla="*/ 1528352 h 1528352"/>
              <a:gd name="connsiteX6" fmla="*/ 764176 w 5976664"/>
              <a:gd name="connsiteY6" fmla="*/ 1528352 h 1528352"/>
              <a:gd name="connsiteX7" fmla="*/ 0 w 5976664"/>
              <a:gd name="connsiteY7" fmla="*/ 764176 h 1528352"/>
              <a:gd name="connsiteX0" fmla="*/ 32888 w 6009552"/>
              <a:gd name="connsiteY0" fmla="*/ 764176 h 1528352"/>
              <a:gd name="connsiteX1" fmla="*/ 797064 w 6009552"/>
              <a:gd name="connsiteY1" fmla="*/ 0 h 1528352"/>
              <a:gd name="connsiteX2" fmla="*/ 5245376 w 6009552"/>
              <a:gd name="connsiteY2" fmla="*/ 0 h 1528352"/>
              <a:gd name="connsiteX3" fmla="*/ 6009552 w 6009552"/>
              <a:gd name="connsiteY3" fmla="*/ 764176 h 1528352"/>
              <a:gd name="connsiteX4" fmla="*/ 6009552 w 6009552"/>
              <a:gd name="connsiteY4" fmla="*/ 764176 h 1528352"/>
              <a:gd name="connsiteX5" fmla="*/ 5245376 w 6009552"/>
              <a:gd name="connsiteY5" fmla="*/ 1528352 h 1528352"/>
              <a:gd name="connsiteX6" fmla="*/ 797064 w 6009552"/>
              <a:gd name="connsiteY6" fmla="*/ 1528352 h 1528352"/>
              <a:gd name="connsiteX7" fmla="*/ 204623 w 6009552"/>
              <a:gd name="connsiteY7" fmla="*/ 1269286 h 1528352"/>
              <a:gd name="connsiteX8" fmla="*/ 32888 w 6009552"/>
              <a:gd name="connsiteY8" fmla="*/ 764176 h 1528352"/>
              <a:gd name="connsiteX0" fmla="*/ 90078 w 6066742"/>
              <a:gd name="connsiteY0" fmla="*/ 764176 h 2117437"/>
              <a:gd name="connsiteX1" fmla="*/ 854254 w 6066742"/>
              <a:gd name="connsiteY1" fmla="*/ 0 h 2117437"/>
              <a:gd name="connsiteX2" fmla="*/ 5302566 w 6066742"/>
              <a:gd name="connsiteY2" fmla="*/ 0 h 2117437"/>
              <a:gd name="connsiteX3" fmla="*/ 6066742 w 6066742"/>
              <a:gd name="connsiteY3" fmla="*/ 764176 h 2117437"/>
              <a:gd name="connsiteX4" fmla="*/ 6066742 w 6066742"/>
              <a:gd name="connsiteY4" fmla="*/ 764176 h 2117437"/>
              <a:gd name="connsiteX5" fmla="*/ 5302566 w 6066742"/>
              <a:gd name="connsiteY5" fmla="*/ 1528352 h 2117437"/>
              <a:gd name="connsiteX6" fmla="*/ 854254 w 6066742"/>
              <a:gd name="connsiteY6" fmla="*/ 1528352 h 2117437"/>
              <a:gd name="connsiteX7" fmla="*/ 99972 w 6066742"/>
              <a:gd name="connsiteY7" fmla="*/ 2102766 h 2117437"/>
              <a:gd name="connsiteX8" fmla="*/ 90078 w 6066742"/>
              <a:gd name="connsiteY8" fmla="*/ 764176 h 2117437"/>
              <a:gd name="connsiteX0" fmla="*/ 0 w 5976664"/>
              <a:gd name="connsiteY0" fmla="*/ 764176 h 2117437"/>
              <a:gd name="connsiteX1" fmla="*/ 764176 w 5976664"/>
              <a:gd name="connsiteY1" fmla="*/ 0 h 2117437"/>
              <a:gd name="connsiteX2" fmla="*/ 5212488 w 5976664"/>
              <a:gd name="connsiteY2" fmla="*/ 0 h 2117437"/>
              <a:gd name="connsiteX3" fmla="*/ 5976664 w 5976664"/>
              <a:gd name="connsiteY3" fmla="*/ 764176 h 2117437"/>
              <a:gd name="connsiteX4" fmla="*/ 5976664 w 5976664"/>
              <a:gd name="connsiteY4" fmla="*/ 764176 h 2117437"/>
              <a:gd name="connsiteX5" fmla="*/ 5212488 w 5976664"/>
              <a:gd name="connsiteY5" fmla="*/ 1528352 h 2117437"/>
              <a:gd name="connsiteX6" fmla="*/ 764176 w 5976664"/>
              <a:gd name="connsiteY6" fmla="*/ 1528352 h 2117437"/>
              <a:gd name="connsiteX7" fmla="*/ 9894 w 5976664"/>
              <a:gd name="connsiteY7" fmla="*/ 2102766 h 2117437"/>
              <a:gd name="connsiteX8" fmla="*/ 0 w 5976664"/>
              <a:gd name="connsiteY8" fmla="*/ 764176 h 2117437"/>
              <a:gd name="connsiteX0" fmla="*/ 0 w 5976664"/>
              <a:gd name="connsiteY0" fmla="*/ 764176 h 2102766"/>
              <a:gd name="connsiteX1" fmla="*/ 764176 w 5976664"/>
              <a:gd name="connsiteY1" fmla="*/ 0 h 2102766"/>
              <a:gd name="connsiteX2" fmla="*/ 5212488 w 5976664"/>
              <a:gd name="connsiteY2" fmla="*/ 0 h 2102766"/>
              <a:gd name="connsiteX3" fmla="*/ 5976664 w 5976664"/>
              <a:gd name="connsiteY3" fmla="*/ 764176 h 2102766"/>
              <a:gd name="connsiteX4" fmla="*/ 5976664 w 5976664"/>
              <a:gd name="connsiteY4" fmla="*/ 764176 h 2102766"/>
              <a:gd name="connsiteX5" fmla="*/ 5212488 w 5976664"/>
              <a:gd name="connsiteY5" fmla="*/ 1528352 h 2102766"/>
              <a:gd name="connsiteX6" fmla="*/ 764176 w 5976664"/>
              <a:gd name="connsiteY6" fmla="*/ 1528352 h 2102766"/>
              <a:gd name="connsiteX7" fmla="*/ 9894 w 5976664"/>
              <a:gd name="connsiteY7" fmla="*/ 2102766 h 2102766"/>
              <a:gd name="connsiteX8" fmla="*/ 0 w 5976664"/>
              <a:gd name="connsiteY8" fmla="*/ 764176 h 2102766"/>
              <a:gd name="connsiteX0" fmla="*/ 0 w 5976664"/>
              <a:gd name="connsiteY0" fmla="*/ 764176 h 2102766"/>
              <a:gd name="connsiteX1" fmla="*/ 764176 w 5976664"/>
              <a:gd name="connsiteY1" fmla="*/ 0 h 2102766"/>
              <a:gd name="connsiteX2" fmla="*/ 5212488 w 5976664"/>
              <a:gd name="connsiteY2" fmla="*/ 0 h 2102766"/>
              <a:gd name="connsiteX3" fmla="*/ 5976664 w 5976664"/>
              <a:gd name="connsiteY3" fmla="*/ 764176 h 2102766"/>
              <a:gd name="connsiteX4" fmla="*/ 5976664 w 5976664"/>
              <a:gd name="connsiteY4" fmla="*/ 764176 h 2102766"/>
              <a:gd name="connsiteX5" fmla="*/ 5212488 w 5976664"/>
              <a:gd name="connsiteY5" fmla="*/ 1528352 h 2102766"/>
              <a:gd name="connsiteX6" fmla="*/ 764176 w 5976664"/>
              <a:gd name="connsiteY6" fmla="*/ 1528352 h 2102766"/>
              <a:gd name="connsiteX7" fmla="*/ 9894 w 5976664"/>
              <a:gd name="connsiteY7" fmla="*/ 2102766 h 2102766"/>
              <a:gd name="connsiteX8" fmla="*/ 0 w 5976664"/>
              <a:gd name="connsiteY8" fmla="*/ 764176 h 2102766"/>
              <a:gd name="connsiteX0" fmla="*/ 1001 w 5977665"/>
              <a:gd name="connsiteY0" fmla="*/ 764176 h 2102766"/>
              <a:gd name="connsiteX1" fmla="*/ 765177 w 5977665"/>
              <a:gd name="connsiteY1" fmla="*/ 0 h 2102766"/>
              <a:gd name="connsiteX2" fmla="*/ 5213489 w 5977665"/>
              <a:gd name="connsiteY2" fmla="*/ 0 h 2102766"/>
              <a:gd name="connsiteX3" fmla="*/ 5977665 w 5977665"/>
              <a:gd name="connsiteY3" fmla="*/ 764176 h 2102766"/>
              <a:gd name="connsiteX4" fmla="*/ 5977665 w 5977665"/>
              <a:gd name="connsiteY4" fmla="*/ 764176 h 2102766"/>
              <a:gd name="connsiteX5" fmla="*/ 5213489 w 5977665"/>
              <a:gd name="connsiteY5" fmla="*/ 1528352 h 2102766"/>
              <a:gd name="connsiteX6" fmla="*/ 765177 w 5977665"/>
              <a:gd name="connsiteY6" fmla="*/ 1528352 h 2102766"/>
              <a:gd name="connsiteX7" fmla="*/ 10895 w 5977665"/>
              <a:gd name="connsiteY7" fmla="*/ 2102766 h 2102766"/>
              <a:gd name="connsiteX8" fmla="*/ 1001 w 5977665"/>
              <a:gd name="connsiteY8" fmla="*/ 764176 h 2102766"/>
              <a:gd name="connsiteX0" fmla="*/ 54863 w 6031527"/>
              <a:gd name="connsiteY0" fmla="*/ 764176 h 2148010"/>
              <a:gd name="connsiteX1" fmla="*/ 819039 w 6031527"/>
              <a:gd name="connsiteY1" fmla="*/ 0 h 2148010"/>
              <a:gd name="connsiteX2" fmla="*/ 5267351 w 6031527"/>
              <a:gd name="connsiteY2" fmla="*/ 0 h 2148010"/>
              <a:gd name="connsiteX3" fmla="*/ 6031527 w 6031527"/>
              <a:gd name="connsiteY3" fmla="*/ 764176 h 2148010"/>
              <a:gd name="connsiteX4" fmla="*/ 6031527 w 6031527"/>
              <a:gd name="connsiteY4" fmla="*/ 764176 h 2148010"/>
              <a:gd name="connsiteX5" fmla="*/ 5267351 w 6031527"/>
              <a:gd name="connsiteY5" fmla="*/ 1528352 h 2148010"/>
              <a:gd name="connsiteX6" fmla="*/ 819039 w 6031527"/>
              <a:gd name="connsiteY6" fmla="*/ 1528352 h 2148010"/>
              <a:gd name="connsiteX7" fmla="*/ 62376 w 6031527"/>
              <a:gd name="connsiteY7" fmla="*/ 2148010 h 2148010"/>
              <a:gd name="connsiteX8" fmla="*/ 54863 w 6031527"/>
              <a:gd name="connsiteY8" fmla="*/ 764176 h 2148010"/>
              <a:gd name="connsiteX0" fmla="*/ 0 w 5976664"/>
              <a:gd name="connsiteY0" fmla="*/ 764176 h 2148010"/>
              <a:gd name="connsiteX1" fmla="*/ 764176 w 5976664"/>
              <a:gd name="connsiteY1" fmla="*/ 0 h 2148010"/>
              <a:gd name="connsiteX2" fmla="*/ 5212488 w 5976664"/>
              <a:gd name="connsiteY2" fmla="*/ 0 h 2148010"/>
              <a:gd name="connsiteX3" fmla="*/ 5976664 w 5976664"/>
              <a:gd name="connsiteY3" fmla="*/ 764176 h 2148010"/>
              <a:gd name="connsiteX4" fmla="*/ 5976664 w 5976664"/>
              <a:gd name="connsiteY4" fmla="*/ 764176 h 2148010"/>
              <a:gd name="connsiteX5" fmla="*/ 5212488 w 5976664"/>
              <a:gd name="connsiteY5" fmla="*/ 1528352 h 2148010"/>
              <a:gd name="connsiteX6" fmla="*/ 764176 w 5976664"/>
              <a:gd name="connsiteY6" fmla="*/ 1528352 h 2148010"/>
              <a:gd name="connsiteX7" fmla="*/ 7513 w 5976664"/>
              <a:gd name="connsiteY7" fmla="*/ 2148010 h 2148010"/>
              <a:gd name="connsiteX8" fmla="*/ 0 w 5976664"/>
              <a:gd name="connsiteY8" fmla="*/ 764176 h 2148010"/>
              <a:gd name="connsiteX0" fmla="*/ 0 w 5976664"/>
              <a:gd name="connsiteY0" fmla="*/ 764176 h 2177610"/>
              <a:gd name="connsiteX1" fmla="*/ 764176 w 5976664"/>
              <a:gd name="connsiteY1" fmla="*/ 0 h 2177610"/>
              <a:gd name="connsiteX2" fmla="*/ 5212488 w 5976664"/>
              <a:gd name="connsiteY2" fmla="*/ 0 h 2177610"/>
              <a:gd name="connsiteX3" fmla="*/ 5976664 w 5976664"/>
              <a:gd name="connsiteY3" fmla="*/ 764176 h 2177610"/>
              <a:gd name="connsiteX4" fmla="*/ 5976664 w 5976664"/>
              <a:gd name="connsiteY4" fmla="*/ 764176 h 2177610"/>
              <a:gd name="connsiteX5" fmla="*/ 5212488 w 5976664"/>
              <a:gd name="connsiteY5" fmla="*/ 1528352 h 2177610"/>
              <a:gd name="connsiteX6" fmla="*/ 764176 w 5976664"/>
              <a:gd name="connsiteY6" fmla="*/ 1528352 h 2177610"/>
              <a:gd name="connsiteX7" fmla="*/ 7513 w 5976664"/>
              <a:gd name="connsiteY7" fmla="*/ 2148010 h 2177610"/>
              <a:gd name="connsiteX8" fmla="*/ 0 w 5976664"/>
              <a:gd name="connsiteY8" fmla="*/ 764176 h 2177610"/>
              <a:gd name="connsiteX0" fmla="*/ 13 w 5976677"/>
              <a:gd name="connsiteY0" fmla="*/ 764176 h 2177610"/>
              <a:gd name="connsiteX1" fmla="*/ 764189 w 5976677"/>
              <a:gd name="connsiteY1" fmla="*/ 0 h 2177610"/>
              <a:gd name="connsiteX2" fmla="*/ 5212501 w 5976677"/>
              <a:gd name="connsiteY2" fmla="*/ 0 h 2177610"/>
              <a:gd name="connsiteX3" fmla="*/ 5976677 w 5976677"/>
              <a:gd name="connsiteY3" fmla="*/ 764176 h 2177610"/>
              <a:gd name="connsiteX4" fmla="*/ 5976677 w 5976677"/>
              <a:gd name="connsiteY4" fmla="*/ 764176 h 2177610"/>
              <a:gd name="connsiteX5" fmla="*/ 5212501 w 5976677"/>
              <a:gd name="connsiteY5" fmla="*/ 1528352 h 2177610"/>
              <a:gd name="connsiteX6" fmla="*/ 764189 w 5976677"/>
              <a:gd name="connsiteY6" fmla="*/ 1528352 h 2177610"/>
              <a:gd name="connsiteX7" fmla="*/ 7526 w 5976677"/>
              <a:gd name="connsiteY7" fmla="*/ 2148010 h 2177610"/>
              <a:gd name="connsiteX8" fmla="*/ 13 w 5976677"/>
              <a:gd name="connsiteY8" fmla="*/ 764176 h 2177610"/>
              <a:gd name="connsiteX0" fmla="*/ 429 w 5977093"/>
              <a:gd name="connsiteY0" fmla="*/ 764176 h 2181506"/>
              <a:gd name="connsiteX1" fmla="*/ 764605 w 5977093"/>
              <a:gd name="connsiteY1" fmla="*/ 0 h 2181506"/>
              <a:gd name="connsiteX2" fmla="*/ 5212917 w 5977093"/>
              <a:gd name="connsiteY2" fmla="*/ 0 h 2181506"/>
              <a:gd name="connsiteX3" fmla="*/ 5977093 w 5977093"/>
              <a:gd name="connsiteY3" fmla="*/ 764176 h 2181506"/>
              <a:gd name="connsiteX4" fmla="*/ 5977093 w 5977093"/>
              <a:gd name="connsiteY4" fmla="*/ 764176 h 2181506"/>
              <a:gd name="connsiteX5" fmla="*/ 5212917 w 5977093"/>
              <a:gd name="connsiteY5" fmla="*/ 1528352 h 2181506"/>
              <a:gd name="connsiteX6" fmla="*/ 764605 w 5977093"/>
              <a:gd name="connsiteY6" fmla="*/ 1528352 h 2181506"/>
              <a:gd name="connsiteX7" fmla="*/ 7942 w 5977093"/>
              <a:gd name="connsiteY7" fmla="*/ 2148010 h 2181506"/>
              <a:gd name="connsiteX8" fmla="*/ 429 w 5977093"/>
              <a:gd name="connsiteY8" fmla="*/ 764176 h 2181506"/>
              <a:gd name="connsiteX0" fmla="*/ 57950 w 6034614"/>
              <a:gd name="connsiteY0" fmla="*/ 764176 h 2163221"/>
              <a:gd name="connsiteX1" fmla="*/ 822126 w 6034614"/>
              <a:gd name="connsiteY1" fmla="*/ 0 h 2163221"/>
              <a:gd name="connsiteX2" fmla="*/ 5270438 w 6034614"/>
              <a:gd name="connsiteY2" fmla="*/ 0 h 2163221"/>
              <a:gd name="connsiteX3" fmla="*/ 6034614 w 6034614"/>
              <a:gd name="connsiteY3" fmla="*/ 764176 h 2163221"/>
              <a:gd name="connsiteX4" fmla="*/ 6034614 w 6034614"/>
              <a:gd name="connsiteY4" fmla="*/ 764176 h 2163221"/>
              <a:gd name="connsiteX5" fmla="*/ 5270438 w 6034614"/>
              <a:gd name="connsiteY5" fmla="*/ 1528352 h 2163221"/>
              <a:gd name="connsiteX6" fmla="*/ 822126 w 6034614"/>
              <a:gd name="connsiteY6" fmla="*/ 1528352 h 2163221"/>
              <a:gd name="connsiteX7" fmla="*/ 63082 w 6034614"/>
              <a:gd name="connsiteY7" fmla="*/ 2128960 h 2163221"/>
              <a:gd name="connsiteX8" fmla="*/ 57950 w 6034614"/>
              <a:gd name="connsiteY8" fmla="*/ 764176 h 2163221"/>
              <a:gd name="connsiteX0" fmla="*/ 54782 w 6031446"/>
              <a:gd name="connsiteY0" fmla="*/ 764176 h 2163245"/>
              <a:gd name="connsiteX1" fmla="*/ 818958 w 6031446"/>
              <a:gd name="connsiteY1" fmla="*/ 0 h 2163245"/>
              <a:gd name="connsiteX2" fmla="*/ 5267270 w 6031446"/>
              <a:gd name="connsiteY2" fmla="*/ 0 h 2163245"/>
              <a:gd name="connsiteX3" fmla="*/ 6031446 w 6031446"/>
              <a:gd name="connsiteY3" fmla="*/ 764176 h 2163245"/>
              <a:gd name="connsiteX4" fmla="*/ 6031446 w 6031446"/>
              <a:gd name="connsiteY4" fmla="*/ 764176 h 2163245"/>
              <a:gd name="connsiteX5" fmla="*/ 5267270 w 6031446"/>
              <a:gd name="connsiteY5" fmla="*/ 1528352 h 2163245"/>
              <a:gd name="connsiteX6" fmla="*/ 818958 w 6031446"/>
              <a:gd name="connsiteY6" fmla="*/ 1528352 h 2163245"/>
              <a:gd name="connsiteX7" fmla="*/ 59914 w 6031446"/>
              <a:gd name="connsiteY7" fmla="*/ 2128960 h 2163245"/>
              <a:gd name="connsiteX8" fmla="*/ 54782 w 6031446"/>
              <a:gd name="connsiteY8" fmla="*/ 764176 h 2163245"/>
              <a:gd name="connsiteX0" fmla="*/ 0 w 5976664"/>
              <a:gd name="connsiteY0" fmla="*/ 764176 h 2163245"/>
              <a:gd name="connsiteX1" fmla="*/ 764176 w 5976664"/>
              <a:gd name="connsiteY1" fmla="*/ 0 h 2163245"/>
              <a:gd name="connsiteX2" fmla="*/ 5212488 w 5976664"/>
              <a:gd name="connsiteY2" fmla="*/ 0 h 2163245"/>
              <a:gd name="connsiteX3" fmla="*/ 5976664 w 5976664"/>
              <a:gd name="connsiteY3" fmla="*/ 764176 h 2163245"/>
              <a:gd name="connsiteX4" fmla="*/ 5976664 w 5976664"/>
              <a:gd name="connsiteY4" fmla="*/ 764176 h 2163245"/>
              <a:gd name="connsiteX5" fmla="*/ 5212488 w 5976664"/>
              <a:gd name="connsiteY5" fmla="*/ 1528352 h 2163245"/>
              <a:gd name="connsiteX6" fmla="*/ 764176 w 5976664"/>
              <a:gd name="connsiteY6" fmla="*/ 1528352 h 2163245"/>
              <a:gd name="connsiteX7" fmla="*/ 5132 w 5976664"/>
              <a:gd name="connsiteY7" fmla="*/ 2128960 h 2163245"/>
              <a:gd name="connsiteX8" fmla="*/ 0 w 5976664"/>
              <a:gd name="connsiteY8" fmla="*/ 764176 h 2163245"/>
              <a:gd name="connsiteX0" fmla="*/ 198000 w 6174664"/>
              <a:gd name="connsiteY0" fmla="*/ 764176 h 2128983"/>
              <a:gd name="connsiteX1" fmla="*/ 962176 w 6174664"/>
              <a:gd name="connsiteY1" fmla="*/ 0 h 2128983"/>
              <a:gd name="connsiteX2" fmla="*/ 5410488 w 6174664"/>
              <a:gd name="connsiteY2" fmla="*/ 0 h 2128983"/>
              <a:gd name="connsiteX3" fmla="*/ 6174664 w 6174664"/>
              <a:gd name="connsiteY3" fmla="*/ 764176 h 2128983"/>
              <a:gd name="connsiteX4" fmla="*/ 6174664 w 6174664"/>
              <a:gd name="connsiteY4" fmla="*/ 764176 h 2128983"/>
              <a:gd name="connsiteX5" fmla="*/ 5410488 w 6174664"/>
              <a:gd name="connsiteY5" fmla="*/ 1528352 h 2128983"/>
              <a:gd name="connsiteX6" fmla="*/ 962176 w 6174664"/>
              <a:gd name="connsiteY6" fmla="*/ 1528352 h 2128983"/>
              <a:gd name="connsiteX7" fmla="*/ 203132 w 6174664"/>
              <a:gd name="connsiteY7" fmla="*/ 2128960 h 2128983"/>
              <a:gd name="connsiteX8" fmla="*/ 198000 w 6174664"/>
              <a:gd name="connsiteY8" fmla="*/ 764176 h 2128983"/>
              <a:gd name="connsiteX0" fmla="*/ 198000 w 6174664"/>
              <a:gd name="connsiteY0" fmla="*/ 764176 h 2128983"/>
              <a:gd name="connsiteX1" fmla="*/ 962176 w 6174664"/>
              <a:gd name="connsiteY1" fmla="*/ 0 h 2128983"/>
              <a:gd name="connsiteX2" fmla="*/ 5410488 w 6174664"/>
              <a:gd name="connsiteY2" fmla="*/ 0 h 2128983"/>
              <a:gd name="connsiteX3" fmla="*/ 6174664 w 6174664"/>
              <a:gd name="connsiteY3" fmla="*/ 764176 h 2128983"/>
              <a:gd name="connsiteX4" fmla="*/ 6174664 w 6174664"/>
              <a:gd name="connsiteY4" fmla="*/ 764176 h 2128983"/>
              <a:gd name="connsiteX5" fmla="*/ 5410488 w 6174664"/>
              <a:gd name="connsiteY5" fmla="*/ 1528352 h 2128983"/>
              <a:gd name="connsiteX6" fmla="*/ 962176 w 6174664"/>
              <a:gd name="connsiteY6" fmla="*/ 1528352 h 2128983"/>
              <a:gd name="connsiteX7" fmla="*/ 203132 w 6174664"/>
              <a:gd name="connsiteY7" fmla="*/ 2128960 h 2128983"/>
              <a:gd name="connsiteX8" fmla="*/ 198000 w 6174664"/>
              <a:gd name="connsiteY8" fmla="*/ 764176 h 2128983"/>
              <a:gd name="connsiteX0" fmla="*/ 0 w 5976664"/>
              <a:gd name="connsiteY0" fmla="*/ 764176 h 2128960"/>
              <a:gd name="connsiteX1" fmla="*/ 764176 w 5976664"/>
              <a:gd name="connsiteY1" fmla="*/ 0 h 2128960"/>
              <a:gd name="connsiteX2" fmla="*/ 5212488 w 5976664"/>
              <a:gd name="connsiteY2" fmla="*/ 0 h 2128960"/>
              <a:gd name="connsiteX3" fmla="*/ 5976664 w 5976664"/>
              <a:gd name="connsiteY3" fmla="*/ 764176 h 2128960"/>
              <a:gd name="connsiteX4" fmla="*/ 5976664 w 5976664"/>
              <a:gd name="connsiteY4" fmla="*/ 764176 h 2128960"/>
              <a:gd name="connsiteX5" fmla="*/ 5212488 w 5976664"/>
              <a:gd name="connsiteY5" fmla="*/ 1528352 h 2128960"/>
              <a:gd name="connsiteX6" fmla="*/ 764176 w 5976664"/>
              <a:gd name="connsiteY6" fmla="*/ 1528352 h 2128960"/>
              <a:gd name="connsiteX7" fmla="*/ 5132 w 5976664"/>
              <a:gd name="connsiteY7" fmla="*/ 2128960 h 2128960"/>
              <a:gd name="connsiteX8" fmla="*/ 0 w 5976664"/>
              <a:gd name="connsiteY8" fmla="*/ 764176 h 2128960"/>
              <a:gd name="connsiteX0" fmla="*/ 149115 w 6125779"/>
              <a:gd name="connsiteY0" fmla="*/ 764176 h 2175319"/>
              <a:gd name="connsiteX1" fmla="*/ 913291 w 6125779"/>
              <a:gd name="connsiteY1" fmla="*/ 0 h 2175319"/>
              <a:gd name="connsiteX2" fmla="*/ 5361603 w 6125779"/>
              <a:gd name="connsiteY2" fmla="*/ 0 h 2175319"/>
              <a:gd name="connsiteX3" fmla="*/ 6125779 w 6125779"/>
              <a:gd name="connsiteY3" fmla="*/ 764176 h 2175319"/>
              <a:gd name="connsiteX4" fmla="*/ 6125779 w 6125779"/>
              <a:gd name="connsiteY4" fmla="*/ 764176 h 2175319"/>
              <a:gd name="connsiteX5" fmla="*/ 5361603 w 6125779"/>
              <a:gd name="connsiteY5" fmla="*/ 1528352 h 2175319"/>
              <a:gd name="connsiteX6" fmla="*/ 913291 w 6125779"/>
              <a:gd name="connsiteY6" fmla="*/ 1528352 h 2175319"/>
              <a:gd name="connsiteX7" fmla="*/ 154247 w 6125779"/>
              <a:gd name="connsiteY7" fmla="*/ 2128960 h 2175319"/>
              <a:gd name="connsiteX8" fmla="*/ 149115 w 6125779"/>
              <a:gd name="connsiteY8" fmla="*/ 764176 h 2175319"/>
              <a:gd name="connsiteX0" fmla="*/ 0 w 5976664"/>
              <a:gd name="connsiteY0" fmla="*/ 764176 h 2128960"/>
              <a:gd name="connsiteX1" fmla="*/ 764176 w 5976664"/>
              <a:gd name="connsiteY1" fmla="*/ 0 h 2128960"/>
              <a:gd name="connsiteX2" fmla="*/ 5212488 w 5976664"/>
              <a:gd name="connsiteY2" fmla="*/ 0 h 2128960"/>
              <a:gd name="connsiteX3" fmla="*/ 5976664 w 5976664"/>
              <a:gd name="connsiteY3" fmla="*/ 764176 h 2128960"/>
              <a:gd name="connsiteX4" fmla="*/ 5976664 w 5976664"/>
              <a:gd name="connsiteY4" fmla="*/ 764176 h 2128960"/>
              <a:gd name="connsiteX5" fmla="*/ 5212488 w 5976664"/>
              <a:gd name="connsiteY5" fmla="*/ 1528352 h 2128960"/>
              <a:gd name="connsiteX6" fmla="*/ 764176 w 5976664"/>
              <a:gd name="connsiteY6" fmla="*/ 1528352 h 2128960"/>
              <a:gd name="connsiteX7" fmla="*/ 5132 w 5976664"/>
              <a:gd name="connsiteY7" fmla="*/ 2128960 h 2128960"/>
              <a:gd name="connsiteX8" fmla="*/ 0 w 5976664"/>
              <a:gd name="connsiteY8" fmla="*/ 764176 h 2128960"/>
              <a:gd name="connsiteX0" fmla="*/ 0 w 5976664"/>
              <a:gd name="connsiteY0" fmla="*/ 764176 h 2128960"/>
              <a:gd name="connsiteX1" fmla="*/ 764176 w 5976664"/>
              <a:gd name="connsiteY1" fmla="*/ 0 h 2128960"/>
              <a:gd name="connsiteX2" fmla="*/ 5212488 w 5976664"/>
              <a:gd name="connsiteY2" fmla="*/ 0 h 2128960"/>
              <a:gd name="connsiteX3" fmla="*/ 5976664 w 5976664"/>
              <a:gd name="connsiteY3" fmla="*/ 764176 h 2128960"/>
              <a:gd name="connsiteX4" fmla="*/ 5976664 w 5976664"/>
              <a:gd name="connsiteY4" fmla="*/ 764176 h 2128960"/>
              <a:gd name="connsiteX5" fmla="*/ 5212488 w 5976664"/>
              <a:gd name="connsiteY5" fmla="*/ 1528352 h 2128960"/>
              <a:gd name="connsiteX6" fmla="*/ 764176 w 5976664"/>
              <a:gd name="connsiteY6" fmla="*/ 1528352 h 2128960"/>
              <a:gd name="connsiteX7" fmla="*/ 5132 w 5976664"/>
              <a:gd name="connsiteY7" fmla="*/ 2128960 h 2128960"/>
              <a:gd name="connsiteX8" fmla="*/ 0 w 5976664"/>
              <a:gd name="connsiteY8" fmla="*/ 764176 h 2128960"/>
              <a:gd name="connsiteX0" fmla="*/ 0 w 5976664"/>
              <a:gd name="connsiteY0" fmla="*/ 764176 h 2128960"/>
              <a:gd name="connsiteX1" fmla="*/ 764176 w 5976664"/>
              <a:gd name="connsiteY1" fmla="*/ 0 h 2128960"/>
              <a:gd name="connsiteX2" fmla="*/ 5212488 w 5976664"/>
              <a:gd name="connsiteY2" fmla="*/ 0 h 2128960"/>
              <a:gd name="connsiteX3" fmla="*/ 5976664 w 5976664"/>
              <a:gd name="connsiteY3" fmla="*/ 764176 h 2128960"/>
              <a:gd name="connsiteX4" fmla="*/ 5976664 w 5976664"/>
              <a:gd name="connsiteY4" fmla="*/ 764176 h 2128960"/>
              <a:gd name="connsiteX5" fmla="*/ 5212488 w 5976664"/>
              <a:gd name="connsiteY5" fmla="*/ 1528352 h 2128960"/>
              <a:gd name="connsiteX6" fmla="*/ 764176 w 5976664"/>
              <a:gd name="connsiteY6" fmla="*/ 1528352 h 2128960"/>
              <a:gd name="connsiteX7" fmla="*/ 5132 w 5976664"/>
              <a:gd name="connsiteY7" fmla="*/ 2128960 h 2128960"/>
              <a:gd name="connsiteX8" fmla="*/ 0 w 5976664"/>
              <a:gd name="connsiteY8" fmla="*/ 764176 h 2128960"/>
              <a:gd name="connsiteX0" fmla="*/ 0 w 5976664"/>
              <a:gd name="connsiteY0" fmla="*/ 764176 h 2128960"/>
              <a:gd name="connsiteX1" fmla="*/ 764176 w 5976664"/>
              <a:gd name="connsiteY1" fmla="*/ 0 h 2128960"/>
              <a:gd name="connsiteX2" fmla="*/ 5212488 w 5976664"/>
              <a:gd name="connsiteY2" fmla="*/ 0 h 2128960"/>
              <a:gd name="connsiteX3" fmla="*/ 5976664 w 5976664"/>
              <a:gd name="connsiteY3" fmla="*/ 764176 h 2128960"/>
              <a:gd name="connsiteX4" fmla="*/ 5976664 w 5976664"/>
              <a:gd name="connsiteY4" fmla="*/ 764176 h 2128960"/>
              <a:gd name="connsiteX5" fmla="*/ 5212488 w 5976664"/>
              <a:gd name="connsiteY5" fmla="*/ 1528352 h 2128960"/>
              <a:gd name="connsiteX6" fmla="*/ 764176 w 5976664"/>
              <a:gd name="connsiteY6" fmla="*/ 1528352 h 2128960"/>
              <a:gd name="connsiteX7" fmla="*/ 5132 w 5976664"/>
              <a:gd name="connsiteY7" fmla="*/ 2128960 h 2128960"/>
              <a:gd name="connsiteX8" fmla="*/ 0 w 5976664"/>
              <a:gd name="connsiteY8" fmla="*/ 764176 h 2128960"/>
              <a:gd name="connsiteX0" fmla="*/ 0 w 5976664"/>
              <a:gd name="connsiteY0" fmla="*/ 764176 h 2128960"/>
              <a:gd name="connsiteX1" fmla="*/ 764176 w 5976664"/>
              <a:gd name="connsiteY1" fmla="*/ 0 h 2128960"/>
              <a:gd name="connsiteX2" fmla="*/ 5212488 w 5976664"/>
              <a:gd name="connsiteY2" fmla="*/ 0 h 2128960"/>
              <a:gd name="connsiteX3" fmla="*/ 5976664 w 5976664"/>
              <a:gd name="connsiteY3" fmla="*/ 764176 h 2128960"/>
              <a:gd name="connsiteX4" fmla="*/ 5976664 w 5976664"/>
              <a:gd name="connsiteY4" fmla="*/ 764176 h 2128960"/>
              <a:gd name="connsiteX5" fmla="*/ 5212488 w 5976664"/>
              <a:gd name="connsiteY5" fmla="*/ 1528352 h 2128960"/>
              <a:gd name="connsiteX6" fmla="*/ 764176 w 5976664"/>
              <a:gd name="connsiteY6" fmla="*/ 1528352 h 2128960"/>
              <a:gd name="connsiteX7" fmla="*/ 5132 w 5976664"/>
              <a:gd name="connsiteY7" fmla="*/ 2128960 h 2128960"/>
              <a:gd name="connsiteX8" fmla="*/ 0 w 5976664"/>
              <a:gd name="connsiteY8" fmla="*/ 764176 h 2128960"/>
              <a:gd name="connsiteX0" fmla="*/ 17 w 5976681"/>
              <a:gd name="connsiteY0" fmla="*/ 764176 h 2128960"/>
              <a:gd name="connsiteX1" fmla="*/ 764193 w 5976681"/>
              <a:gd name="connsiteY1" fmla="*/ 0 h 2128960"/>
              <a:gd name="connsiteX2" fmla="*/ 5212505 w 5976681"/>
              <a:gd name="connsiteY2" fmla="*/ 0 h 2128960"/>
              <a:gd name="connsiteX3" fmla="*/ 5976681 w 5976681"/>
              <a:gd name="connsiteY3" fmla="*/ 764176 h 2128960"/>
              <a:gd name="connsiteX4" fmla="*/ 5976681 w 5976681"/>
              <a:gd name="connsiteY4" fmla="*/ 764176 h 2128960"/>
              <a:gd name="connsiteX5" fmla="*/ 5212505 w 5976681"/>
              <a:gd name="connsiteY5" fmla="*/ 1528352 h 2128960"/>
              <a:gd name="connsiteX6" fmla="*/ 764193 w 5976681"/>
              <a:gd name="connsiteY6" fmla="*/ 1528352 h 2128960"/>
              <a:gd name="connsiteX7" fmla="*/ 5149 w 5976681"/>
              <a:gd name="connsiteY7" fmla="*/ 2128960 h 2128960"/>
              <a:gd name="connsiteX8" fmla="*/ 17 w 5976681"/>
              <a:gd name="connsiteY8" fmla="*/ 764176 h 2128960"/>
              <a:gd name="connsiteX0" fmla="*/ 56863 w 6033527"/>
              <a:gd name="connsiteY0" fmla="*/ 764176 h 2355179"/>
              <a:gd name="connsiteX1" fmla="*/ 821039 w 6033527"/>
              <a:gd name="connsiteY1" fmla="*/ 0 h 2355179"/>
              <a:gd name="connsiteX2" fmla="*/ 5269351 w 6033527"/>
              <a:gd name="connsiteY2" fmla="*/ 0 h 2355179"/>
              <a:gd name="connsiteX3" fmla="*/ 6033527 w 6033527"/>
              <a:gd name="connsiteY3" fmla="*/ 764176 h 2355179"/>
              <a:gd name="connsiteX4" fmla="*/ 6033527 w 6033527"/>
              <a:gd name="connsiteY4" fmla="*/ 764176 h 2355179"/>
              <a:gd name="connsiteX5" fmla="*/ 5269351 w 6033527"/>
              <a:gd name="connsiteY5" fmla="*/ 1528352 h 2355179"/>
              <a:gd name="connsiteX6" fmla="*/ 821039 w 6033527"/>
              <a:gd name="connsiteY6" fmla="*/ 1528352 h 2355179"/>
              <a:gd name="connsiteX7" fmla="*/ 57233 w 6033527"/>
              <a:gd name="connsiteY7" fmla="*/ 2355179 h 2355179"/>
              <a:gd name="connsiteX8" fmla="*/ 56863 w 6033527"/>
              <a:gd name="connsiteY8" fmla="*/ 764176 h 2355179"/>
              <a:gd name="connsiteX0" fmla="*/ 0 w 5976664"/>
              <a:gd name="connsiteY0" fmla="*/ 764176 h 2355179"/>
              <a:gd name="connsiteX1" fmla="*/ 764176 w 5976664"/>
              <a:gd name="connsiteY1" fmla="*/ 0 h 2355179"/>
              <a:gd name="connsiteX2" fmla="*/ 5212488 w 5976664"/>
              <a:gd name="connsiteY2" fmla="*/ 0 h 2355179"/>
              <a:gd name="connsiteX3" fmla="*/ 5976664 w 5976664"/>
              <a:gd name="connsiteY3" fmla="*/ 764176 h 2355179"/>
              <a:gd name="connsiteX4" fmla="*/ 5976664 w 5976664"/>
              <a:gd name="connsiteY4" fmla="*/ 764176 h 2355179"/>
              <a:gd name="connsiteX5" fmla="*/ 5212488 w 5976664"/>
              <a:gd name="connsiteY5" fmla="*/ 1528352 h 2355179"/>
              <a:gd name="connsiteX6" fmla="*/ 764176 w 5976664"/>
              <a:gd name="connsiteY6" fmla="*/ 1528352 h 2355179"/>
              <a:gd name="connsiteX7" fmla="*/ 370 w 5976664"/>
              <a:gd name="connsiteY7" fmla="*/ 2355179 h 2355179"/>
              <a:gd name="connsiteX8" fmla="*/ 0 w 5976664"/>
              <a:gd name="connsiteY8" fmla="*/ 764176 h 2355179"/>
              <a:gd name="connsiteX0" fmla="*/ 427 w 5977091"/>
              <a:gd name="connsiteY0" fmla="*/ 764176 h 2355179"/>
              <a:gd name="connsiteX1" fmla="*/ 764603 w 5977091"/>
              <a:gd name="connsiteY1" fmla="*/ 0 h 2355179"/>
              <a:gd name="connsiteX2" fmla="*/ 5212915 w 5977091"/>
              <a:gd name="connsiteY2" fmla="*/ 0 h 2355179"/>
              <a:gd name="connsiteX3" fmla="*/ 5977091 w 5977091"/>
              <a:gd name="connsiteY3" fmla="*/ 764176 h 2355179"/>
              <a:gd name="connsiteX4" fmla="*/ 5977091 w 5977091"/>
              <a:gd name="connsiteY4" fmla="*/ 764176 h 2355179"/>
              <a:gd name="connsiteX5" fmla="*/ 5212915 w 5977091"/>
              <a:gd name="connsiteY5" fmla="*/ 1528352 h 2355179"/>
              <a:gd name="connsiteX6" fmla="*/ 764603 w 5977091"/>
              <a:gd name="connsiteY6" fmla="*/ 1528352 h 2355179"/>
              <a:gd name="connsiteX7" fmla="*/ 797 w 5977091"/>
              <a:gd name="connsiteY7" fmla="*/ 2355179 h 2355179"/>
              <a:gd name="connsiteX8" fmla="*/ 427 w 5977091"/>
              <a:gd name="connsiteY8" fmla="*/ 764176 h 235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7091" h="2355179">
                <a:moveTo>
                  <a:pt x="427" y="764176"/>
                </a:moveTo>
                <a:cubicBezTo>
                  <a:pt x="1522" y="376408"/>
                  <a:pt x="342560" y="0"/>
                  <a:pt x="764603" y="0"/>
                </a:cubicBezTo>
                <a:lnTo>
                  <a:pt x="5212915" y="0"/>
                </a:lnTo>
                <a:cubicBezTo>
                  <a:pt x="5634958" y="0"/>
                  <a:pt x="5977091" y="342133"/>
                  <a:pt x="5977091" y="764176"/>
                </a:cubicBezTo>
                <a:lnTo>
                  <a:pt x="5977091" y="764176"/>
                </a:lnTo>
                <a:cubicBezTo>
                  <a:pt x="5977091" y="1186219"/>
                  <a:pt x="5634958" y="1528352"/>
                  <a:pt x="5212915" y="1528352"/>
                </a:cubicBezTo>
                <a:lnTo>
                  <a:pt x="764603" y="1528352"/>
                </a:lnTo>
                <a:cubicBezTo>
                  <a:pt x="30060" y="1583209"/>
                  <a:pt x="39801" y="2264425"/>
                  <a:pt x="797" y="2355179"/>
                </a:cubicBezTo>
                <a:cubicBezTo>
                  <a:pt x="674" y="1824845"/>
                  <a:pt x="-668" y="1151944"/>
                  <a:pt x="427" y="764176"/>
                </a:cubicBezTo>
                <a:close/>
              </a:path>
            </a:pathLst>
          </a:custGeom>
          <a:solidFill>
            <a:srgbClr val="968C6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68" dirty="0" err="1">
              <a:solidFill>
                <a:srgbClr val="FFFFFF"/>
              </a:solidFill>
              <a:latin typeface="Georgia" pitchFamily="18" charset="0"/>
            </a:endParaRPr>
          </a:p>
        </p:txBody>
      </p:sp>
      <p:sp>
        <p:nvSpPr>
          <p:cNvPr id="71" name="Freeform 25"/>
          <p:cNvSpPr>
            <a:spLocks/>
          </p:cNvSpPr>
          <p:nvPr/>
        </p:nvSpPr>
        <p:spPr bwMode="auto">
          <a:xfrm>
            <a:off x="5671144" y="4916451"/>
            <a:ext cx="1836000" cy="1248853"/>
          </a:xfrm>
          <a:custGeom>
            <a:avLst/>
            <a:gdLst>
              <a:gd name="T0" fmla="*/ 1410 w 1864"/>
              <a:gd name="T1" fmla="*/ 0 h 1458"/>
              <a:gd name="T2" fmla="*/ 452 w 1864"/>
              <a:gd name="T3" fmla="*/ 0 h 1458"/>
              <a:gd name="T4" fmla="*/ 362 w 1864"/>
              <a:gd name="T5" fmla="*/ 8 h 1458"/>
              <a:gd name="T6" fmla="*/ 276 w 1864"/>
              <a:gd name="T7" fmla="*/ 34 h 1458"/>
              <a:gd name="T8" fmla="*/ 200 w 1864"/>
              <a:gd name="T9" fmla="*/ 76 h 1458"/>
              <a:gd name="T10" fmla="*/ 132 w 1864"/>
              <a:gd name="T11" fmla="*/ 132 h 1458"/>
              <a:gd name="T12" fmla="*/ 76 w 1864"/>
              <a:gd name="T13" fmla="*/ 198 h 1458"/>
              <a:gd name="T14" fmla="*/ 34 w 1864"/>
              <a:gd name="T15" fmla="*/ 276 h 1458"/>
              <a:gd name="T16" fmla="*/ 8 w 1864"/>
              <a:gd name="T17" fmla="*/ 362 h 1458"/>
              <a:gd name="T18" fmla="*/ 0 w 1864"/>
              <a:gd name="T19" fmla="*/ 452 h 1458"/>
              <a:gd name="T20" fmla="*/ 0 w 1864"/>
              <a:gd name="T21" fmla="*/ 460 h 1458"/>
              <a:gd name="T22" fmla="*/ 0 w 1864"/>
              <a:gd name="T23" fmla="*/ 1458 h 1458"/>
              <a:gd name="T24" fmla="*/ 2 w 1864"/>
              <a:gd name="T25" fmla="*/ 1412 h 1458"/>
              <a:gd name="T26" fmla="*/ 20 w 1864"/>
              <a:gd name="T27" fmla="*/ 1314 h 1458"/>
              <a:gd name="T28" fmla="*/ 54 w 1864"/>
              <a:gd name="T29" fmla="*/ 1220 h 1458"/>
              <a:gd name="T30" fmla="*/ 102 w 1864"/>
              <a:gd name="T31" fmla="*/ 1130 h 1458"/>
              <a:gd name="T32" fmla="*/ 164 w 1864"/>
              <a:gd name="T33" fmla="*/ 1050 h 1458"/>
              <a:gd name="T34" fmla="*/ 218 w 1864"/>
              <a:gd name="T35" fmla="*/ 998 h 1458"/>
              <a:gd name="T36" fmla="*/ 256 w 1864"/>
              <a:gd name="T37" fmla="*/ 970 h 1458"/>
              <a:gd name="T38" fmla="*/ 296 w 1864"/>
              <a:gd name="T39" fmla="*/ 946 h 1458"/>
              <a:gd name="T40" fmla="*/ 340 w 1864"/>
              <a:gd name="T41" fmla="*/ 926 h 1458"/>
              <a:gd name="T42" fmla="*/ 384 w 1864"/>
              <a:gd name="T43" fmla="*/ 914 h 1458"/>
              <a:gd name="T44" fmla="*/ 430 w 1864"/>
              <a:gd name="T45" fmla="*/ 906 h 1458"/>
              <a:gd name="T46" fmla="*/ 452 w 1864"/>
              <a:gd name="T47" fmla="*/ 906 h 1458"/>
              <a:gd name="T48" fmla="*/ 1082 w 1864"/>
              <a:gd name="T49" fmla="*/ 906 h 1458"/>
              <a:gd name="T50" fmla="*/ 1410 w 1864"/>
              <a:gd name="T51" fmla="*/ 906 h 1458"/>
              <a:gd name="T52" fmla="*/ 1502 w 1864"/>
              <a:gd name="T53" fmla="*/ 896 h 1458"/>
              <a:gd name="T54" fmla="*/ 1586 w 1864"/>
              <a:gd name="T55" fmla="*/ 870 h 1458"/>
              <a:gd name="T56" fmla="*/ 1664 w 1864"/>
              <a:gd name="T57" fmla="*/ 828 h 1458"/>
              <a:gd name="T58" fmla="*/ 1730 w 1864"/>
              <a:gd name="T59" fmla="*/ 774 h 1458"/>
              <a:gd name="T60" fmla="*/ 1786 w 1864"/>
              <a:gd name="T61" fmla="*/ 706 h 1458"/>
              <a:gd name="T62" fmla="*/ 1828 w 1864"/>
              <a:gd name="T63" fmla="*/ 630 h 1458"/>
              <a:gd name="T64" fmla="*/ 1854 w 1864"/>
              <a:gd name="T65" fmla="*/ 544 h 1458"/>
              <a:gd name="T66" fmla="*/ 1864 w 1864"/>
              <a:gd name="T67" fmla="*/ 452 h 1458"/>
              <a:gd name="T68" fmla="*/ 1860 w 1864"/>
              <a:gd name="T69" fmla="*/ 406 h 1458"/>
              <a:gd name="T70" fmla="*/ 1842 w 1864"/>
              <a:gd name="T71" fmla="*/ 318 h 1458"/>
              <a:gd name="T72" fmla="*/ 1808 w 1864"/>
              <a:gd name="T73" fmla="*/ 236 h 1458"/>
              <a:gd name="T74" fmla="*/ 1760 w 1864"/>
              <a:gd name="T75" fmla="*/ 164 h 1458"/>
              <a:gd name="T76" fmla="*/ 1698 w 1864"/>
              <a:gd name="T77" fmla="*/ 102 h 1458"/>
              <a:gd name="T78" fmla="*/ 1626 w 1864"/>
              <a:gd name="T79" fmla="*/ 54 h 1458"/>
              <a:gd name="T80" fmla="*/ 1544 w 1864"/>
              <a:gd name="T81" fmla="*/ 20 h 1458"/>
              <a:gd name="T82" fmla="*/ 1456 w 1864"/>
              <a:gd name="T83" fmla="*/ 2 h 1458"/>
              <a:gd name="T84" fmla="*/ 1410 w 1864"/>
              <a:gd name="T85"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64" h="1458">
                <a:moveTo>
                  <a:pt x="1410" y="0"/>
                </a:moveTo>
                <a:lnTo>
                  <a:pt x="1410" y="0"/>
                </a:lnTo>
                <a:lnTo>
                  <a:pt x="452" y="0"/>
                </a:lnTo>
                <a:lnTo>
                  <a:pt x="452" y="0"/>
                </a:lnTo>
                <a:lnTo>
                  <a:pt x="406" y="2"/>
                </a:lnTo>
                <a:lnTo>
                  <a:pt x="362" y="8"/>
                </a:lnTo>
                <a:lnTo>
                  <a:pt x="318" y="20"/>
                </a:lnTo>
                <a:lnTo>
                  <a:pt x="276" y="34"/>
                </a:lnTo>
                <a:lnTo>
                  <a:pt x="236" y="54"/>
                </a:lnTo>
                <a:lnTo>
                  <a:pt x="200" y="76"/>
                </a:lnTo>
                <a:lnTo>
                  <a:pt x="164" y="102"/>
                </a:lnTo>
                <a:lnTo>
                  <a:pt x="132" y="132"/>
                </a:lnTo>
                <a:lnTo>
                  <a:pt x="102" y="164"/>
                </a:lnTo>
                <a:lnTo>
                  <a:pt x="76" y="198"/>
                </a:lnTo>
                <a:lnTo>
                  <a:pt x="54" y="236"/>
                </a:lnTo>
                <a:lnTo>
                  <a:pt x="34" y="276"/>
                </a:lnTo>
                <a:lnTo>
                  <a:pt x="20" y="318"/>
                </a:lnTo>
                <a:lnTo>
                  <a:pt x="8" y="362"/>
                </a:lnTo>
                <a:lnTo>
                  <a:pt x="2" y="406"/>
                </a:lnTo>
                <a:lnTo>
                  <a:pt x="0" y="452"/>
                </a:lnTo>
                <a:lnTo>
                  <a:pt x="0" y="452"/>
                </a:lnTo>
                <a:lnTo>
                  <a:pt x="0" y="460"/>
                </a:lnTo>
                <a:lnTo>
                  <a:pt x="0" y="460"/>
                </a:lnTo>
                <a:lnTo>
                  <a:pt x="0" y="1458"/>
                </a:lnTo>
                <a:lnTo>
                  <a:pt x="0" y="1458"/>
                </a:lnTo>
                <a:lnTo>
                  <a:pt x="2" y="1412"/>
                </a:lnTo>
                <a:lnTo>
                  <a:pt x="8" y="1364"/>
                </a:lnTo>
                <a:lnTo>
                  <a:pt x="20" y="1314"/>
                </a:lnTo>
                <a:lnTo>
                  <a:pt x="34" y="1266"/>
                </a:lnTo>
                <a:lnTo>
                  <a:pt x="54" y="1220"/>
                </a:lnTo>
                <a:lnTo>
                  <a:pt x="76" y="1174"/>
                </a:lnTo>
                <a:lnTo>
                  <a:pt x="102" y="1130"/>
                </a:lnTo>
                <a:lnTo>
                  <a:pt x="132" y="1088"/>
                </a:lnTo>
                <a:lnTo>
                  <a:pt x="164" y="1050"/>
                </a:lnTo>
                <a:lnTo>
                  <a:pt x="200" y="1014"/>
                </a:lnTo>
                <a:lnTo>
                  <a:pt x="218" y="998"/>
                </a:lnTo>
                <a:lnTo>
                  <a:pt x="236" y="984"/>
                </a:lnTo>
                <a:lnTo>
                  <a:pt x="256" y="970"/>
                </a:lnTo>
                <a:lnTo>
                  <a:pt x="276" y="958"/>
                </a:lnTo>
                <a:lnTo>
                  <a:pt x="296" y="946"/>
                </a:lnTo>
                <a:lnTo>
                  <a:pt x="318" y="936"/>
                </a:lnTo>
                <a:lnTo>
                  <a:pt x="340" y="926"/>
                </a:lnTo>
                <a:lnTo>
                  <a:pt x="362" y="920"/>
                </a:lnTo>
                <a:lnTo>
                  <a:pt x="384" y="914"/>
                </a:lnTo>
                <a:lnTo>
                  <a:pt x="406" y="910"/>
                </a:lnTo>
                <a:lnTo>
                  <a:pt x="430" y="906"/>
                </a:lnTo>
                <a:lnTo>
                  <a:pt x="452" y="906"/>
                </a:lnTo>
                <a:lnTo>
                  <a:pt x="452" y="906"/>
                </a:lnTo>
                <a:lnTo>
                  <a:pt x="1082" y="906"/>
                </a:lnTo>
                <a:lnTo>
                  <a:pt x="1082" y="906"/>
                </a:lnTo>
                <a:lnTo>
                  <a:pt x="1410" y="906"/>
                </a:lnTo>
                <a:lnTo>
                  <a:pt x="1410" y="906"/>
                </a:lnTo>
                <a:lnTo>
                  <a:pt x="1456" y="904"/>
                </a:lnTo>
                <a:lnTo>
                  <a:pt x="1502" y="896"/>
                </a:lnTo>
                <a:lnTo>
                  <a:pt x="1544" y="886"/>
                </a:lnTo>
                <a:lnTo>
                  <a:pt x="1586" y="870"/>
                </a:lnTo>
                <a:lnTo>
                  <a:pt x="1626" y="852"/>
                </a:lnTo>
                <a:lnTo>
                  <a:pt x="1664" y="828"/>
                </a:lnTo>
                <a:lnTo>
                  <a:pt x="1698" y="802"/>
                </a:lnTo>
                <a:lnTo>
                  <a:pt x="1730" y="774"/>
                </a:lnTo>
                <a:lnTo>
                  <a:pt x="1760" y="740"/>
                </a:lnTo>
                <a:lnTo>
                  <a:pt x="1786" y="706"/>
                </a:lnTo>
                <a:lnTo>
                  <a:pt x="1808" y="668"/>
                </a:lnTo>
                <a:lnTo>
                  <a:pt x="1828" y="630"/>
                </a:lnTo>
                <a:lnTo>
                  <a:pt x="1842" y="588"/>
                </a:lnTo>
                <a:lnTo>
                  <a:pt x="1854" y="544"/>
                </a:lnTo>
                <a:lnTo>
                  <a:pt x="1860" y="498"/>
                </a:lnTo>
                <a:lnTo>
                  <a:pt x="1864" y="452"/>
                </a:lnTo>
                <a:lnTo>
                  <a:pt x="1864" y="452"/>
                </a:lnTo>
                <a:lnTo>
                  <a:pt x="1860" y="406"/>
                </a:lnTo>
                <a:lnTo>
                  <a:pt x="1854" y="362"/>
                </a:lnTo>
                <a:lnTo>
                  <a:pt x="1842" y="318"/>
                </a:lnTo>
                <a:lnTo>
                  <a:pt x="1828" y="276"/>
                </a:lnTo>
                <a:lnTo>
                  <a:pt x="1808" y="236"/>
                </a:lnTo>
                <a:lnTo>
                  <a:pt x="1786" y="198"/>
                </a:lnTo>
                <a:lnTo>
                  <a:pt x="1760" y="164"/>
                </a:lnTo>
                <a:lnTo>
                  <a:pt x="1730" y="132"/>
                </a:lnTo>
                <a:lnTo>
                  <a:pt x="1698" y="102"/>
                </a:lnTo>
                <a:lnTo>
                  <a:pt x="1664" y="76"/>
                </a:lnTo>
                <a:lnTo>
                  <a:pt x="1626" y="54"/>
                </a:lnTo>
                <a:lnTo>
                  <a:pt x="1586" y="34"/>
                </a:lnTo>
                <a:lnTo>
                  <a:pt x="1544" y="20"/>
                </a:lnTo>
                <a:lnTo>
                  <a:pt x="1502" y="8"/>
                </a:lnTo>
                <a:lnTo>
                  <a:pt x="1456" y="2"/>
                </a:lnTo>
                <a:lnTo>
                  <a:pt x="1410" y="0"/>
                </a:lnTo>
                <a:lnTo>
                  <a:pt x="1410" y="0"/>
                </a:lnTo>
                <a:close/>
              </a:path>
            </a:pathLst>
          </a:custGeom>
          <a:solidFill>
            <a:schemeClr val="accent4"/>
          </a:solidFill>
          <a:ln w="6350">
            <a:solidFill>
              <a:schemeClr val="bg1"/>
            </a:solidFill>
            <a:prstDash val="solid"/>
            <a:round/>
            <a:headEnd/>
            <a:tailEnd/>
          </a:ln>
        </p:spPr>
        <p:txBody>
          <a:bodyPr vert="horz" wrap="square" lIns="78191" tIns="39095" rIns="78191" bIns="39095" numCol="1" anchor="t" anchorCtr="0" compatLnSpc="1">
            <a:prstTxWarp prst="textNoShape">
              <a:avLst/>
            </a:prstTxWarp>
          </a:bodyPr>
          <a:lstStyle/>
          <a:p>
            <a:endParaRPr lang="en-GB" sz="1368">
              <a:solidFill>
                <a:srgbClr val="FFFFFF"/>
              </a:solidFill>
            </a:endParaRPr>
          </a:p>
        </p:txBody>
      </p:sp>
      <p:sp>
        <p:nvSpPr>
          <p:cNvPr id="72" name="Freeform 26"/>
          <p:cNvSpPr>
            <a:spLocks/>
          </p:cNvSpPr>
          <p:nvPr/>
        </p:nvSpPr>
        <p:spPr bwMode="auto">
          <a:xfrm>
            <a:off x="5671146" y="4025458"/>
            <a:ext cx="2016000" cy="1375624"/>
          </a:xfrm>
          <a:custGeom>
            <a:avLst/>
            <a:gdLst>
              <a:gd name="T0" fmla="*/ 534 w 2200"/>
              <a:gd name="T1" fmla="*/ 0 h 1606"/>
              <a:gd name="T2" fmla="*/ 480 w 2200"/>
              <a:gd name="T3" fmla="*/ 2 h 1606"/>
              <a:gd name="T4" fmla="*/ 400 w 2200"/>
              <a:gd name="T5" fmla="*/ 16 h 1606"/>
              <a:gd name="T6" fmla="*/ 326 w 2200"/>
              <a:gd name="T7" fmla="*/ 42 h 1606"/>
              <a:gd name="T8" fmla="*/ 258 w 2200"/>
              <a:gd name="T9" fmla="*/ 78 h 1606"/>
              <a:gd name="T10" fmla="*/ 194 w 2200"/>
              <a:gd name="T11" fmla="*/ 122 h 1606"/>
              <a:gd name="T12" fmla="*/ 138 w 2200"/>
              <a:gd name="T13" fmla="*/ 176 h 1606"/>
              <a:gd name="T14" fmla="*/ 90 w 2200"/>
              <a:gd name="T15" fmla="*/ 236 h 1606"/>
              <a:gd name="T16" fmla="*/ 52 w 2200"/>
              <a:gd name="T17" fmla="*/ 302 h 1606"/>
              <a:gd name="T18" fmla="*/ 24 w 2200"/>
              <a:gd name="T19" fmla="*/ 376 h 1606"/>
              <a:gd name="T20" fmla="*/ 6 w 2200"/>
              <a:gd name="T21" fmla="*/ 454 h 1606"/>
              <a:gd name="T22" fmla="*/ 0 w 2200"/>
              <a:gd name="T23" fmla="*/ 534 h 1606"/>
              <a:gd name="T24" fmla="*/ 0 w 2200"/>
              <a:gd name="T25" fmla="*/ 544 h 1606"/>
              <a:gd name="T26" fmla="*/ 0 w 2200"/>
              <a:gd name="T27" fmla="*/ 1578 h 1606"/>
              <a:gd name="T28" fmla="*/ 10 w 2200"/>
              <a:gd name="T29" fmla="*/ 1498 h 1606"/>
              <a:gd name="T30" fmla="*/ 32 w 2200"/>
              <a:gd name="T31" fmla="*/ 1422 h 1606"/>
              <a:gd name="T32" fmla="*/ 64 w 2200"/>
              <a:gd name="T33" fmla="*/ 1350 h 1606"/>
              <a:gd name="T34" fmla="*/ 106 w 2200"/>
              <a:gd name="T35" fmla="*/ 1286 h 1606"/>
              <a:gd name="T36" fmla="*/ 156 w 2200"/>
              <a:gd name="T37" fmla="*/ 1226 h 1606"/>
              <a:gd name="T38" fmla="*/ 214 w 2200"/>
              <a:gd name="T39" fmla="*/ 1176 h 1606"/>
              <a:gd name="T40" fmla="*/ 280 w 2200"/>
              <a:gd name="T41" fmla="*/ 1134 h 1606"/>
              <a:gd name="T42" fmla="*/ 350 w 2200"/>
              <a:gd name="T43" fmla="*/ 1102 h 1606"/>
              <a:gd name="T44" fmla="*/ 426 w 2200"/>
              <a:gd name="T45" fmla="*/ 1082 h 1606"/>
              <a:gd name="T46" fmla="*/ 506 w 2200"/>
              <a:gd name="T47" fmla="*/ 1070 h 1606"/>
              <a:gd name="T48" fmla="*/ 1276 w 2200"/>
              <a:gd name="T49" fmla="*/ 1070 h 1606"/>
              <a:gd name="T50" fmla="*/ 1664 w 2200"/>
              <a:gd name="T51" fmla="*/ 1070 h 1606"/>
              <a:gd name="T52" fmla="*/ 1746 w 2200"/>
              <a:gd name="T53" fmla="*/ 1064 h 1606"/>
              <a:gd name="T54" fmla="*/ 1824 w 2200"/>
              <a:gd name="T55" fmla="*/ 1046 h 1606"/>
              <a:gd name="T56" fmla="*/ 1896 w 2200"/>
              <a:gd name="T57" fmla="*/ 1018 h 1606"/>
              <a:gd name="T58" fmla="*/ 1964 w 2200"/>
              <a:gd name="T59" fmla="*/ 978 h 1606"/>
              <a:gd name="T60" fmla="*/ 2024 w 2200"/>
              <a:gd name="T61" fmla="*/ 932 h 1606"/>
              <a:gd name="T62" fmla="*/ 2076 w 2200"/>
              <a:gd name="T63" fmla="*/ 876 h 1606"/>
              <a:gd name="T64" fmla="*/ 2122 w 2200"/>
              <a:gd name="T65" fmla="*/ 812 h 1606"/>
              <a:gd name="T66" fmla="*/ 2158 w 2200"/>
              <a:gd name="T67" fmla="*/ 744 h 1606"/>
              <a:gd name="T68" fmla="*/ 2182 w 2200"/>
              <a:gd name="T69" fmla="*/ 668 h 1606"/>
              <a:gd name="T70" fmla="*/ 2196 w 2200"/>
              <a:gd name="T71" fmla="*/ 590 h 1606"/>
              <a:gd name="T72" fmla="*/ 2200 w 2200"/>
              <a:gd name="T73" fmla="*/ 534 h 1606"/>
              <a:gd name="T74" fmla="*/ 2192 w 2200"/>
              <a:gd name="T75" fmla="*/ 454 h 1606"/>
              <a:gd name="T76" fmla="*/ 2176 w 2200"/>
              <a:gd name="T77" fmla="*/ 376 h 1606"/>
              <a:gd name="T78" fmla="*/ 2146 w 2200"/>
              <a:gd name="T79" fmla="*/ 302 h 1606"/>
              <a:gd name="T80" fmla="*/ 2108 w 2200"/>
              <a:gd name="T81" fmla="*/ 236 h 1606"/>
              <a:gd name="T82" fmla="*/ 2060 w 2200"/>
              <a:gd name="T83" fmla="*/ 176 h 1606"/>
              <a:gd name="T84" fmla="*/ 2004 w 2200"/>
              <a:gd name="T85" fmla="*/ 122 h 1606"/>
              <a:gd name="T86" fmla="*/ 1942 w 2200"/>
              <a:gd name="T87" fmla="*/ 78 h 1606"/>
              <a:gd name="T88" fmla="*/ 1872 w 2200"/>
              <a:gd name="T89" fmla="*/ 42 h 1606"/>
              <a:gd name="T90" fmla="*/ 1798 w 2200"/>
              <a:gd name="T91" fmla="*/ 16 h 1606"/>
              <a:gd name="T92" fmla="*/ 1718 w 2200"/>
              <a:gd name="T93" fmla="*/ 2 h 1606"/>
              <a:gd name="T94" fmla="*/ 1664 w 2200"/>
              <a:gd name="T95" fmla="*/ 0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00" h="1606">
                <a:moveTo>
                  <a:pt x="1664" y="0"/>
                </a:moveTo>
                <a:lnTo>
                  <a:pt x="1664" y="0"/>
                </a:lnTo>
                <a:lnTo>
                  <a:pt x="534" y="0"/>
                </a:lnTo>
                <a:lnTo>
                  <a:pt x="534" y="0"/>
                </a:lnTo>
                <a:lnTo>
                  <a:pt x="506" y="0"/>
                </a:lnTo>
                <a:lnTo>
                  <a:pt x="480" y="2"/>
                </a:lnTo>
                <a:lnTo>
                  <a:pt x="454" y="6"/>
                </a:lnTo>
                <a:lnTo>
                  <a:pt x="426" y="10"/>
                </a:lnTo>
                <a:lnTo>
                  <a:pt x="400" y="16"/>
                </a:lnTo>
                <a:lnTo>
                  <a:pt x="376" y="24"/>
                </a:lnTo>
                <a:lnTo>
                  <a:pt x="350" y="32"/>
                </a:lnTo>
                <a:lnTo>
                  <a:pt x="326" y="42"/>
                </a:lnTo>
                <a:lnTo>
                  <a:pt x="302" y="52"/>
                </a:lnTo>
                <a:lnTo>
                  <a:pt x="280" y="64"/>
                </a:lnTo>
                <a:lnTo>
                  <a:pt x="258" y="78"/>
                </a:lnTo>
                <a:lnTo>
                  <a:pt x="236" y="92"/>
                </a:lnTo>
                <a:lnTo>
                  <a:pt x="214" y="106"/>
                </a:lnTo>
                <a:lnTo>
                  <a:pt x="194" y="122"/>
                </a:lnTo>
                <a:lnTo>
                  <a:pt x="174" y="138"/>
                </a:lnTo>
                <a:lnTo>
                  <a:pt x="156" y="156"/>
                </a:lnTo>
                <a:lnTo>
                  <a:pt x="138" y="176"/>
                </a:lnTo>
                <a:lnTo>
                  <a:pt x="122" y="194"/>
                </a:lnTo>
                <a:lnTo>
                  <a:pt x="106" y="214"/>
                </a:lnTo>
                <a:lnTo>
                  <a:pt x="90" y="236"/>
                </a:lnTo>
                <a:lnTo>
                  <a:pt x="76" y="258"/>
                </a:lnTo>
                <a:lnTo>
                  <a:pt x="64" y="280"/>
                </a:lnTo>
                <a:lnTo>
                  <a:pt x="52" y="302"/>
                </a:lnTo>
                <a:lnTo>
                  <a:pt x="42" y="326"/>
                </a:lnTo>
                <a:lnTo>
                  <a:pt x="32" y="350"/>
                </a:lnTo>
                <a:lnTo>
                  <a:pt x="24" y="376"/>
                </a:lnTo>
                <a:lnTo>
                  <a:pt x="16" y="402"/>
                </a:lnTo>
                <a:lnTo>
                  <a:pt x="10" y="428"/>
                </a:lnTo>
                <a:lnTo>
                  <a:pt x="6" y="454"/>
                </a:lnTo>
                <a:lnTo>
                  <a:pt x="2" y="480"/>
                </a:lnTo>
                <a:lnTo>
                  <a:pt x="0" y="508"/>
                </a:lnTo>
                <a:lnTo>
                  <a:pt x="0" y="534"/>
                </a:lnTo>
                <a:lnTo>
                  <a:pt x="0" y="534"/>
                </a:lnTo>
                <a:lnTo>
                  <a:pt x="0" y="544"/>
                </a:lnTo>
                <a:lnTo>
                  <a:pt x="0" y="544"/>
                </a:lnTo>
                <a:lnTo>
                  <a:pt x="0" y="1606"/>
                </a:lnTo>
                <a:lnTo>
                  <a:pt x="0" y="1606"/>
                </a:lnTo>
                <a:lnTo>
                  <a:pt x="0" y="1578"/>
                </a:lnTo>
                <a:lnTo>
                  <a:pt x="2" y="1550"/>
                </a:lnTo>
                <a:lnTo>
                  <a:pt x="6" y="1524"/>
                </a:lnTo>
                <a:lnTo>
                  <a:pt x="10" y="1498"/>
                </a:lnTo>
                <a:lnTo>
                  <a:pt x="16" y="1472"/>
                </a:lnTo>
                <a:lnTo>
                  <a:pt x="24" y="1446"/>
                </a:lnTo>
                <a:lnTo>
                  <a:pt x="32" y="1422"/>
                </a:lnTo>
                <a:lnTo>
                  <a:pt x="42" y="1398"/>
                </a:lnTo>
                <a:lnTo>
                  <a:pt x="52" y="1374"/>
                </a:lnTo>
                <a:lnTo>
                  <a:pt x="64" y="1350"/>
                </a:lnTo>
                <a:lnTo>
                  <a:pt x="76" y="1328"/>
                </a:lnTo>
                <a:lnTo>
                  <a:pt x="90" y="1306"/>
                </a:lnTo>
                <a:lnTo>
                  <a:pt x="106" y="1286"/>
                </a:lnTo>
                <a:lnTo>
                  <a:pt x="122" y="1264"/>
                </a:lnTo>
                <a:lnTo>
                  <a:pt x="138" y="1246"/>
                </a:lnTo>
                <a:lnTo>
                  <a:pt x="156" y="1226"/>
                </a:lnTo>
                <a:lnTo>
                  <a:pt x="174" y="1210"/>
                </a:lnTo>
                <a:lnTo>
                  <a:pt x="194" y="1192"/>
                </a:lnTo>
                <a:lnTo>
                  <a:pt x="214" y="1176"/>
                </a:lnTo>
                <a:lnTo>
                  <a:pt x="236" y="1162"/>
                </a:lnTo>
                <a:lnTo>
                  <a:pt x="258" y="1148"/>
                </a:lnTo>
                <a:lnTo>
                  <a:pt x="280" y="1134"/>
                </a:lnTo>
                <a:lnTo>
                  <a:pt x="302" y="1122"/>
                </a:lnTo>
                <a:lnTo>
                  <a:pt x="326" y="1112"/>
                </a:lnTo>
                <a:lnTo>
                  <a:pt x="350" y="1102"/>
                </a:lnTo>
                <a:lnTo>
                  <a:pt x="376" y="1094"/>
                </a:lnTo>
                <a:lnTo>
                  <a:pt x="400" y="1088"/>
                </a:lnTo>
                <a:lnTo>
                  <a:pt x="426" y="1082"/>
                </a:lnTo>
                <a:lnTo>
                  <a:pt x="454" y="1076"/>
                </a:lnTo>
                <a:lnTo>
                  <a:pt x="480" y="1072"/>
                </a:lnTo>
                <a:lnTo>
                  <a:pt x="506" y="1070"/>
                </a:lnTo>
                <a:lnTo>
                  <a:pt x="534" y="1070"/>
                </a:lnTo>
                <a:lnTo>
                  <a:pt x="534" y="1070"/>
                </a:lnTo>
                <a:lnTo>
                  <a:pt x="1276" y="1070"/>
                </a:lnTo>
                <a:lnTo>
                  <a:pt x="1276" y="1070"/>
                </a:lnTo>
                <a:lnTo>
                  <a:pt x="1664" y="1070"/>
                </a:lnTo>
                <a:lnTo>
                  <a:pt x="1664" y="1070"/>
                </a:lnTo>
                <a:lnTo>
                  <a:pt x="1692" y="1070"/>
                </a:lnTo>
                <a:lnTo>
                  <a:pt x="1718" y="1068"/>
                </a:lnTo>
                <a:lnTo>
                  <a:pt x="1746" y="1064"/>
                </a:lnTo>
                <a:lnTo>
                  <a:pt x="1772" y="1060"/>
                </a:lnTo>
                <a:lnTo>
                  <a:pt x="1798" y="1054"/>
                </a:lnTo>
                <a:lnTo>
                  <a:pt x="1824" y="1046"/>
                </a:lnTo>
                <a:lnTo>
                  <a:pt x="1848" y="1038"/>
                </a:lnTo>
                <a:lnTo>
                  <a:pt x="1872" y="1028"/>
                </a:lnTo>
                <a:lnTo>
                  <a:pt x="1896" y="1018"/>
                </a:lnTo>
                <a:lnTo>
                  <a:pt x="1920" y="1006"/>
                </a:lnTo>
                <a:lnTo>
                  <a:pt x="1942" y="992"/>
                </a:lnTo>
                <a:lnTo>
                  <a:pt x="1964" y="978"/>
                </a:lnTo>
                <a:lnTo>
                  <a:pt x="1984" y="964"/>
                </a:lnTo>
                <a:lnTo>
                  <a:pt x="2004" y="948"/>
                </a:lnTo>
                <a:lnTo>
                  <a:pt x="2024" y="932"/>
                </a:lnTo>
                <a:lnTo>
                  <a:pt x="2042" y="914"/>
                </a:lnTo>
                <a:lnTo>
                  <a:pt x="2060" y="894"/>
                </a:lnTo>
                <a:lnTo>
                  <a:pt x="2076" y="876"/>
                </a:lnTo>
                <a:lnTo>
                  <a:pt x="2092" y="856"/>
                </a:lnTo>
                <a:lnTo>
                  <a:pt x="2108" y="834"/>
                </a:lnTo>
                <a:lnTo>
                  <a:pt x="2122" y="812"/>
                </a:lnTo>
                <a:lnTo>
                  <a:pt x="2134" y="790"/>
                </a:lnTo>
                <a:lnTo>
                  <a:pt x="2146" y="768"/>
                </a:lnTo>
                <a:lnTo>
                  <a:pt x="2158" y="744"/>
                </a:lnTo>
                <a:lnTo>
                  <a:pt x="2166" y="718"/>
                </a:lnTo>
                <a:lnTo>
                  <a:pt x="2176" y="694"/>
                </a:lnTo>
                <a:lnTo>
                  <a:pt x="2182" y="668"/>
                </a:lnTo>
                <a:lnTo>
                  <a:pt x="2188" y="642"/>
                </a:lnTo>
                <a:lnTo>
                  <a:pt x="2192" y="616"/>
                </a:lnTo>
                <a:lnTo>
                  <a:pt x="2196" y="590"/>
                </a:lnTo>
                <a:lnTo>
                  <a:pt x="2198" y="562"/>
                </a:lnTo>
                <a:lnTo>
                  <a:pt x="2200" y="534"/>
                </a:lnTo>
                <a:lnTo>
                  <a:pt x="2200" y="534"/>
                </a:lnTo>
                <a:lnTo>
                  <a:pt x="2198" y="508"/>
                </a:lnTo>
                <a:lnTo>
                  <a:pt x="2196" y="480"/>
                </a:lnTo>
                <a:lnTo>
                  <a:pt x="2192" y="454"/>
                </a:lnTo>
                <a:lnTo>
                  <a:pt x="2188" y="428"/>
                </a:lnTo>
                <a:lnTo>
                  <a:pt x="2182" y="402"/>
                </a:lnTo>
                <a:lnTo>
                  <a:pt x="2176" y="376"/>
                </a:lnTo>
                <a:lnTo>
                  <a:pt x="2166" y="350"/>
                </a:lnTo>
                <a:lnTo>
                  <a:pt x="2158" y="326"/>
                </a:lnTo>
                <a:lnTo>
                  <a:pt x="2146" y="302"/>
                </a:lnTo>
                <a:lnTo>
                  <a:pt x="2134" y="280"/>
                </a:lnTo>
                <a:lnTo>
                  <a:pt x="2122" y="258"/>
                </a:lnTo>
                <a:lnTo>
                  <a:pt x="2108" y="236"/>
                </a:lnTo>
                <a:lnTo>
                  <a:pt x="2092" y="214"/>
                </a:lnTo>
                <a:lnTo>
                  <a:pt x="2076" y="194"/>
                </a:lnTo>
                <a:lnTo>
                  <a:pt x="2060" y="176"/>
                </a:lnTo>
                <a:lnTo>
                  <a:pt x="2042" y="156"/>
                </a:lnTo>
                <a:lnTo>
                  <a:pt x="2024" y="138"/>
                </a:lnTo>
                <a:lnTo>
                  <a:pt x="2004" y="122"/>
                </a:lnTo>
                <a:lnTo>
                  <a:pt x="1984" y="106"/>
                </a:lnTo>
                <a:lnTo>
                  <a:pt x="1964" y="92"/>
                </a:lnTo>
                <a:lnTo>
                  <a:pt x="1942" y="78"/>
                </a:lnTo>
                <a:lnTo>
                  <a:pt x="1920" y="64"/>
                </a:lnTo>
                <a:lnTo>
                  <a:pt x="1896" y="52"/>
                </a:lnTo>
                <a:lnTo>
                  <a:pt x="1872" y="42"/>
                </a:lnTo>
                <a:lnTo>
                  <a:pt x="1848" y="32"/>
                </a:lnTo>
                <a:lnTo>
                  <a:pt x="1824" y="24"/>
                </a:lnTo>
                <a:lnTo>
                  <a:pt x="1798" y="16"/>
                </a:lnTo>
                <a:lnTo>
                  <a:pt x="1772" y="10"/>
                </a:lnTo>
                <a:lnTo>
                  <a:pt x="1746" y="6"/>
                </a:lnTo>
                <a:lnTo>
                  <a:pt x="1718" y="2"/>
                </a:lnTo>
                <a:lnTo>
                  <a:pt x="1692" y="0"/>
                </a:lnTo>
                <a:lnTo>
                  <a:pt x="1664" y="0"/>
                </a:lnTo>
                <a:lnTo>
                  <a:pt x="1664" y="0"/>
                </a:lnTo>
                <a:close/>
              </a:path>
            </a:pathLst>
          </a:custGeom>
          <a:solidFill>
            <a:schemeClr val="accent2"/>
          </a:solidFill>
          <a:ln w="6350">
            <a:solidFill>
              <a:schemeClr val="bg1"/>
            </a:solidFill>
            <a:prstDash val="solid"/>
            <a:round/>
            <a:headEnd/>
            <a:tailEnd/>
          </a:ln>
        </p:spPr>
        <p:txBody>
          <a:bodyPr vert="horz" wrap="square" lIns="78191" tIns="39095" rIns="78191" bIns="39095" numCol="1" anchor="t" anchorCtr="0" compatLnSpc="1">
            <a:prstTxWarp prst="textNoShape">
              <a:avLst/>
            </a:prstTxWarp>
          </a:bodyPr>
          <a:lstStyle/>
          <a:p>
            <a:endParaRPr lang="en-GB" sz="1368">
              <a:solidFill>
                <a:srgbClr val="FFFFFF"/>
              </a:solidFill>
            </a:endParaRPr>
          </a:p>
        </p:txBody>
      </p:sp>
      <p:sp>
        <p:nvSpPr>
          <p:cNvPr id="2" name="Title 1"/>
          <p:cNvSpPr>
            <a:spLocks noGrp="1"/>
          </p:cNvSpPr>
          <p:nvPr>
            <p:ph type="title"/>
          </p:nvPr>
        </p:nvSpPr>
        <p:spPr/>
        <p:txBody>
          <a:bodyPr/>
          <a:lstStyle/>
          <a:p>
            <a:r>
              <a:rPr lang="en-GB" dirty="0"/>
              <a:t>Financial crime </a:t>
            </a:r>
            <a:r>
              <a:rPr lang="en-GB" dirty="0" smtClean="0"/>
              <a:t>costs the world economy $</a:t>
            </a:r>
            <a:r>
              <a:rPr lang="en-GB" dirty="0"/>
              <a:t>2 trillion a year </a:t>
            </a:r>
            <a:endParaRPr lang="en-GB" b="0" i="0" dirty="0"/>
          </a:p>
        </p:txBody>
      </p:sp>
      <p:sp>
        <p:nvSpPr>
          <p:cNvPr id="73" name="Freeform 27"/>
          <p:cNvSpPr>
            <a:spLocks/>
          </p:cNvSpPr>
          <p:nvPr/>
        </p:nvSpPr>
        <p:spPr bwMode="auto">
          <a:xfrm>
            <a:off x="5671146" y="3126210"/>
            <a:ext cx="2304000" cy="1445641"/>
          </a:xfrm>
          <a:custGeom>
            <a:avLst/>
            <a:gdLst>
              <a:gd name="T0" fmla="*/ 618 w 2536"/>
              <a:gd name="T1" fmla="*/ 0 h 1850"/>
              <a:gd name="T2" fmla="*/ 554 w 2536"/>
              <a:gd name="T3" fmla="*/ 2 h 1850"/>
              <a:gd name="T4" fmla="*/ 464 w 2536"/>
              <a:gd name="T5" fmla="*/ 20 h 1850"/>
              <a:gd name="T6" fmla="*/ 378 w 2536"/>
              <a:gd name="T7" fmla="*/ 48 h 1850"/>
              <a:gd name="T8" fmla="*/ 298 w 2536"/>
              <a:gd name="T9" fmla="*/ 88 h 1850"/>
              <a:gd name="T10" fmla="*/ 224 w 2536"/>
              <a:gd name="T11" fmla="*/ 140 h 1850"/>
              <a:gd name="T12" fmla="*/ 160 w 2536"/>
              <a:gd name="T13" fmla="*/ 202 h 1850"/>
              <a:gd name="T14" fmla="*/ 106 w 2536"/>
              <a:gd name="T15" fmla="*/ 272 h 1850"/>
              <a:gd name="T16" fmla="*/ 62 w 2536"/>
              <a:gd name="T17" fmla="*/ 350 h 1850"/>
              <a:gd name="T18" fmla="*/ 28 w 2536"/>
              <a:gd name="T19" fmla="*/ 434 h 1850"/>
              <a:gd name="T20" fmla="*/ 8 w 2536"/>
              <a:gd name="T21" fmla="*/ 522 h 1850"/>
              <a:gd name="T22" fmla="*/ 0 w 2536"/>
              <a:gd name="T23" fmla="*/ 616 h 1850"/>
              <a:gd name="T24" fmla="*/ 0 w 2536"/>
              <a:gd name="T25" fmla="*/ 626 h 1850"/>
              <a:gd name="T26" fmla="*/ 2 w 2536"/>
              <a:gd name="T27" fmla="*/ 1818 h 1850"/>
              <a:gd name="T28" fmla="*/ 12 w 2536"/>
              <a:gd name="T29" fmla="*/ 1726 h 1850"/>
              <a:gd name="T30" fmla="*/ 38 w 2536"/>
              <a:gd name="T31" fmla="*/ 1638 h 1850"/>
              <a:gd name="T32" fmla="*/ 74 w 2536"/>
              <a:gd name="T33" fmla="*/ 1556 h 1850"/>
              <a:gd name="T34" fmla="*/ 122 w 2536"/>
              <a:gd name="T35" fmla="*/ 1482 h 1850"/>
              <a:gd name="T36" fmla="*/ 182 w 2536"/>
              <a:gd name="T37" fmla="*/ 1414 h 1850"/>
              <a:gd name="T38" fmla="*/ 248 w 2536"/>
              <a:gd name="T39" fmla="*/ 1356 h 1850"/>
              <a:gd name="T40" fmla="*/ 324 w 2536"/>
              <a:gd name="T41" fmla="*/ 1308 h 1850"/>
              <a:gd name="T42" fmla="*/ 406 w 2536"/>
              <a:gd name="T43" fmla="*/ 1270 h 1850"/>
              <a:gd name="T44" fmla="*/ 492 w 2536"/>
              <a:gd name="T45" fmla="*/ 1246 h 1850"/>
              <a:gd name="T46" fmla="*/ 586 w 2536"/>
              <a:gd name="T47" fmla="*/ 1234 h 1850"/>
              <a:gd name="T48" fmla="*/ 1472 w 2536"/>
              <a:gd name="T49" fmla="*/ 1234 h 1850"/>
              <a:gd name="T50" fmla="*/ 1920 w 2536"/>
              <a:gd name="T51" fmla="*/ 1234 h 1850"/>
              <a:gd name="T52" fmla="*/ 2012 w 2536"/>
              <a:gd name="T53" fmla="*/ 1226 h 1850"/>
              <a:gd name="T54" fmla="*/ 2102 w 2536"/>
              <a:gd name="T55" fmla="*/ 1206 h 1850"/>
              <a:gd name="T56" fmla="*/ 2186 w 2536"/>
              <a:gd name="T57" fmla="*/ 1172 h 1850"/>
              <a:gd name="T58" fmla="*/ 2264 w 2536"/>
              <a:gd name="T59" fmla="*/ 1128 h 1850"/>
              <a:gd name="T60" fmla="*/ 2334 w 2536"/>
              <a:gd name="T61" fmla="*/ 1074 h 1850"/>
              <a:gd name="T62" fmla="*/ 2396 w 2536"/>
              <a:gd name="T63" fmla="*/ 1008 h 1850"/>
              <a:gd name="T64" fmla="*/ 2446 w 2536"/>
              <a:gd name="T65" fmla="*/ 936 h 1850"/>
              <a:gd name="T66" fmla="*/ 2488 w 2536"/>
              <a:gd name="T67" fmla="*/ 856 h 1850"/>
              <a:gd name="T68" fmla="*/ 2516 w 2536"/>
              <a:gd name="T69" fmla="*/ 770 h 1850"/>
              <a:gd name="T70" fmla="*/ 2532 w 2536"/>
              <a:gd name="T71" fmla="*/ 680 h 1850"/>
              <a:gd name="T72" fmla="*/ 2536 w 2536"/>
              <a:gd name="T73" fmla="*/ 616 h 1850"/>
              <a:gd name="T74" fmla="*/ 2528 w 2536"/>
              <a:gd name="T75" fmla="*/ 522 h 1850"/>
              <a:gd name="T76" fmla="*/ 2508 w 2536"/>
              <a:gd name="T77" fmla="*/ 434 h 1850"/>
              <a:gd name="T78" fmla="*/ 2476 w 2536"/>
              <a:gd name="T79" fmla="*/ 350 h 1850"/>
              <a:gd name="T80" fmla="*/ 2430 w 2536"/>
              <a:gd name="T81" fmla="*/ 272 h 1850"/>
              <a:gd name="T82" fmla="*/ 2376 w 2536"/>
              <a:gd name="T83" fmla="*/ 202 h 1850"/>
              <a:gd name="T84" fmla="*/ 2312 w 2536"/>
              <a:gd name="T85" fmla="*/ 140 h 1850"/>
              <a:gd name="T86" fmla="*/ 2238 w 2536"/>
              <a:gd name="T87" fmla="*/ 88 h 1850"/>
              <a:gd name="T88" fmla="*/ 2160 w 2536"/>
              <a:gd name="T89" fmla="*/ 48 h 1850"/>
              <a:gd name="T90" fmla="*/ 2074 w 2536"/>
              <a:gd name="T91" fmla="*/ 20 h 1850"/>
              <a:gd name="T92" fmla="*/ 1982 w 2536"/>
              <a:gd name="T93" fmla="*/ 2 h 1850"/>
              <a:gd name="T94" fmla="*/ 1920 w 2536"/>
              <a:gd name="T95" fmla="*/ 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6" h="1850">
                <a:moveTo>
                  <a:pt x="1920" y="0"/>
                </a:moveTo>
                <a:lnTo>
                  <a:pt x="1920" y="0"/>
                </a:lnTo>
                <a:lnTo>
                  <a:pt x="618" y="0"/>
                </a:lnTo>
                <a:lnTo>
                  <a:pt x="618" y="0"/>
                </a:lnTo>
                <a:lnTo>
                  <a:pt x="586" y="0"/>
                </a:lnTo>
                <a:lnTo>
                  <a:pt x="554" y="2"/>
                </a:lnTo>
                <a:lnTo>
                  <a:pt x="524" y="6"/>
                </a:lnTo>
                <a:lnTo>
                  <a:pt x="492" y="12"/>
                </a:lnTo>
                <a:lnTo>
                  <a:pt x="464" y="20"/>
                </a:lnTo>
                <a:lnTo>
                  <a:pt x="434" y="28"/>
                </a:lnTo>
                <a:lnTo>
                  <a:pt x="406" y="38"/>
                </a:lnTo>
                <a:lnTo>
                  <a:pt x="378" y="48"/>
                </a:lnTo>
                <a:lnTo>
                  <a:pt x="350" y="60"/>
                </a:lnTo>
                <a:lnTo>
                  <a:pt x="324" y="74"/>
                </a:lnTo>
                <a:lnTo>
                  <a:pt x="298" y="88"/>
                </a:lnTo>
                <a:lnTo>
                  <a:pt x="272" y="104"/>
                </a:lnTo>
                <a:lnTo>
                  <a:pt x="248" y="122"/>
                </a:lnTo>
                <a:lnTo>
                  <a:pt x="224" y="140"/>
                </a:lnTo>
                <a:lnTo>
                  <a:pt x="202" y="160"/>
                </a:lnTo>
                <a:lnTo>
                  <a:pt x="182" y="180"/>
                </a:lnTo>
                <a:lnTo>
                  <a:pt x="160" y="202"/>
                </a:lnTo>
                <a:lnTo>
                  <a:pt x="142" y="224"/>
                </a:lnTo>
                <a:lnTo>
                  <a:pt x="122" y="248"/>
                </a:lnTo>
                <a:lnTo>
                  <a:pt x="106" y="272"/>
                </a:lnTo>
                <a:lnTo>
                  <a:pt x="90" y="296"/>
                </a:lnTo>
                <a:lnTo>
                  <a:pt x="74" y="322"/>
                </a:lnTo>
                <a:lnTo>
                  <a:pt x="62" y="350"/>
                </a:lnTo>
                <a:lnTo>
                  <a:pt x="48" y="376"/>
                </a:lnTo>
                <a:lnTo>
                  <a:pt x="38" y="404"/>
                </a:lnTo>
                <a:lnTo>
                  <a:pt x="28" y="434"/>
                </a:lnTo>
                <a:lnTo>
                  <a:pt x="20" y="462"/>
                </a:lnTo>
                <a:lnTo>
                  <a:pt x="12" y="492"/>
                </a:lnTo>
                <a:lnTo>
                  <a:pt x="8" y="522"/>
                </a:lnTo>
                <a:lnTo>
                  <a:pt x="4" y="554"/>
                </a:lnTo>
                <a:lnTo>
                  <a:pt x="2" y="584"/>
                </a:lnTo>
                <a:lnTo>
                  <a:pt x="0" y="616"/>
                </a:lnTo>
                <a:lnTo>
                  <a:pt x="0" y="616"/>
                </a:lnTo>
                <a:lnTo>
                  <a:pt x="0" y="626"/>
                </a:lnTo>
                <a:lnTo>
                  <a:pt x="0" y="626"/>
                </a:lnTo>
                <a:lnTo>
                  <a:pt x="0" y="1850"/>
                </a:lnTo>
                <a:lnTo>
                  <a:pt x="0" y="1850"/>
                </a:lnTo>
                <a:lnTo>
                  <a:pt x="2" y="1818"/>
                </a:lnTo>
                <a:lnTo>
                  <a:pt x="4" y="1788"/>
                </a:lnTo>
                <a:lnTo>
                  <a:pt x="8" y="1756"/>
                </a:lnTo>
                <a:lnTo>
                  <a:pt x="12" y="1726"/>
                </a:lnTo>
                <a:lnTo>
                  <a:pt x="20" y="1696"/>
                </a:lnTo>
                <a:lnTo>
                  <a:pt x="28" y="1666"/>
                </a:lnTo>
                <a:lnTo>
                  <a:pt x="38" y="1638"/>
                </a:lnTo>
                <a:lnTo>
                  <a:pt x="48" y="1610"/>
                </a:lnTo>
                <a:lnTo>
                  <a:pt x="62" y="1582"/>
                </a:lnTo>
                <a:lnTo>
                  <a:pt x="74" y="1556"/>
                </a:lnTo>
                <a:lnTo>
                  <a:pt x="90" y="1530"/>
                </a:lnTo>
                <a:lnTo>
                  <a:pt x="106" y="1506"/>
                </a:lnTo>
                <a:lnTo>
                  <a:pt x="122" y="1482"/>
                </a:lnTo>
                <a:lnTo>
                  <a:pt x="142" y="1458"/>
                </a:lnTo>
                <a:lnTo>
                  <a:pt x="160" y="1436"/>
                </a:lnTo>
                <a:lnTo>
                  <a:pt x="182" y="1414"/>
                </a:lnTo>
                <a:lnTo>
                  <a:pt x="202" y="1394"/>
                </a:lnTo>
                <a:lnTo>
                  <a:pt x="224" y="1374"/>
                </a:lnTo>
                <a:lnTo>
                  <a:pt x="248" y="1356"/>
                </a:lnTo>
                <a:lnTo>
                  <a:pt x="272" y="1338"/>
                </a:lnTo>
                <a:lnTo>
                  <a:pt x="298" y="1322"/>
                </a:lnTo>
                <a:lnTo>
                  <a:pt x="324" y="1308"/>
                </a:lnTo>
                <a:lnTo>
                  <a:pt x="350" y="1294"/>
                </a:lnTo>
                <a:lnTo>
                  <a:pt x="378" y="1282"/>
                </a:lnTo>
                <a:lnTo>
                  <a:pt x="406" y="1270"/>
                </a:lnTo>
                <a:lnTo>
                  <a:pt x="434" y="1262"/>
                </a:lnTo>
                <a:lnTo>
                  <a:pt x="464" y="1252"/>
                </a:lnTo>
                <a:lnTo>
                  <a:pt x="492" y="1246"/>
                </a:lnTo>
                <a:lnTo>
                  <a:pt x="524" y="1240"/>
                </a:lnTo>
                <a:lnTo>
                  <a:pt x="554" y="1236"/>
                </a:lnTo>
                <a:lnTo>
                  <a:pt x="586" y="1234"/>
                </a:lnTo>
                <a:lnTo>
                  <a:pt x="618" y="1234"/>
                </a:lnTo>
                <a:lnTo>
                  <a:pt x="618" y="1234"/>
                </a:lnTo>
                <a:lnTo>
                  <a:pt x="1472" y="1234"/>
                </a:lnTo>
                <a:lnTo>
                  <a:pt x="1472" y="1234"/>
                </a:lnTo>
                <a:lnTo>
                  <a:pt x="1920" y="1234"/>
                </a:lnTo>
                <a:lnTo>
                  <a:pt x="1920" y="1234"/>
                </a:lnTo>
                <a:lnTo>
                  <a:pt x="1950" y="1232"/>
                </a:lnTo>
                <a:lnTo>
                  <a:pt x="1982" y="1230"/>
                </a:lnTo>
                <a:lnTo>
                  <a:pt x="2012" y="1226"/>
                </a:lnTo>
                <a:lnTo>
                  <a:pt x="2044" y="1220"/>
                </a:lnTo>
                <a:lnTo>
                  <a:pt x="2074" y="1214"/>
                </a:lnTo>
                <a:lnTo>
                  <a:pt x="2102" y="1206"/>
                </a:lnTo>
                <a:lnTo>
                  <a:pt x="2132" y="1196"/>
                </a:lnTo>
                <a:lnTo>
                  <a:pt x="2160" y="1184"/>
                </a:lnTo>
                <a:lnTo>
                  <a:pt x="2186" y="1172"/>
                </a:lnTo>
                <a:lnTo>
                  <a:pt x="2214" y="1158"/>
                </a:lnTo>
                <a:lnTo>
                  <a:pt x="2238" y="1144"/>
                </a:lnTo>
                <a:lnTo>
                  <a:pt x="2264" y="1128"/>
                </a:lnTo>
                <a:lnTo>
                  <a:pt x="2288" y="1110"/>
                </a:lnTo>
                <a:lnTo>
                  <a:pt x="2312" y="1092"/>
                </a:lnTo>
                <a:lnTo>
                  <a:pt x="2334" y="1074"/>
                </a:lnTo>
                <a:lnTo>
                  <a:pt x="2356" y="1052"/>
                </a:lnTo>
                <a:lnTo>
                  <a:pt x="2376" y="1032"/>
                </a:lnTo>
                <a:lnTo>
                  <a:pt x="2396" y="1008"/>
                </a:lnTo>
                <a:lnTo>
                  <a:pt x="2414" y="986"/>
                </a:lnTo>
                <a:lnTo>
                  <a:pt x="2430" y="962"/>
                </a:lnTo>
                <a:lnTo>
                  <a:pt x="2446" y="936"/>
                </a:lnTo>
                <a:lnTo>
                  <a:pt x="2462" y="910"/>
                </a:lnTo>
                <a:lnTo>
                  <a:pt x="2476" y="884"/>
                </a:lnTo>
                <a:lnTo>
                  <a:pt x="2488" y="856"/>
                </a:lnTo>
                <a:lnTo>
                  <a:pt x="2498" y="828"/>
                </a:lnTo>
                <a:lnTo>
                  <a:pt x="2508" y="800"/>
                </a:lnTo>
                <a:lnTo>
                  <a:pt x="2516" y="770"/>
                </a:lnTo>
                <a:lnTo>
                  <a:pt x="2524" y="740"/>
                </a:lnTo>
                <a:lnTo>
                  <a:pt x="2528" y="710"/>
                </a:lnTo>
                <a:lnTo>
                  <a:pt x="2532" y="680"/>
                </a:lnTo>
                <a:lnTo>
                  <a:pt x="2536" y="648"/>
                </a:lnTo>
                <a:lnTo>
                  <a:pt x="2536" y="616"/>
                </a:lnTo>
                <a:lnTo>
                  <a:pt x="2536" y="616"/>
                </a:lnTo>
                <a:lnTo>
                  <a:pt x="2536" y="584"/>
                </a:lnTo>
                <a:lnTo>
                  <a:pt x="2532" y="554"/>
                </a:lnTo>
                <a:lnTo>
                  <a:pt x="2528" y="522"/>
                </a:lnTo>
                <a:lnTo>
                  <a:pt x="2524" y="492"/>
                </a:lnTo>
                <a:lnTo>
                  <a:pt x="2516" y="462"/>
                </a:lnTo>
                <a:lnTo>
                  <a:pt x="2508" y="434"/>
                </a:lnTo>
                <a:lnTo>
                  <a:pt x="2498" y="404"/>
                </a:lnTo>
                <a:lnTo>
                  <a:pt x="2488" y="376"/>
                </a:lnTo>
                <a:lnTo>
                  <a:pt x="2476" y="350"/>
                </a:lnTo>
                <a:lnTo>
                  <a:pt x="2462" y="322"/>
                </a:lnTo>
                <a:lnTo>
                  <a:pt x="2446" y="296"/>
                </a:lnTo>
                <a:lnTo>
                  <a:pt x="2430" y="272"/>
                </a:lnTo>
                <a:lnTo>
                  <a:pt x="2414" y="248"/>
                </a:lnTo>
                <a:lnTo>
                  <a:pt x="2396" y="224"/>
                </a:lnTo>
                <a:lnTo>
                  <a:pt x="2376" y="202"/>
                </a:lnTo>
                <a:lnTo>
                  <a:pt x="2356" y="180"/>
                </a:lnTo>
                <a:lnTo>
                  <a:pt x="2334" y="160"/>
                </a:lnTo>
                <a:lnTo>
                  <a:pt x="2312" y="140"/>
                </a:lnTo>
                <a:lnTo>
                  <a:pt x="2288" y="122"/>
                </a:lnTo>
                <a:lnTo>
                  <a:pt x="2264" y="104"/>
                </a:lnTo>
                <a:lnTo>
                  <a:pt x="2238" y="88"/>
                </a:lnTo>
                <a:lnTo>
                  <a:pt x="2214" y="74"/>
                </a:lnTo>
                <a:lnTo>
                  <a:pt x="2186" y="60"/>
                </a:lnTo>
                <a:lnTo>
                  <a:pt x="2160" y="48"/>
                </a:lnTo>
                <a:lnTo>
                  <a:pt x="2132" y="38"/>
                </a:lnTo>
                <a:lnTo>
                  <a:pt x="2102" y="28"/>
                </a:lnTo>
                <a:lnTo>
                  <a:pt x="2074" y="20"/>
                </a:lnTo>
                <a:lnTo>
                  <a:pt x="2044" y="12"/>
                </a:lnTo>
                <a:lnTo>
                  <a:pt x="2012" y="6"/>
                </a:lnTo>
                <a:lnTo>
                  <a:pt x="1982" y="2"/>
                </a:lnTo>
                <a:lnTo>
                  <a:pt x="1950" y="0"/>
                </a:lnTo>
                <a:lnTo>
                  <a:pt x="1920" y="0"/>
                </a:lnTo>
                <a:lnTo>
                  <a:pt x="1920" y="0"/>
                </a:lnTo>
                <a:close/>
              </a:path>
            </a:pathLst>
          </a:custGeom>
          <a:solidFill>
            <a:schemeClr val="accent3"/>
          </a:solidFill>
          <a:ln w="6350">
            <a:solidFill>
              <a:schemeClr val="bg1"/>
            </a:solidFill>
            <a:prstDash val="solid"/>
            <a:round/>
            <a:headEnd/>
            <a:tailEnd/>
          </a:ln>
        </p:spPr>
        <p:txBody>
          <a:bodyPr vert="horz" wrap="square" lIns="78191" tIns="39095" rIns="78191" bIns="39095" numCol="1" anchor="t" anchorCtr="0" compatLnSpc="1">
            <a:prstTxWarp prst="textNoShape">
              <a:avLst/>
            </a:prstTxWarp>
          </a:bodyPr>
          <a:lstStyle/>
          <a:p>
            <a:endParaRPr lang="en-GB" sz="1368">
              <a:solidFill>
                <a:srgbClr val="FFFFFF"/>
              </a:solidFill>
            </a:endParaRPr>
          </a:p>
        </p:txBody>
      </p:sp>
      <p:sp>
        <p:nvSpPr>
          <p:cNvPr id="74" name="Freeform 28"/>
          <p:cNvSpPr>
            <a:spLocks/>
          </p:cNvSpPr>
          <p:nvPr/>
        </p:nvSpPr>
        <p:spPr bwMode="auto">
          <a:xfrm>
            <a:off x="3720863" y="4750928"/>
            <a:ext cx="1948466" cy="1332000"/>
          </a:xfrm>
          <a:custGeom>
            <a:avLst/>
            <a:gdLst>
              <a:gd name="T0" fmla="*/ 1664 w 2200"/>
              <a:gd name="T1" fmla="*/ 0 h 1606"/>
              <a:gd name="T2" fmla="*/ 1718 w 2200"/>
              <a:gd name="T3" fmla="*/ 4 h 1606"/>
              <a:gd name="T4" fmla="*/ 1798 w 2200"/>
              <a:gd name="T5" fmla="*/ 18 h 1606"/>
              <a:gd name="T6" fmla="*/ 1872 w 2200"/>
              <a:gd name="T7" fmla="*/ 42 h 1606"/>
              <a:gd name="T8" fmla="*/ 1942 w 2200"/>
              <a:gd name="T9" fmla="*/ 78 h 1606"/>
              <a:gd name="T10" fmla="*/ 2004 w 2200"/>
              <a:gd name="T11" fmla="*/ 122 h 1606"/>
              <a:gd name="T12" fmla="*/ 2060 w 2200"/>
              <a:gd name="T13" fmla="*/ 176 h 1606"/>
              <a:gd name="T14" fmla="*/ 2108 w 2200"/>
              <a:gd name="T15" fmla="*/ 236 h 1606"/>
              <a:gd name="T16" fmla="*/ 2146 w 2200"/>
              <a:gd name="T17" fmla="*/ 304 h 1606"/>
              <a:gd name="T18" fmla="*/ 2176 w 2200"/>
              <a:gd name="T19" fmla="*/ 376 h 1606"/>
              <a:gd name="T20" fmla="*/ 2194 w 2200"/>
              <a:gd name="T21" fmla="*/ 454 h 1606"/>
              <a:gd name="T22" fmla="*/ 2200 w 2200"/>
              <a:gd name="T23" fmla="*/ 536 h 1606"/>
              <a:gd name="T24" fmla="*/ 2200 w 2200"/>
              <a:gd name="T25" fmla="*/ 544 h 1606"/>
              <a:gd name="T26" fmla="*/ 2198 w 2200"/>
              <a:gd name="T27" fmla="*/ 1578 h 1606"/>
              <a:gd name="T28" fmla="*/ 2188 w 2200"/>
              <a:gd name="T29" fmla="*/ 1498 h 1606"/>
              <a:gd name="T30" fmla="*/ 2166 w 2200"/>
              <a:gd name="T31" fmla="*/ 1422 h 1606"/>
              <a:gd name="T32" fmla="*/ 2134 w 2200"/>
              <a:gd name="T33" fmla="*/ 1350 h 1606"/>
              <a:gd name="T34" fmla="*/ 2092 w 2200"/>
              <a:gd name="T35" fmla="*/ 1286 h 1606"/>
              <a:gd name="T36" fmla="*/ 2042 w 2200"/>
              <a:gd name="T37" fmla="*/ 1228 h 1606"/>
              <a:gd name="T38" fmla="*/ 1984 w 2200"/>
              <a:gd name="T39" fmla="*/ 1178 h 1606"/>
              <a:gd name="T40" fmla="*/ 1920 w 2200"/>
              <a:gd name="T41" fmla="*/ 1136 h 1606"/>
              <a:gd name="T42" fmla="*/ 1848 w 2200"/>
              <a:gd name="T43" fmla="*/ 1104 h 1606"/>
              <a:gd name="T44" fmla="*/ 1772 w 2200"/>
              <a:gd name="T45" fmla="*/ 1082 h 1606"/>
              <a:gd name="T46" fmla="*/ 1692 w 2200"/>
              <a:gd name="T47" fmla="*/ 1072 h 1606"/>
              <a:gd name="T48" fmla="*/ 922 w 2200"/>
              <a:gd name="T49" fmla="*/ 1070 h 1606"/>
              <a:gd name="T50" fmla="*/ 534 w 2200"/>
              <a:gd name="T51" fmla="*/ 1070 h 1606"/>
              <a:gd name="T52" fmla="*/ 454 w 2200"/>
              <a:gd name="T53" fmla="*/ 1064 h 1606"/>
              <a:gd name="T54" fmla="*/ 376 w 2200"/>
              <a:gd name="T55" fmla="*/ 1046 h 1606"/>
              <a:gd name="T56" fmla="*/ 302 w 2200"/>
              <a:gd name="T57" fmla="*/ 1018 h 1606"/>
              <a:gd name="T58" fmla="*/ 236 w 2200"/>
              <a:gd name="T59" fmla="*/ 980 h 1606"/>
              <a:gd name="T60" fmla="*/ 174 w 2200"/>
              <a:gd name="T61" fmla="*/ 932 h 1606"/>
              <a:gd name="T62" fmla="*/ 122 w 2200"/>
              <a:gd name="T63" fmla="*/ 876 h 1606"/>
              <a:gd name="T64" fmla="*/ 76 w 2200"/>
              <a:gd name="T65" fmla="*/ 814 h 1606"/>
              <a:gd name="T66" fmla="*/ 42 w 2200"/>
              <a:gd name="T67" fmla="*/ 744 h 1606"/>
              <a:gd name="T68" fmla="*/ 16 w 2200"/>
              <a:gd name="T69" fmla="*/ 670 h 1606"/>
              <a:gd name="T70" fmla="*/ 2 w 2200"/>
              <a:gd name="T71" fmla="*/ 590 h 1606"/>
              <a:gd name="T72" fmla="*/ 0 w 2200"/>
              <a:gd name="T73" fmla="*/ 536 h 1606"/>
              <a:gd name="T74" fmla="*/ 6 w 2200"/>
              <a:gd name="T75" fmla="*/ 454 h 1606"/>
              <a:gd name="T76" fmla="*/ 24 w 2200"/>
              <a:gd name="T77" fmla="*/ 376 h 1606"/>
              <a:gd name="T78" fmla="*/ 52 w 2200"/>
              <a:gd name="T79" fmla="*/ 304 h 1606"/>
              <a:gd name="T80" fmla="*/ 90 w 2200"/>
              <a:gd name="T81" fmla="*/ 236 h 1606"/>
              <a:gd name="T82" fmla="*/ 138 w 2200"/>
              <a:gd name="T83" fmla="*/ 176 h 1606"/>
              <a:gd name="T84" fmla="*/ 194 w 2200"/>
              <a:gd name="T85" fmla="*/ 122 h 1606"/>
              <a:gd name="T86" fmla="*/ 258 w 2200"/>
              <a:gd name="T87" fmla="*/ 78 h 1606"/>
              <a:gd name="T88" fmla="*/ 326 w 2200"/>
              <a:gd name="T89" fmla="*/ 42 h 1606"/>
              <a:gd name="T90" fmla="*/ 400 w 2200"/>
              <a:gd name="T91" fmla="*/ 18 h 1606"/>
              <a:gd name="T92" fmla="*/ 480 w 2200"/>
              <a:gd name="T93" fmla="*/ 4 h 1606"/>
              <a:gd name="T94" fmla="*/ 534 w 2200"/>
              <a:gd name="T95" fmla="*/ 0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00" h="1606">
                <a:moveTo>
                  <a:pt x="534" y="0"/>
                </a:moveTo>
                <a:lnTo>
                  <a:pt x="534" y="0"/>
                </a:lnTo>
                <a:lnTo>
                  <a:pt x="1664" y="0"/>
                </a:lnTo>
                <a:lnTo>
                  <a:pt x="1664" y="0"/>
                </a:lnTo>
                <a:lnTo>
                  <a:pt x="1692" y="2"/>
                </a:lnTo>
                <a:lnTo>
                  <a:pt x="1718" y="4"/>
                </a:lnTo>
                <a:lnTo>
                  <a:pt x="1746" y="6"/>
                </a:lnTo>
                <a:lnTo>
                  <a:pt x="1772" y="12"/>
                </a:lnTo>
                <a:lnTo>
                  <a:pt x="1798" y="18"/>
                </a:lnTo>
                <a:lnTo>
                  <a:pt x="1824" y="24"/>
                </a:lnTo>
                <a:lnTo>
                  <a:pt x="1848" y="32"/>
                </a:lnTo>
                <a:lnTo>
                  <a:pt x="1872" y="42"/>
                </a:lnTo>
                <a:lnTo>
                  <a:pt x="1896" y="54"/>
                </a:lnTo>
                <a:lnTo>
                  <a:pt x="1920" y="66"/>
                </a:lnTo>
                <a:lnTo>
                  <a:pt x="1942" y="78"/>
                </a:lnTo>
                <a:lnTo>
                  <a:pt x="1964" y="92"/>
                </a:lnTo>
                <a:lnTo>
                  <a:pt x="1984" y="106"/>
                </a:lnTo>
                <a:lnTo>
                  <a:pt x="2004" y="122"/>
                </a:lnTo>
                <a:lnTo>
                  <a:pt x="2024" y="140"/>
                </a:lnTo>
                <a:lnTo>
                  <a:pt x="2042" y="158"/>
                </a:lnTo>
                <a:lnTo>
                  <a:pt x="2060" y="176"/>
                </a:lnTo>
                <a:lnTo>
                  <a:pt x="2076" y="196"/>
                </a:lnTo>
                <a:lnTo>
                  <a:pt x="2092" y="216"/>
                </a:lnTo>
                <a:lnTo>
                  <a:pt x="2108" y="236"/>
                </a:lnTo>
                <a:lnTo>
                  <a:pt x="2122" y="258"/>
                </a:lnTo>
                <a:lnTo>
                  <a:pt x="2134" y="280"/>
                </a:lnTo>
                <a:lnTo>
                  <a:pt x="2146" y="304"/>
                </a:lnTo>
                <a:lnTo>
                  <a:pt x="2158" y="328"/>
                </a:lnTo>
                <a:lnTo>
                  <a:pt x="2166" y="352"/>
                </a:lnTo>
                <a:lnTo>
                  <a:pt x="2176" y="376"/>
                </a:lnTo>
                <a:lnTo>
                  <a:pt x="2182" y="402"/>
                </a:lnTo>
                <a:lnTo>
                  <a:pt x="2188" y="428"/>
                </a:lnTo>
                <a:lnTo>
                  <a:pt x="2194" y="454"/>
                </a:lnTo>
                <a:lnTo>
                  <a:pt x="2196" y="480"/>
                </a:lnTo>
                <a:lnTo>
                  <a:pt x="2198" y="508"/>
                </a:lnTo>
                <a:lnTo>
                  <a:pt x="2200" y="536"/>
                </a:lnTo>
                <a:lnTo>
                  <a:pt x="2200" y="536"/>
                </a:lnTo>
                <a:lnTo>
                  <a:pt x="2198" y="544"/>
                </a:lnTo>
                <a:lnTo>
                  <a:pt x="2200" y="544"/>
                </a:lnTo>
                <a:lnTo>
                  <a:pt x="2200" y="1606"/>
                </a:lnTo>
                <a:lnTo>
                  <a:pt x="2200" y="1606"/>
                </a:lnTo>
                <a:lnTo>
                  <a:pt x="2198" y="1578"/>
                </a:lnTo>
                <a:lnTo>
                  <a:pt x="2196" y="1552"/>
                </a:lnTo>
                <a:lnTo>
                  <a:pt x="2194" y="1524"/>
                </a:lnTo>
                <a:lnTo>
                  <a:pt x="2188" y="1498"/>
                </a:lnTo>
                <a:lnTo>
                  <a:pt x="2182" y="1472"/>
                </a:lnTo>
                <a:lnTo>
                  <a:pt x="2176" y="1446"/>
                </a:lnTo>
                <a:lnTo>
                  <a:pt x="2166" y="1422"/>
                </a:lnTo>
                <a:lnTo>
                  <a:pt x="2158" y="1398"/>
                </a:lnTo>
                <a:lnTo>
                  <a:pt x="2146" y="1374"/>
                </a:lnTo>
                <a:lnTo>
                  <a:pt x="2134" y="1350"/>
                </a:lnTo>
                <a:lnTo>
                  <a:pt x="2122" y="1328"/>
                </a:lnTo>
                <a:lnTo>
                  <a:pt x="2108" y="1306"/>
                </a:lnTo>
                <a:lnTo>
                  <a:pt x="2092" y="1286"/>
                </a:lnTo>
                <a:lnTo>
                  <a:pt x="2076" y="1266"/>
                </a:lnTo>
                <a:lnTo>
                  <a:pt x="2060" y="1246"/>
                </a:lnTo>
                <a:lnTo>
                  <a:pt x="2042" y="1228"/>
                </a:lnTo>
                <a:lnTo>
                  <a:pt x="2024" y="1210"/>
                </a:lnTo>
                <a:lnTo>
                  <a:pt x="2004" y="1194"/>
                </a:lnTo>
                <a:lnTo>
                  <a:pt x="1984" y="1178"/>
                </a:lnTo>
                <a:lnTo>
                  <a:pt x="1964" y="1162"/>
                </a:lnTo>
                <a:lnTo>
                  <a:pt x="1942" y="1148"/>
                </a:lnTo>
                <a:lnTo>
                  <a:pt x="1920" y="1136"/>
                </a:lnTo>
                <a:lnTo>
                  <a:pt x="1896" y="1124"/>
                </a:lnTo>
                <a:lnTo>
                  <a:pt x="1872" y="1112"/>
                </a:lnTo>
                <a:lnTo>
                  <a:pt x="1848" y="1104"/>
                </a:lnTo>
                <a:lnTo>
                  <a:pt x="1824" y="1094"/>
                </a:lnTo>
                <a:lnTo>
                  <a:pt x="1798" y="1088"/>
                </a:lnTo>
                <a:lnTo>
                  <a:pt x="1772" y="1082"/>
                </a:lnTo>
                <a:lnTo>
                  <a:pt x="1746" y="1078"/>
                </a:lnTo>
                <a:lnTo>
                  <a:pt x="1718" y="1074"/>
                </a:lnTo>
                <a:lnTo>
                  <a:pt x="1692" y="1072"/>
                </a:lnTo>
                <a:lnTo>
                  <a:pt x="1664" y="1070"/>
                </a:lnTo>
                <a:lnTo>
                  <a:pt x="1664" y="1070"/>
                </a:lnTo>
                <a:lnTo>
                  <a:pt x="922" y="1070"/>
                </a:lnTo>
                <a:lnTo>
                  <a:pt x="922" y="1070"/>
                </a:lnTo>
                <a:lnTo>
                  <a:pt x="534" y="1070"/>
                </a:lnTo>
                <a:lnTo>
                  <a:pt x="534" y="1070"/>
                </a:lnTo>
                <a:lnTo>
                  <a:pt x="508" y="1070"/>
                </a:lnTo>
                <a:lnTo>
                  <a:pt x="480" y="1068"/>
                </a:lnTo>
                <a:lnTo>
                  <a:pt x="454" y="1064"/>
                </a:lnTo>
                <a:lnTo>
                  <a:pt x="426" y="1060"/>
                </a:lnTo>
                <a:lnTo>
                  <a:pt x="400" y="1054"/>
                </a:lnTo>
                <a:lnTo>
                  <a:pt x="376" y="1046"/>
                </a:lnTo>
                <a:lnTo>
                  <a:pt x="350" y="1038"/>
                </a:lnTo>
                <a:lnTo>
                  <a:pt x="326" y="1028"/>
                </a:lnTo>
                <a:lnTo>
                  <a:pt x="302" y="1018"/>
                </a:lnTo>
                <a:lnTo>
                  <a:pt x="280" y="1006"/>
                </a:lnTo>
                <a:lnTo>
                  <a:pt x="258" y="994"/>
                </a:lnTo>
                <a:lnTo>
                  <a:pt x="236" y="980"/>
                </a:lnTo>
                <a:lnTo>
                  <a:pt x="214" y="964"/>
                </a:lnTo>
                <a:lnTo>
                  <a:pt x="194" y="948"/>
                </a:lnTo>
                <a:lnTo>
                  <a:pt x="174" y="932"/>
                </a:lnTo>
                <a:lnTo>
                  <a:pt x="156" y="914"/>
                </a:lnTo>
                <a:lnTo>
                  <a:pt x="138" y="896"/>
                </a:lnTo>
                <a:lnTo>
                  <a:pt x="122" y="876"/>
                </a:lnTo>
                <a:lnTo>
                  <a:pt x="106" y="856"/>
                </a:lnTo>
                <a:lnTo>
                  <a:pt x="90" y="834"/>
                </a:lnTo>
                <a:lnTo>
                  <a:pt x="76" y="814"/>
                </a:lnTo>
                <a:lnTo>
                  <a:pt x="64" y="790"/>
                </a:lnTo>
                <a:lnTo>
                  <a:pt x="52" y="768"/>
                </a:lnTo>
                <a:lnTo>
                  <a:pt x="42" y="744"/>
                </a:lnTo>
                <a:lnTo>
                  <a:pt x="32" y="720"/>
                </a:lnTo>
                <a:lnTo>
                  <a:pt x="24" y="694"/>
                </a:lnTo>
                <a:lnTo>
                  <a:pt x="16" y="670"/>
                </a:lnTo>
                <a:lnTo>
                  <a:pt x="10" y="644"/>
                </a:lnTo>
                <a:lnTo>
                  <a:pt x="6" y="618"/>
                </a:lnTo>
                <a:lnTo>
                  <a:pt x="2" y="590"/>
                </a:lnTo>
                <a:lnTo>
                  <a:pt x="0" y="564"/>
                </a:lnTo>
                <a:lnTo>
                  <a:pt x="0" y="536"/>
                </a:lnTo>
                <a:lnTo>
                  <a:pt x="0" y="536"/>
                </a:lnTo>
                <a:lnTo>
                  <a:pt x="0" y="508"/>
                </a:lnTo>
                <a:lnTo>
                  <a:pt x="2" y="480"/>
                </a:lnTo>
                <a:lnTo>
                  <a:pt x="6" y="454"/>
                </a:lnTo>
                <a:lnTo>
                  <a:pt x="10" y="428"/>
                </a:lnTo>
                <a:lnTo>
                  <a:pt x="16" y="402"/>
                </a:lnTo>
                <a:lnTo>
                  <a:pt x="24" y="376"/>
                </a:lnTo>
                <a:lnTo>
                  <a:pt x="32" y="352"/>
                </a:lnTo>
                <a:lnTo>
                  <a:pt x="42" y="328"/>
                </a:lnTo>
                <a:lnTo>
                  <a:pt x="52" y="304"/>
                </a:lnTo>
                <a:lnTo>
                  <a:pt x="64" y="280"/>
                </a:lnTo>
                <a:lnTo>
                  <a:pt x="76" y="258"/>
                </a:lnTo>
                <a:lnTo>
                  <a:pt x="90" y="236"/>
                </a:lnTo>
                <a:lnTo>
                  <a:pt x="106" y="216"/>
                </a:lnTo>
                <a:lnTo>
                  <a:pt x="122" y="196"/>
                </a:lnTo>
                <a:lnTo>
                  <a:pt x="138" y="176"/>
                </a:lnTo>
                <a:lnTo>
                  <a:pt x="156" y="158"/>
                </a:lnTo>
                <a:lnTo>
                  <a:pt x="174" y="140"/>
                </a:lnTo>
                <a:lnTo>
                  <a:pt x="194" y="122"/>
                </a:lnTo>
                <a:lnTo>
                  <a:pt x="214" y="106"/>
                </a:lnTo>
                <a:lnTo>
                  <a:pt x="236" y="92"/>
                </a:lnTo>
                <a:lnTo>
                  <a:pt x="258" y="78"/>
                </a:lnTo>
                <a:lnTo>
                  <a:pt x="280" y="66"/>
                </a:lnTo>
                <a:lnTo>
                  <a:pt x="302" y="54"/>
                </a:lnTo>
                <a:lnTo>
                  <a:pt x="326" y="42"/>
                </a:lnTo>
                <a:lnTo>
                  <a:pt x="350" y="32"/>
                </a:lnTo>
                <a:lnTo>
                  <a:pt x="376" y="24"/>
                </a:lnTo>
                <a:lnTo>
                  <a:pt x="400" y="18"/>
                </a:lnTo>
                <a:lnTo>
                  <a:pt x="426" y="12"/>
                </a:lnTo>
                <a:lnTo>
                  <a:pt x="454" y="6"/>
                </a:lnTo>
                <a:lnTo>
                  <a:pt x="480" y="4"/>
                </a:lnTo>
                <a:lnTo>
                  <a:pt x="508" y="2"/>
                </a:lnTo>
                <a:lnTo>
                  <a:pt x="534" y="0"/>
                </a:lnTo>
                <a:lnTo>
                  <a:pt x="534" y="0"/>
                </a:lnTo>
                <a:close/>
              </a:path>
            </a:pathLst>
          </a:custGeom>
          <a:solidFill>
            <a:schemeClr val="accent6"/>
          </a:solidFill>
          <a:ln w="6350">
            <a:solidFill>
              <a:schemeClr val="bg1"/>
            </a:solidFill>
            <a:prstDash val="solid"/>
            <a:round/>
            <a:headEnd/>
            <a:tailEnd/>
          </a:ln>
        </p:spPr>
        <p:txBody>
          <a:bodyPr vert="horz" wrap="square" lIns="78191" tIns="39095" rIns="78191" bIns="39095" numCol="1" anchor="t" anchorCtr="0" compatLnSpc="1">
            <a:prstTxWarp prst="textNoShape">
              <a:avLst/>
            </a:prstTxWarp>
          </a:bodyPr>
          <a:lstStyle/>
          <a:p>
            <a:endParaRPr lang="en-GB" sz="1368">
              <a:solidFill>
                <a:srgbClr val="FFFFFF"/>
              </a:solidFill>
            </a:endParaRPr>
          </a:p>
        </p:txBody>
      </p:sp>
      <p:sp>
        <p:nvSpPr>
          <p:cNvPr id="75" name="Freeform 29"/>
          <p:cNvSpPr>
            <a:spLocks/>
          </p:cNvSpPr>
          <p:nvPr/>
        </p:nvSpPr>
        <p:spPr bwMode="auto">
          <a:xfrm>
            <a:off x="3361283" y="3717032"/>
            <a:ext cx="2308046" cy="1548000"/>
          </a:xfrm>
          <a:custGeom>
            <a:avLst/>
            <a:gdLst>
              <a:gd name="T0" fmla="*/ 1972 w 2606"/>
              <a:gd name="T1" fmla="*/ 0 h 1904"/>
              <a:gd name="T2" fmla="*/ 2038 w 2606"/>
              <a:gd name="T3" fmla="*/ 4 h 1904"/>
              <a:gd name="T4" fmla="*/ 2130 w 2606"/>
              <a:gd name="T5" fmla="*/ 20 h 1904"/>
              <a:gd name="T6" fmla="*/ 2220 w 2606"/>
              <a:gd name="T7" fmla="*/ 50 h 1904"/>
              <a:gd name="T8" fmla="*/ 2302 w 2606"/>
              <a:gd name="T9" fmla="*/ 92 h 1904"/>
              <a:gd name="T10" fmla="*/ 2376 w 2606"/>
              <a:gd name="T11" fmla="*/ 146 h 1904"/>
              <a:gd name="T12" fmla="*/ 2442 w 2606"/>
              <a:gd name="T13" fmla="*/ 208 h 1904"/>
              <a:gd name="T14" fmla="*/ 2498 w 2606"/>
              <a:gd name="T15" fmla="*/ 280 h 1904"/>
              <a:gd name="T16" fmla="*/ 2544 w 2606"/>
              <a:gd name="T17" fmla="*/ 360 h 1904"/>
              <a:gd name="T18" fmla="*/ 2578 w 2606"/>
              <a:gd name="T19" fmla="*/ 446 h 1904"/>
              <a:gd name="T20" fmla="*/ 2600 w 2606"/>
              <a:gd name="T21" fmla="*/ 538 h 1904"/>
              <a:gd name="T22" fmla="*/ 2606 w 2606"/>
              <a:gd name="T23" fmla="*/ 636 h 1904"/>
              <a:gd name="T24" fmla="*/ 2606 w 2606"/>
              <a:gd name="T25" fmla="*/ 644 h 1904"/>
              <a:gd name="T26" fmla="*/ 2606 w 2606"/>
              <a:gd name="T27" fmla="*/ 1870 h 1904"/>
              <a:gd name="T28" fmla="*/ 2594 w 2606"/>
              <a:gd name="T29" fmla="*/ 1776 h 1904"/>
              <a:gd name="T30" fmla="*/ 2568 w 2606"/>
              <a:gd name="T31" fmla="*/ 1686 h 1904"/>
              <a:gd name="T32" fmla="*/ 2530 w 2606"/>
              <a:gd name="T33" fmla="*/ 1602 h 1904"/>
              <a:gd name="T34" fmla="*/ 2480 w 2606"/>
              <a:gd name="T35" fmla="*/ 1524 h 1904"/>
              <a:gd name="T36" fmla="*/ 2420 w 2606"/>
              <a:gd name="T37" fmla="*/ 1456 h 1904"/>
              <a:gd name="T38" fmla="*/ 2352 w 2606"/>
              <a:gd name="T39" fmla="*/ 1396 h 1904"/>
              <a:gd name="T40" fmla="*/ 2274 w 2606"/>
              <a:gd name="T41" fmla="*/ 1346 h 1904"/>
              <a:gd name="T42" fmla="*/ 2190 w 2606"/>
              <a:gd name="T43" fmla="*/ 1308 h 1904"/>
              <a:gd name="T44" fmla="*/ 2100 w 2606"/>
              <a:gd name="T45" fmla="*/ 1282 h 1904"/>
              <a:gd name="T46" fmla="*/ 2006 w 2606"/>
              <a:gd name="T47" fmla="*/ 1270 h 1904"/>
              <a:gd name="T48" fmla="*/ 1094 w 2606"/>
              <a:gd name="T49" fmla="*/ 1270 h 1904"/>
              <a:gd name="T50" fmla="*/ 634 w 2606"/>
              <a:gd name="T51" fmla="*/ 1270 h 1904"/>
              <a:gd name="T52" fmla="*/ 538 w 2606"/>
              <a:gd name="T53" fmla="*/ 1262 h 1904"/>
              <a:gd name="T54" fmla="*/ 446 w 2606"/>
              <a:gd name="T55" fmla="*/ 1240 h 1904"/>
              <a:gd name="T56" fmla="*/ 360 w 2606"/>
              <a:gd name="T57" fmla="*/ 1206 h 1904"/>
              <a:gd name="T58" fmla="*/ 280 w 2606"/>
              <a:gd name="T59" fmla="*/ 1162 h 1904"/>
              <a:gd name="T60" fmla="*/ 208 w 2606"/>
              <a:gd name="T61" fmla="*/ 1104 h 1904"/>
              <a:gd name="T62" fmla="*/ 144 w 2606"/>
              <a:gd name="T63" fmla="*/ 1038 h 1904"/>
              <a:gd name="T64" fmla="*/ 92 w 2606"/>
              <a:gd name="T65" fmla="*/ 964 h 1904"/>
              <a:gd name="T66" fmla="*/ 50 w 2606"/>
              <a:gd name="T67" fmla="*/ 882 h 1904"/>
              <a:gd name="T68" fmla="*/ 20 w 2606"/>
              <a:gd name="T69" fmla="*/ 794 h 1904"/>
              <a:gd name="T70" fmla="*/ 4 w 2606"/>
              <a:gd name="T71" fmla="*/ 700 h 1904"/>
              <a:gd name="T72" fmla="*/ 0 w 2606"/>
              <a:gd name="T73" fmla="*/ 636 h 1904"/>
              <a:gd name="T74" fmla="*/ 8 w 2606"/>
              <a:gd name="T75" fmla="*/ 538 h 1904"/>
              <a:gd name="T76" fmla="*/ 28 w 2606"/>
              <a:gd name="T77" fmla="*/ 446 h 1904"/>
              <a:gd name="T78" fmla="*/ 62 w 2606"/>
              <a:gd name="T79" fmla="*/ 360 h 1904"/>
              <a:gd name="T80" fmla="*/ 108 w 2606"/>
              <a:gd name="T81" fmla="*/ 280 h 1904"/>
              <a:gd name="T82" fmla="*/ 164 w 2606"/>
              <a:gd name="T83" fmla="*/ 208 h 1904"/>
              <a:gd name="T84" fmla="*/ 230 w 2606"/>
              <a:gd name="T85" fmla="*/ 146 h 1904"/>
              <a:gd name="T86" fmla="*/ 306 w 2606"/>
              <a:gd name="T87" fmla="*/ 92 h 1904"/>
              <a:gd name="T88" fmla="*/ 388 w 2606"/>
              <a:gd name="T89" fmla="*/ 50 h 1904"/>
              <a:gd name="T90" fmla="*/ 476 w 2606"/>
              <a:gd name="T91" fmla="*/ 20 h 1904"/>
              <a:gd name="T92" fmla="*/ 570 w 2606"/>
              <a:gd name="T93" fmla="*/ 4 h 1904"/>
              <a:gd name="T94" fmla="*/ 634 w 2606"/>
              <a:gd name="T95" fmla="*/ 0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06" h="1904">
                <a:moveTo>
                  <a:pt x="634" y="0"/>
                </a:moveTo>
                <a:lnTo>
                  <a:pt x="634" y="0"/>
                </a:lnTo>
                <a:lnTo>
                  <a:pt x="1972" y="0"/>
                </a:lnTo>
                <a:lnTo>
                  <a:pt x="1972" y="0"/>
                </a:lnTo>
                <a:lnTo>
                  <a:pt x="2006" y="2"/>
                </a:lnTo>
                <a:lnTo>
                  <a:pt x="2038" y="4"/>
                </a:lnTo>
                <a:lnTo>
                  <a:pt x="2070" y="8"/>
                </a:lnTo>
                <a:lnTo>
                  <a:pt x="2100" y="14"/>
                </a:lnTo>
                <a:lnTo>
                  <a:pt x="2130" y="20"/>
                </a:lnTo>
                <a:lnTo>
                  <a:pt x="2162" y="30"/>
                </a:lnTo>
                <a:lnTo>
                  <a:pt x="2190" y="40"/>
                </a:lnTo>
                <a:lnTo>
                  <a:pt x="2220" y="50"/>
                </a:lnTo>
                <a:lnTo>
                  <a:pt x="2248" y="64"/>
                </a:lnTo>
                <a:lnTo>
                  <a:pt x="2274" y="78"/>
                </a:lnTo>
                <a:lnTo>
                  <a:pt x="2302" y="92"/>
                </a:lnTo>
                <a:lnTo>
                  <a:pt x="2328" y="110"/>
                </a:lnTo>
                <a:lnTo>
                  <a:pt x="2352" y="126"/>
                </a:lnTo>
                <a:lnTo>
                  <a:pt x="2376" y="146"/>
                </a:lnTo>
                <a:lnTo>
                  <a:pt x="2398" y="166"/>
                </a:lnTo>
                <a:lnTo>
                  <a:pt x="2420" y="186"/>
                </a:lnTo>
                <a:lnTo>
                  <a:pt x="2442" y="208"/>
                </a:lnTo>
                <a:lnTo>
                  <a:pt x="2462" y="232"/>
                </a:lnTo>
                <a:lnTo>
                  <a:pt x="2480" y="256"/>
                </a:lnTo>
                <a:lnTo>
                  <a:pt x="2498" y="280"/>
                </a:lnTo>
                <a:lnTo>
                  <a:pt x="2514" y="306"/>
                </a:lnTo>
                <a:lnTo>
                  <a:pt x="2530" y="332"/>
                </a:lnTo>
                <a:lnTo>
                  <a:pt x="2544" y="360"/>
                </a:lnTo>
                <a:lnTo>
                  <a:pt x="2556" y="388"/>
                </a:lnTo>
                <a:lnTo>
                  <a:pt x="2568" y="418"/>
                </a:lnTo>
                <a:lnTo>
                  <a:pt x="2578" y="446"/>
                </a:lnTo>
                <a:lnTo>
                  <a:pt x="2586" y="476"/>
                </a:lnTo>
                <a:lnTo>
                  <a:pt x="2594" y="508"/>
                </a:lnTo>
                <a:lnTo>
                  <a:pt x="2600" y="538"/>
                </a:lnTo>
                <a:lnTo>
                  <a:pt x="2604" y="570"/>
                </a:lnTo>
                <a:lnTo>
                  <a:pt x="2606" y="602"/>
                </a:lnTo>
                <a:lnTo>
                  <a:pt x="2606" y="636"/>
                </a:lnTo>
                <a:lnTo>
                  <a:pt x="2606" y="636"/>
                </a:lnTo>
                <a:lnTo>
                  <a:pt x="2606" y="644"/>
                </a:lnTo>
                <a:lnTo>
                  <a:pt x="2606" y="644"/>
                </a:lnTo>
                <a:lnTo>
                  <a:pt x="2606" y="1904"/>
                </a:lnTo>
                <a:lnTo>
                  <a:pt x="2606" y="1904"/>
                </a:lnTo>
                <a:lnTo>
                  <a:pt x="2606" y="1870"/>
                </a:lnTo>
                <a:lnTo>
                  <a:pt x="2604" y="1838"/>
                </a:lnTo>
                <a:lnTo>
                  <a:pt x="2600" y="1806"/>
                </a:lnTo>
                <a:lnTo>
                  <a:pt x="2594" y="1776"/>
                </a:lnTo>
                <a:lnTo>
                  <a:pt x="2586" y="1744"/>
                </a:lnTo>
                <a:lnTo>
                  <a:pt x="2578" y="1714"/>
                </a:lnTo>
                <a:lnTo>
                  <a:pt x="2568" y="1686"/>
                </a:lnTo>
                <a:lnTo>
                  <a:pt x="2556" y="1656"/>
                </a:lnTo>
                <a:lnTo>
                  <a:pt x="2544" y="1628"/>
                </a:lnTo>
                <a:lnTo>
                  <a:pt x="2530" y="1602"/>
                </a:lnTo>
                <a:lnTo>
                  <a:pt x="2514" y="1574"/>
                </a:lnTo>
                <a:lnTo>
                  <a:pt x="2498" y="1548"/>
                </a:lnTo>
                <a:lnTo>
                  <a:pt x="2480" y="1524"/>
                </a:lnTo>
                <a:lnTo>
                  <a:pt x="2462" y="1500"/>
                </a:lnTo>
                <a:lnTo>
                  <a:pt x="2442" y="1478"/>
                </a:lnTo>
                <a:lnTo>
                  <a:pt x="2420" y="1456"/>
                </a:lnTo>
                <a:lnTo>
                  <a:pt x="2398" y="1434"/>
                </a:lnTo>
                <a:lnTo>
                  <a:pt x="2376" y="1414"/>
                </a:lnTo>
                <a:lnTo>
                  <a:pt x="2352" y="1396"/>
                </a:lnTo>
                <a:lnTo>
                  <a:pt x="2328" y="1378"/>
                </a:lnTo>
                <a:lnTo>
                  <a:pt x="2302" y="1362"/>
                </a:lnTo>
                <a:lnTo>
                  <a:pt x="2274" y="1346"/>
                </a:lnTo>
                <a:lnTo>
                  <a:pt x="2248" y="1332"/>
                </a:lnTo>
                <a:lnTo>
                  <a:pt x="2220" y="1320"/>
                </a:lnTo>
                <a:lnTo>
                  <a:pt x="2190" y="1308"/>
                </a:lnTo>
                <a:lnTo>
                  <a:pt x="2162" y="1298"/>
                </a:lnTo>
                <a:lnTo>
                  <a:pt x="2130" y="1290"/>
                </a:lnTo>
                <a:lnTo>
                  <a:pt x="2100" y="1282"/>
                </a:lnTo>
                <a:lnTo>
                  <a:pt x="2070" y="1276"/>
                </a:lnTo>
                <a:lnTo>
                  <a:pt x="2038" y="1272"/>
                </a:lnTo>
                <a:lnTo>
                  <a:pt x="2006" y="1270"/>
                </a:lnTo>
                <a:lnTo>
                  <a:pt x="1972" y="1270"/>
                </a:lnTo>
                <a:lnTo>
                  <a:pt x="1972" y="1270"/>
                </a:lnTo>
                <a:lnTo>
                  <a:pt x="1094" y="1270"/>
                </a:lnTo>
                <a:lnTo>
                  <a:pt x="1094" y="1270"/>
                </a:lnTo>
                <a:lnTo>
                  <a:pt x="634" y="1270"/>
                </a:lnTo>
                <a:lnTo>
                  <a:pt x="634" y="1270"/>
                </a:lnTo>
                <a:lnTo>
                  <a:pt x="602" y="1268"/>
                </a:lnTo>
                <a:lnTo>
                  <a:pt x="570" y="1266"/>
                </a:lnTo>
                <a:lnTo>
                  <a:pt x="538" y="1262"/>
                </a:lnTo>
                <a:lnTo>
                  <a:pt x="506" y="1256"/>
                </a:lnTo>
                <a:lnTo>
                  <a:pt x="476" y="1250"/>
                </a:lnTo>
                <a:lnTo>
                  <a:pt x="446" y="1240"/>
                </a:lnTo>
                <a:lnTo>
                  <a:pt x="416" y="1230"/>
                </a:lnTo>
                <a:lnTo>
                  <a:pt x="388" y="1220"/>
                </a:lnTo>
                <a:lnTo>
                  <a:pt x="360" y="1206"/>
                </a:lnTo>
                <a:lnTo>
                  <a:pt x="332" y="1192"/>
                </a:lnTo>
                <a:lnTo>
                  <a:pt x="306" y="1178"/>
                </a:lnTo>
                <a:lnTo>
                  <a:pt x="280" y="1162"/>
                </a:lnTo>
                <a:lnTo>
                  <a:pt x="254" y="1144"/>
                </a:lnTo>
                <a:lnTo>
                  <a:pt x="230" y="1124"/>
                </a:lnTo>
                <a:lnTo>
                  <a:pt x="208" y="1104"/>
                </a:lnTo>
                <a:lnTo>
                  <a:pt x="186" y="1084"/>
                </a:lnTo>
                <a:lnTo>
                  <a:pt x="164" y="1062"/>
                </a:lnTo>
                <a:lnTo>
                  <a:pt x="144" y="1038"/>
                </a:lnTo>
                <a:lnTo>
                  <a:pt x="126" y="1014"/>
                </a:lnTo>
                <a:lnTo>
                  <a:pt x="108" y="990"/>
                </a:lnTo>
                <a:lnTo>
                  <a:pt x="92" y="964"/>
                </a:lnTo>
                <a:lnTo>
                  <a:pt x="76" y="938"/>
                </a:lnTo>
                <a:lnTo>
                  <a:pt x="62" y="910"/>
                </a:lnTo>
                <a:lnTo>
                  <a:pt x="50" y="882"/>
                </a:lnTo>
                <a:lnTo>
                  <a:pt x="38" y="854"/>
                </a:lnTo>
                <a:lnTo>
                  <a:pt x="28" y="824"/>
                </a:lnTo>
                <a:lnTo>
                  <a:pt x="20" y="794"/>
                </a:lnTo>
                <a:lnTo>
                  <a:pt x="12" y="762"/>
                </a:lnTo>
                <a:lnTo>
                  <a:pt x="8" y="732"/>
                </a:lnTo>
                <a:lnTo>
                  <a:pt x="4" y="700"/>
                </a:lnTo>
                <a:lnTo>
                  <a:pt x="0" y="668"/>
                </a:lnTo>
                <a:lnTo>
                  <a:pt x="0" y="636"/>
                </a:lnTo>
                <a:lnTo>
                  <a:pt x="0" y="636"/>
                </a:lnTo>
                <a:lnTo>
                  <a:pt x="0" y="602"/>
                </a:lnTo>
                <a:lnTo>
                  <a:pt x="4" y="570"/>
                </a:lnTo>
                <a:lnTo>
                  <a:pt x="8" y="538"/>
                </a:lnTo>
                <a:lnTo>
                  <a:pt x="12" y="508"/>
                </a:lnTo>
                <a:lnTo>
                  <a:pt x="20" y="476"/>
                </a:lnTo>
                <a:lnTo>
                  <a:pt x="28" y="446"/>
                </a:lnTo>
                <a:lnTo>
                  <a:pt x="38" y="418"/>
                </a:lnTo>
                <a:lnTo>
                  <a:pt x="50" y="388"/>
                </a:lnTo>
                <a:lnTo>
                  <a:pt x="62" y="360"/>
                </a:lnTo>
                <a:lnTo>
                  <a:pt x="76" y="332"/>
                </a:lnTo>
                <a:lnTo>
                  <a:pt x="92" y="306"/>
                </a:lnTo>
                <a:lnTo>
                  <a:pt x="108" y="280"/>
                </a:lnTo>
                <a:lnTo>
                  <a:pt x="126" y="256"/>
                </a:lnTo>
                <a:lnTo>
                  <a:pt x="144" y="232"/>
                </a:lnTo>
                <a:lnTo>
                  <a:pt x="164" y="208"/>
                </a:lnTo>
                <a:lnTo>
                  <a:pt x="186" y="186"/>
                </a:lnTo>
                <a:lnTo>
                  <a:pt x="208" y="166"/>
                </a:lnTo>
                <a:lnTo>
                  <a:pt x="230" y="146"/>
                </a:lnTo>
                <a:lnTo>
                  <a:pt x="254" y="126"/>
                </a:lnTo>
                <a:lnTo>
                  <a:pt x="280" y="110"/>
                </a:lnTo>
                <a:lnTo>
                  <a:pt x="306" y="92"/>
                </a:lnTo>
                <a:lnTo>
                  <a:pt x="332" y="78"/>
                </a:lnTo>
                <a:lnTo>
                  <a:pt x="360" y="64"/>
                </a:lnTo>
                <a:lnTo>
                  <a:pt x="388" y="50"/>
                </a:lnTo>
                <a:lnTo>
                  <a:pt x="416" y="40"/>
                </a:lnTo>
                <a:lnTo>
                  <a:pt x="446" y="30"/>
                </a:lnTo>
                <a:lnTo>
                  <a:pt x="476" y="20"/>
                </a:lnTo>
                <a:lnTo>
                  <a:pt x="506" y="14"/>
                </a:lnTo>
                <a:lnTo>
                  <a:pt x="538" y="8"/>
                </a:lnTo>
                <a:lnTo>
                  <a:pt x="570" y="4"/>
                </a:lnTo>
                <a:lnTo>
                  <a:pt x="602" y="2"/>
                </a:lnTo>
                <a:lnTo>
                  <a:pt x="634" y="0"/>
                </a:lnTo>
                <a:lnTo>
                  <a:pt x="634" y="0"/>
                </a:lnTo>
                <a:close/>
              </a:path>
            </a:pathLst>
          </a:custGeom>
          <a:solidFill>
            <a:schemeClr val="tx2"/>
          </a:solidFill>
          <a:ln w="6350">
            <a:solidFill>
              <a:schemeClr val="bg1"/>
            </a:solidFill>
            <a:prstDash val="solid"/>
            <a:round/>
            <a:headEnd/>
            <a:tailEnd/>
          </a:ln>
        </p:spPr>
        <p:txBody>
          <a:bodyPr vert="horz" wrap="square" lIns="78191" tIns="39095" rIns="78191" bIns="39095" numCol="1" anchor="t" anchorCtr="0" compatLnSpc="1">
            <a:prstTxWarp prst="textNoShape">
              <a:avLst/>
            </a:prstTxWarp>
          </a:bodyPr>
          <a:lstStyle/>
          <a:p>
            <a:endParaRPr lang="en-GB" sz="1368">
              <a:solidFill>
                <a:srgbClr val="FFFFFF"/>
              </a:solidFill>
            </a:endParaRPr>
          </a:p>
        </p:txBody>
      </p:sp>
      <p:sp>
        <p:nvSpPr>
          <p:cNvPr id="76" name="Freeform 30"/>
          <p:cNvSpPr>
            <a:spLocks/>
          </p:cNvSpPr>
          <p:nvPr/>
        </p:nvSpPr>
        <p:spPr bwMode="auto">
          <a:xfrm>
            <a:off x="3722635" y="2802696"/>
            <a:ext cx="1946695" cy="1440000"/>
          </a:xfrm>
          <a:custGeom>
            <a:avLst/>
            <a:gdLst>
              <a:gd name="T0" fmla="*/ 1664 w 2198"/>
              <a:gd name="T1" fmla="*/ 0 h 1606"/>
              <a:gd name="T2" fmla="*/ 1718 w 2198"/>
              <a:gd name="T3" fmla="*/ 4 h 1606"/>
              <a:gd name="T4" fmla="*/ 1798 w 2198"/>
              <a:gd name="T5" fmla="*/ 18 h 1606"/>
              <a:gd name="T6" fmla="*/ 1872 w 2198"/>
              <a:gd name="T7" fmla="*/ 42 h 1606"/>
              <a:gd name="T8" fmla="*/ 1942 w 2198"/>
              <a:gd name="T9" fmla="*/ 78 h 1606"/>
              <a:gd name="T10" fmla="*/ 2004 w 2198"/>
              <a:gd name="T11" fmla="*/ 122 h 1606"/>
              <a:gd name="T12" fmla="*/ 2060 w 2198"/>
              <a:gd name="T13" fmla="*/ 176 h 1606"/>
              <a:gd name="T14" fmla="*/ 2108 w 2198"/>
              <a:gd name="T15" fmla="*/ 236 h 1606"/>
              <a:gd name="T16" fmla="*/ 2146 w 2198"/>
              <a:gd name="T17" fmla="*/ 304 h 1606"/>
              <a:gd name="T18" fmla="*/ 2174 w 2198"/>
              <a:gd name="T19" fmla="*/ 376 h 1606"/>
              <a:gd name="T20" fmla="*/ 2192 w 2198"/>
              <a:gd name="T21" fmla="*/ 454 h 1606"/>
              <a:gd name="T22" fmla="*/ 2198 w 2198"/>
              <a:gd name="T23" fmla="*/ 536 h 1606"/>
              <a:gd name="T24" fmla="*/ 2198 w 2198"/>
              <a:gd name="T25" fmla="*/ 544 h 1606"/>
              <a:gd name="T26" fmla="*/ 2198 w 2198"/>
              <a:gd name="T27" fmla="*/ 1578 h 1606"/>
              <a:gd name="T28" fmla="*/ 2188 w 2198"/>
              <a:gd name="T29" fmla="*/ 1498 h 1606"/>
              <a:gd name="T30" fmla="*/ 2166 w 2198"/>
              <a:gd name="T31" fmla="*/ 1422 h 1606"/>
              <a:gd name="T32" fmla="*/ 2134 w 2198"/>
              <a:gd name="T33" fmla="*/ 1350 h 1606"/>
              <a:gd name="T34" fmla="*/ 2092 w 2198"/>
              <a:gd name="T35" fmla="*/ 1286 h 1606"/>
              <a:gd name="T36" fmla="*/ 2042 w 2198"/>
              <a:gd name="T37" fmla="*/ 1228 h 1606"/>
              <a:gd name="T38" fmla="*/ 1984 w 2198"/>
              <a:gd name="T39" fmla="*/ 1178 h 1606"/>
              <a:gd name="T40" fmla="*/ 1918 w 2198"/>
              <a:gd name="T41" fmla="*/ 1136 h 1606"/>
              <a:gd name="T42" fmla="*/ 1848 w 2198"/>
              <a:gd name="T43" fmla="*/ 1104 h 1606"/>
              <a:gd name="T44" fmla="*/ 1772 w 2198"/>
              <a:gd name="T45" fmla="*/ 1082 h 1606"/>
              <a:gd name="T46" fmla="*/ 1692 w 2198"/>
              <a:gd name="T47" fmla="*/ 1072 h 1606"/>
              <a:gd name="T48" fmla="*/ 922 w 2198"/>
              <a:gd name="T49" fmla="*/ 1070 h 1606"/>
              <a:gd name="T50" fmla="*/ 534 w 2198"/>
              <a:gd name="T51" fmla="*/ 1070 h 1606"/>
              <a:gd name="T52" fmla="*/ 452 w 2198"/>
              <a:gd name="T53" fmla="*/ 1064 h 1606"/>
              <a:gd name="T54" fmla="*/ 376 w 2198"/>
              <a:gd name="T55" fmla="*/ 1046 h 1606"/>
              <a:gd name="T56" fmla="*/ 302 w 2198"/>
              <a:gd name="T57" fmla="*/ 1018 h 1606"/>
              <a:gd name="T58" fmla="*/ 236 w 2198"/>
              <a:gd name="T59" fmla="*/ 980 h 1606"/>
              <a:gd name="T60" fmla="*/ 174 w 2198"/>
              <a:gd name="T61" fmla="*/ 932 h 1606"/>
              <a:gd name="T62" fmla="*/ 122 w 2198"/>
              <a:gd name="T63" fmla="*/ 876 h 1606"/>
              <a:gd name="T64" fmla="*/ 76 w 2198"/>
              <a:gd name="T65" fmla="*/ 814 h 1606"/>
              <a:gd name="T66" fmla="*/ 42 w 2198"/>
              <a:gd name="T67" fmla="*/ 744 h 1606"/>
              <a:gd name="T68" fmla="*/ 16 w 2198"/>
              <a:gd name="T69" fmla="*/ 670 h 1606"/>
              <a:gd name="T70" fmla="*/ 2 w 2198"/>
              <a:gd name="T71" fmla="*/ 590 h 1606"/>
              <a:gd name="T72" fmla="*/ 0 w 2198"/>
              <a:gd name="T73" fmla="*/ 536 h 1606"/>
              <a:gd name="T74" fmla="*/ 6 w 2198"/>
              <a:gd name="T75" fmla="*/ 454 h 1606"/>
              <a:gd name="T76" fmla="*/ 24 w 2198"/>
              <a:gd name="T77" fmla="*/ 376 h 1606"/>
              <a:gd name="T78" fmla="*/ 52 w 2198"/>
              <a:gd name="T79" fmla="*/ 304 h 1606"/>
              <a:gd name="T80" fmla="*/ 90 w 2198"/>
              <a:gd name="T81" fmla="*/ 236 h 1606"/>
              <a:gd name="T82" fmla="*/ 138 w 2198"/>
              <a:gd name="T83" fmla="*/ 176 h 1606"/>
              <a:gd name="T84" fmla="*/ 194 w 2198"/>
              <a:gd name="T85" fmla="*/ 122 h 1606"/>
              <a:gd name="T86" fmla="*/ 256 w 2198"/>
              <a:gd name="T87" fmla="*/ 78 h 1606"/>
              <a:gd name="T88" fmla="*/ 326 w 2198"/>
              <a:gd name="T89" fmla="*/ 42 h 1606"/>
              <a:gd name="T90" fmla="*/ 400 w 2198"/>
              <a:gd name="T91" fmla="*/ 18 h 1606"/>
              <a:gd name="T92" fmla="*/ 480 w 2198"/>
              <a:gd name="T93" fmla="*/ 4 h 1606"/>
              <a:gd name="T94" fmla="*/ 534 w 2198"/>
              <a:gd name="T95" fmla="*/ 0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8" h="1606">
                <a:moveTo>
                  <a:pt x="534" y="0"/>
                </a:moveTo>
                <a:lnTo>
                  <a:pt x="534" y="0"/>
                </a:lnTo>
                <a:lnTo>
                  <a:pt x="1664" y="0"/>
                </a:lnTo>
                <a:lnTo>
                  <a:pt x="1664" y="0"/>
                </a:lnTo>
                <a:lnTo>
                  <a:pt x="1692" y="2"/>
                </a:lnTo>
                <a:lnTo>
                  <a:pt x="1718" y="4"/>
                </a:lnTo>
                <a:lnTo>
                  <a:pt x="1746" y="6"/>
                </a:lnTo>
                <a:lnTo>
                  <a:pt x="1772" y="12"/>
                </a:lnTo>
                <a:lnTo>
                  <a:pt x="1798" y="18"/>
                </a:lnTo>
                <a:lnTo>
                  <a:pt x="1822" y="24"/>
                </a:lnTo>
                <a:lnTo>
                  <a:pt x="1848" y="32"/>
                </a:lnTo>
                <a:lnTo>
                  <a:pt x="1872" y="42"/>
                </a:lnTo>
                <a:lnTo>
                  <a:pt x="1896" y="54"/>
                </a:lnTo>
                <a:lnTo>
                  <a:pt x="1918" y="66"/>
                </a:lnTo>
                <a:lnTo>
                  <a:pt x="1942" y="78"/>
                </a:lnTo>
                <a:lnTo>
                  <a:pt x="1962" y="92"/>
                </a:lnTo>
                <a:lnTo>
                  <a:pt x="1984" y="106"/>
                </a:lnTo>
                <a:lnTo>
                  <a:pt x="2004" y="122"/>
                </a:lnTo>
                <a:lnTo>
                  <a:pt x="2024" y="140"/>
                </a:lnTo>
                <a:lnTo>
                  <a:pt x="2042" y="158"/>
                </a:lnTo>
                <a:lnTo>
                  <a:pt x="2060" y="176"/>
                </a:lnTo>
                <a:lnTo>
                  <a:pt x="2076" y="196"/>
                </a:lnTo>
                <a:lnTo>
                  <a:pt x="2092" y="216"/>
                </a:lnTo>
                <a:lnTo>
                  <a:pt x="2108" y="236"/>
                </a:lnTo>
                <a:lnTo>
                  <a:pt x="2122" y="258"/>
                </a:lnTo>
                <a:lnTo>
                  <a:pt x="2134" y="280"/>
                </a:lnTo>
                <a:lnTo>
                  <a:pt x="2146" y="304"/>
                </a:lnTo>
                <a:lnTo>
                  <a:pt x="2156" y="328"/>
                </a:lnTo>
                <a:lnTo>
                  <a:pt x="2166" y="352"/>
                </a:lnTo>
                <a:lnTo>
                  <a:pt x="2174" y="376"/>
                </a:lnTo>
                <a:lnTo>
                  <a:pt x="2182" y="402"/>
                </a:lnTo>
                <a:lnTo>
                  <a:pt x="2188" y="428"/>
                </a:lnTo>
                <a:lnTo>
                  <a:pt x="2192" y="454"/>
                </a:lnTo>
                <a:lnTo>
                  <a:pt x="2196" y="480"/>
                </a:lnTo>
                <a:lnTo>
                  <a:pt x="2198" y="508"/>
                </a:lnTo>
                <a:lnTo>
                  <a:pt x="2198" y="536"/>
                </a:lnTo>
                <a:lnTo>
                  <a:pt x="2198" y="536"/>
                </a:lnTo>
                <a:lnTo>
                  <a:pt x="2198" y="544"/>
                </a:lnTo>
                <a:lnTo>
                  <a:pt x="2198" y="544"/>
                </a:lnTo>
                <a:lnTo>
                  <a:pt x="2198" y="1606"/>
                </a:lnTo>
                <a:lnTo>
                  <a:pt x="2198" y="1606"/>
                </a:lnTo>
                <a:lnTo>
                  <a:pt x="2198" y="1578"/>
                </a:lnTo>
                <a:lnTo>
                  <a:pt x="2196" y="1552"/>
                </a:lnTo>
                <a:lnTo>
                  <a:pt x="2192" y="1524"/>
                </a:lnTo>
                <a:lnTo>
                  <a:pt x="2188" y="1498"/>
                </a:lnTo>
                <a:lnTo>
                  <a:pt x="2182" y="1472"/>
                </a:lnTo>
                <a:lnTo>
                  <a:pt x="2174" y="1446"/>
                </a:lnTo>
                <a:lnTo>
                  <a:pt x="2166" y="1422"/>
                </a:lnTo>
                <a:lnTo>
                  <a:pt x="2156" y="1398"/>
                </a:lnTo>
                <a:lnTo>
                  <a:pt x="2146" y="1374"/>
                </a:lnTo>
                <a:lnTo>
                  <a:pt x="2134" y="1350"/>
                </a:lnTo>
                <a:lnTo>
                  <a:pt x="2122" y="1328"/>
                </a:lnTo>
                <a:lnTo>
                  <a:pt x="2108" y="1306"/>
                </a:lnTo>
                <a:lnTo>
                  <a:pt x="2092" y="1286"/>
                </a:lnTo>
                <a:lnTo>
                  <a:pt x="2076" y="1266"/>
                </a:lnTo>
                <a:lnTo>
                  <a:pt x="2060" y="1246"/>
                </a:lnTo>
                <a:lnTo>
                  <a:pt x="2042" y="1228"/>
                </a:lnTo>
                <a:lnTo>
                  <a:pt x="2024" y="1210"/>
                </a:lnTo>
                <a:lnTo>
                  <a:pt x="2004" y="1194"/>
                </a:lnTo>
                <a:lnTo>
                  <a:pt x="1984" y="1178"/>
                </a:lnTo>
                <a:lnTo>
                  <a:pt x="1962" y="1162"/>
                </a:lnTo>
                <a:lnTo>
                  <a:pt x="1942" y="1148"/>
                </a:lnTo>
                <a:lnTo>
                  <a:pt x="1918" y="1136"/>
                </a:lnTo>
                <a:lnTo>
                  <a:pt x="1896" y="1124"/>
                </a:lnTo>
                <a:lnTo>
                  <a:pt x="1872" y="1112"/>
                </a:lnTo>
                <a:lnTo>
                  <a:pt x="1848" y="1104"/>
                </a:lnTo>
                <a:lnTo>
                  <a:pt x="1822" y="1094"/>
                </a:lnTo>
                <a:lnTo>
                  <a:pt x="1798" y="1088"/>
                </a:lnTo>
                <a:lnTo>
                  <a:pt x="1772" y="1082"/>
                </a:lnTo>
                <a:lnTo>
                  <a:pt x="1746" y="1078"/>
                </a:lnTo>
                <a:lnTo>
                  <a:pt x="1718" y="1074"/>
                </a:lnTo>
                <a:lnTo>
                  <a:pt x="1692" y="1072"/>
                </a:lnTo>
                <a:lnTo>
                  <a:pt x="1664" y="1070"/>
                </a:lnTo>
                <a:lnTo>
                  <a:pt x="1664" y="1070"/>
                </a:lnTo>
                <a:lnTo>
                  <a:pt x="922" y="1070"/>
                </a:lnTo>
                <a:lnTo>
                  <a:pt x="922" y="1070"/>
                </a:lnTo>
                <a:lnTo>
                  <a:pt x="534" y="1070"/>
                </a:lnTo>
                <a:lnTo>
                  <a:pt x="534" y="1070"/>
                </a:lnTo>
                <a:lnTo>
                  <a:pt x="506" y="1070"/>
                </a:lnTo>
                <a:lnTo>
                  <a:pt x="480" y="1068"/>
                </a:lnTo>
                <a:lnTo>
                  <a:pt x="452" y="1064"/>
                </a:lnTo>
                <a:lnTo>
                  <a:pt x="426" y="1060"/>
                </a:lnTo>
                <a:lnTo>
                  <a:pt x="400" y="1054"/>
                </a:lnTo>
                <a:lnTo>
                  <a:pt x="376" y="1046"/>
                </a:lnTo>
                <a:lnTo>
                  <a:pt x="350" y="1038"/>
                </a:lnTo>
                <a:lnTo>
                  <a:pt x="326" y="1028"/>
                </a:lnTo>
                <a:lnTo>
                  <a:pt x="302" y="1018"/>
                </a:lnTo>
                <a:lnTo>
                  <a:pt x="280" y="1006"/>
                </a:lnTo>
                <a:lnTo>
                  <a:pt x="256" y="994"/>
                </a:lnTo>
                <a:lnTo>
                  <a:pt x="236" y="980"/>
                </a:lnTo>
                <a:lnTo>
                  <a:pt x="214" y="964"/>
                </a:lnTo>
                <a:lnTo>
                  <a:pt x="194" y="948"/>
                </a:lnTo>
                <a:lnTo>
                  <a:pt x="174" y="932"/>
                </a:lnTo>
                <a:lnTo>
                  <a:pt x="156" y="914"/>
                </a:lnTo>
                <a:lnTo>
                  <a:pt x="138" y="896"/>
                </a:lnTo>
                <a:lnTo>
                  <a:pt x="122" y="876"/>
                </a:lnTo>
                <a:lnTo>
                  <a:pt x="106" y="856"/>
                </a:lnTo>
                <a:lnTo>
                  <a:pt x="90" y="834"/>
                </a:lnTo>
                <a:lnTo>
                  <a:pt x="76" y="814"/>
                </a:lnTo>
                <a:lnTo>
                  <a:pt x="64" y="790"/>
                </a:lnTo>
                <a:lnTo>
                  <a:pt x="52" y="768"/>
                </a:lnTo>
                <a:lnTo>
                  <a:pt x="42" y="744"/>
                </a:lnTo>
                <a:lnTo>
                  <a:pt x="32" y="720"/>
                </a:lnTo>
                <a:lnTo>
                  <a:pt x="24" y="694"/>
                </a:lnTo>
                <a:lnTo>
                  <a:pt x="16" y="670"/>
                </a:lnTo>
                <a:lnTo>
                  <a:pt x="10" y="644"/>
                </a:lnTo>
                <a:lnTo>
                  <a:pt x="6" y="618"/>
                </a:lnTo>
                <a:lnTo>
                  <a:pt x="2" y="590"/>
                </a:lnTo>
                <a:lnTo>
                  <a:pt x="0" y="564"/>
                </a:lnTo>
                <a:lnTo>
                  <a:pt x="0" y="536"/>
                </a:lnTo>
                <a:lnTo>
                  <a:pt x="0" y="536"/>
                </a:lnTo>
                <a:lnTo>
                  <a:pt x="0" y="508"/>
                </a:lnTo>
                <a:lnTo>
                  <a:pt x="2" y="480"/>
                </a:lnTo>
                <a:lnTo>
                  <a:pt x="6" y="454"/>
                </a:lnTo>
                <a:lnTo>
                  <a:pt x="10" y="428"/>
                </a:lnTo>
                <a:lnTo>
                  <a:pt x="16" y="402"/>
                </a:lnTo>
                <a:lnTo>
                  <a:pt x="24" y="376"/>
                </a:lnTo>
                <a:lnTo>
                  <a:pt x="32" y="352"/>
                </a:lnTo>
                <a:lnTo>
                  <a:pt x="42" y="328"/>
                </a:lnTo>
                <a:lnTo>
                  <a:pt x="52" y="304"/>
                </a:lnTo>
                <a:lnTo>
                  <a:pt x="64" y="280"/>
                </a:lnTo>
                <a:lnTo>
                  <a:pt x="76" y="258"/>
                </a:lnTo>
                <a:lnTo>
                  <a:pt x="90" y="236"/>
                </a:lnTo>
                <a:lnTo>
                  <a:pt x="106" y="216"/>
                </a:lnTo>
                <a:lnTo>
                  <a:pt x="122" y="196"/>
                </a:lnTo>
                <a:lnTo>
                  <a:pt x="138" y="176"/>
                </a:lnTo>
                <a:lnTo>
                  <a:pt x="156" y="158"/>
                </a:lnTo>
                <a:lnTo>
                  <a:pt x="174" y="140"/>
                </a:lnTo>
                <a:lnTo>
                  <a:pt x="194" y="122"/>
                </a:lnTo>
                <a:lnTo>
                  <a:pt x="214" y="106"/>
                </a:lnTo>
                <a:lnTo>
                  <a:pt x="236" y="92"/>
                </a:lnTo>
                <a:lnTo>
                  <a:pt x="256" y="78"/>
                </a:lnTo>
                <a:lnTo>
                  <a:pt x="280" y="66"/>
                </a:lnTo>
                <a:lnTo>
                  <a:pt x="302" y="54"/>
                </a:lnTo>
                <a:lnTo>
                  <a:pt x="326" y="42"/>
                </a:lnTo>
                <a:lnTo>
                  <a:pt x="350" y="32"/>
                </a:lnTo>
                <a:lnTo>
                  <a:pt x="376" y="24"/>
                </a:lnTo>
                <a:lnTo>
                  <a:pt x="400" y="18"/>
                </a:lnTo>
                <a:lnTo>
                  <a:pt x="426" y="12"/>
                </a:lnTo>
                <a:lnTo>
                  <a:pt x="452" y="6"/>
                </a:lnTo>
                <a:lnTo>
                  <a:pt x="480" y="4"/>
                </a:lnTo>
                <a:lnTo>
                  <a:pt x="506" y="2"/>
                </a:lnTo>
                <a:lnTo>
                  <a:pt x="534" y="0"/>
                </a:lnTo>
                <a:lnTo>
                  <a:pt x="534" y="0"/>
                </a:lnTo>
                <a:close/>
              </a:path>
            </a:pathLst>
          </a:custGeom>
          <a:solidFill>
            <a:schemeClr val="accent1"/>
          </a:solidFill>
          <a:ln w="6350">
            <a:solidFill>
              <a:schemeClr val="bg1"/>
            </a:solidFill>
            <a:prstDash val="solid"/>
            <a:round/>
            <a:headEnd/>
            <a:tailEnd/>
          </a:ln>
        </p:spPr>
        <p:txBody>
          <a:bodyPr vert="horz" wrap="square" lIns="78191" tIns="39095" rIns="78191" bIns="39095" numCol="1" anchor="t" anchorCtr="0" compatLnSpc="1">
            <a:prstTxWarp prst="textNoShape">
              <a:avLst/>
            </a:prstTxWarp>
          </a:bodyPr>
          <a:lstStyle/>
          <a:p>
            <a:endParaRPr lang="en-GB" sz="1368">
              <a:solidFill>
                <a:srgbClr val="FFFFFF"/>
              </a:solidFill>
            </a:endParaRPr>
          </a:p>
        </p:txBody>
      </p:sp>
      <p:sp>
        <p:nvSpPr>
          <p:cNvPr id="83" name="TextBox 82"/>
          <p:cNvSpPr txBox="1"/>
          <p:nvPr/>
        </p:nvSpPr>
        <p:spPr>
          <a:xfrm>
            <a:off x="5881563" y="2290820"/>
            <a:ext cx="2535182" cy="519573"/>
          </a:xfrm>
          <a:prstGeom prst="rect">
            <a:avLst/>
          </a:prstGeom>
          <a:noFill/>
        </p:spPr>
        <p:txBody>
          <a:bodyPr wrap="square" lIns="0" tIns="0" rIns="0" bIns="0" rtlCol="0">
            <a:noAutofit/>
          </a:bodyPr>
          <a:lstStyle/>
          <a:p>
            <a:pPr>
              <a:spcAft>
                <a:spcPts val="770"/>
              </a:spcAft>
            </a:pPr>
            <a:r>
              <a:rPr lang="en-GB" sz="2800" b="1" dirty="0">
                <a:solidFill>
                  <a:srgbClr val="FFFFFF"/>
                </a:solidFill>
                <a:latin typeface="Georgia" pitchFamily="18" charset="0"/>
              </a:rPr>
              <a:t>$8.9bn</a:t>
            </a:r>
          </a:p>
        </p:txBody>
      </p:sp>
      <p:sp>
        <p:nvSpPr>
          <p:cNvPr id="84" name="TextBox 83"/>
          <p:cNvSpPr txBox="1"/>
          <p:nvPr/>
        </p:nvSpPr>
        <p:spPr>
          <a:xfrm>
            <a:off x="5881563" y="2750654"/>
            <a:ext cx="2653588" cy="246298"/>
          </a:xfrm>
          <a:prstGeom prst="rect">
            <a:avLst/>
          </a:prstGeom>
          <a:noFill/>
        </p:spPr>
        <p:txBody>
          <a:bodyPr wrap="square" lIns="0" tIns="0" rIns="0" bIns="0" rtlCol="0">
            <a:noAutofit/>
          </a:bodyPr>
          <a:lstStyle/>
          <a:p>
            <a:pPr>
              <a:spcAft>
                <a:spcPts val="770"/>
              </a:spcAft>
            </a:pPr>
            <a:r>
              <a:rPr lang="en-GB" sz="1539" dirty="0">
                <a:solidFill>
                  <a:srgbClr val="FFFFFF"/>
                </a:solidFill>
                <a:latin typeface="Georgia" pitchFamily="18" charset="0"/>
              </a:rPr>
              <a:t>Sanctions </a:t>
            </a:r>
            <a:r>
              <a:rPr lang="en-GB" sz="1539" dirty="0" smtClean="0">
                <a:solidFill>
                  <a:srgbClr val="FFFFFF"/>
                </a:solidFill>
                <a:latin typeface="Georgia" pitchFamily="18" charset="0"/>
              </a:rPr>
              <a:t>fine – BNP </a:t>
            </a:r>
            <a:r>
              <a:rPr lang="en-GB" sz="1539" dirty="0">
                <a:solidFill>
                  <a:srgbClr val="FFFFFF"/>
                </a:solidFill>
                <a:latin typeface="Georgia" pitchFamily="18" charset="0"/>
              </a:rPr>
              <a:t>Paribas</a:t>
            </a:r>
          </a:p>
        </p:txBody>
      </p:sp>
      <p:sp>
        <p:nvSpPr>
          <p:cNvPr id="85" name="TextBox 84"/>
          <p:cNvSpPr txBox="1"/>
          <p:nvPr/>
        </p:nvSpPr>
        <p:spPr>
          <a:xfrm>
            <a:off x="5865253" y="3182832"/>
            <a:ext cx="1467811" cy="246298"/>
          </a:xfrm>
          <a:prstGeom prst="rect">
            <a:avLst/>
          </a:prstGeom>
          <a:noFill/>
        </p:spPr>
        <p:txBody>
          <a:bodyPr wrap="square" lIns="0" tIns="0" rIns="0" bIns="0" rtlCol="0">
            <a:noAutofit/>
          </a:bodyPr>
          <a:lstStyle/>
          <a:p>
            <a:pPr>
              <a:spcAft>
                <a:spcPts val="770"/>
              </a:spcAft>
            </a:pPr>
            <a:r>
              <a:rPr lang="en-GB" sz="2800" b="1" dirty="0">
                <a:solidFill>
                  <a:srgbClr val="FFFFFF"/>
                </a:solidFill>
                <a:latin typeface="Georgia" pitchFamily="18" charset="0"/>
              </a:rPr>
              <a:t>$2.6bn</a:t>
            </a:r>
          </a:p>
        </p:txBody>
      </p:sp>
      <p:sp>
        <p:nvSpPr>
          <p:cNvPr id="86" name="TextBox 85"/>
          <p:cNvSpPr txBox="1"/>
          <p:nvPr/>
        </p:nvSpPr>
        <p:spPr>
          <a:xfrm>
            <a:off x="5865253" y="3552920"/>
            <a:ext cx="1499372" cy="309158"/>
          </a:xfrm>
          <a:prstGeom prst="rect">
            <a:avLst/>
          </a:prstGeom>
          <a:noFill/>
        </p:spPr>
        <p:txBody>
          <a:bodyPr wrap="square" lIns="0" tIns="0" rIns="0" bIns="0" rtlCol="0">
            <a:noAutofit/>
          </a:bodyPr>
          <a:lstStyle/>
          <a:p>
            <a:pPr>
              <a:spcAft>
                <a:spcPts val="770"/>
              </a:spcAft>
            </a:pPr>
            <a:r>
              <a:rPr lang="en-GB" sz="1200" dirty="0">
                <a:solidFill>
                  <a:srgbClr val="FFFFFF"/>
                </a:solidFill>
                <a:latin typeface="Georgia" pitchFamily="18" charset="0"/>
              </a:rPr>
              <a:t>Tax evasion – Credit Suisse</a:t>
            </a:r>
          </a:p>
        </p:txBody>
      </p:sp>
      <p:sp>
        <p:nvSpPr>
          <p:cNvPr id="87" name="TextBox 86"/>
          <p:cNvSpPr txBox="1"/>
          <p:nvPr/>
        </p:nvSpPr>
        <p:spPr>
          <a:xfrm>
            <a:off x="5856622" y="4199190"/>
            <a:ext cx="1467811" cy="246298"/>
          </a:xfrm>
          <a:prstGeom prst="rect">
            <a:avLst/>
          </a:prstGeom>
          <a:noFill/>
        </p:spPr>
        <p:txBody>
          <a:bodyPr wrap="square" lIns="0" tIns="0" rIns="0" bIns="0" rtlCol="0">
            <a:noAutofit/>
          </a:bodyPr>
          <a:lstStyle/>
          <a:p>
            <a:pPr>
              <a:spcAft>
                <a:spcPts val="770"/>
              </a:spcAft>
            </a:pPr>
            <a:r>
              <a:rPr lang="en-GB" sz="2800" b="1" dirty="0">
                <a:solidFill>
                  <a:srgbClr val="FFFFFF"/>
                </a:solidFill>
                <a:latin typeface="Georgia" pitchFamily="18" charset="0"/>
              </a:rPr>
              <a:t>$1.5bn</a:t>
            </a:r>
          </a:p>
        </p:txBody>
      </p:sp>
      <p:sp>
        <p:nvSpPr>
          <p:cNvPr id="88" name="TextBox 87"/>
          <p:cNvSpPr txBox="1"/>
          <p:nvPr/>
        </p:nvSpPr>
        <p:spPr>
          <a:xfrm>
            <a:off x="5875132" y="4591406"/>
            <a:ext cx="1231838" cy="246623"/>
          </a:xfrm>
          <a:prstGeom prst="rect">
            <a:avLst/>
          </a:prstGeom>
          <a:noFill/>
        </p:spPr>
        <p:txBody>
          <a:bodyPr wrap="square" lIns="0" tIns="0" rIns="0" bIns="0" rtlCol="0">
            <a:noAutofit/>
          </a:bodyPr>
          <a:lstStyle/>
          <a:p>
            <a:pPr>
              <a:spcAft>
                <a:spcPts val="770"/>
              </a:spcAft>
            </a:pPr>
            <a:r>
              <a:rPr lang="en-GB" sz="1200" dirty="0">
                <a:solidFill>
                  <a:srgbClr val="FFFFFF"/>
                </a:solidFill>
                <a:latin typeface="Georgia" pitchFamily="18" charset="0"/>
              </a:rPr>
              <a:t>Commerzbank</a:t>
            </a:r>
          </a:p>
        </p:txBody>
      </p:sp>
      <p:sp>
        <p:nvSpPr>
          <p:cNvPr id="89" name="TextBox 88"/>
          <p:cNvSpPr txBox="1"/>
          <p:nvPr/>
        </p:nvSpPr>
        <p:spPr>
          <a:xfrm>
            <a:off x="5853912" y="4987001"/>
            <a:ext cx="1467811" cy="246298"/>
          </a:xfrm>
          <a:prstGeom prst="rect">
            <a:avLst/>
          </a:prstGeom>
          <a:noFill/>
        </p:spPr>
        <p:txBody>
          <a:bodyPr wrap="square" lIns="0" tIns="0" rIns="0" bIns="0" rtlCol="0">
            <a:noAutofit/>
          </a:bodyPr>
          <a:lstStyle/>
          <a:p>
            <a:pPr>
              <a:spcAft>
                <a:spcPts val="770"/>
              </a:spcAft>
            </a:pPr>
            <a:r>
              <a:rPr lang="en-GB" sz="2800" b="1" dirty="0">
                <a:solidFill>
                  <a:srgbClr val="FFFFFF"/>
                </a:solidFill>
                <a:latin typeface="Georgia" pitchFamily="18" charset="0"/>
              </a:rPr>
              <a:t>$3mn</a:t>
            </a:r>
          </a:p>
        </p:txBody>
      </p:sp>
      <p:sp>
        <p:nvSpPr>
          <p:cNvPr id="90" name="TextBox 89"/>
          <p:cNvSpPr txBox="1"/>
          <p:nvPr/>
        </p:nvSpPr>
        <p:spPr>
          <a:xfrm>
            <a:off x="5880702" y="5414950"/>
            <a:ext cx="1159939" cy="246298"/>
          </a:xfrm>
          <a:prstGeom prst="rect">
            <a:avLst/>
          </a:prstGeom>
          <a:noFill/>
        </p:spPr>
        <p:txBody>
          <a:bodyPr wrap="square" lIns="0" tIns="0" rIns="0" bIns="0" rtlCol="0">
            <a:noAutofit/>
          </a:bodyPr>
          <a:lstStyle/>
          <a:p>
            <a:pPr>
              <a:spcAft>
                <a:spcPts val="770"/>
              </a:spcAft>
            </a:pPr>
            <a:r>
              <a:rPr lang="en-GB" sz="1200" dirty="0" smtClean="0">
                <a:solidFill>
                  <a:srgbClr val="FFFFFF"/>
                </a:solidFill>
                <a:latin typeface="Georgia" pitchFamily="18" charset="0"/>
              </a:rPr>
              <a:t>AML – SCB</a:t>
            </a:r>
            <a:endParaRPr lang="en-GB" sz="1200" dirty="0">
              <a:solidFill>
                <a:srgbClr val="FFFFFF"/>
              </a:solidFill>
              <a:latin typeface="Georgia" pitchFamily="18" charset="0"/>
            </a:endParaRPr>
          </a:p>
        </p:txBody>
      </p:sp>
      <p:sp>
        <p:nvSpPr>
          <p:cNvPr id="110" name="TextBox 109"/>
          <p:cNvSpPr txBox="1"/>
          <p:nvPr/>
        </p:nvSpPr>
        <p:spPr>
          <a:xfrm>
            <a:off x="4257856" y="2937554"/>
            <a:ext cx="1374849" cy="554171"/>
          </a:xfrm>
          <a:prstGeom prst="rect">
            <a:avLst/>
          </a:prstGeom>
          <a:noFill/>
        </p:spPr>
        <p:txBody>
          <a:bodyPr wrap="square" lIns="0" tIns="0" rIns="0" bIns="0" rtlCol="0">
            <a:noAutofit/>
          </a:bodyPr>
          <a:lstStyle/>
          <a:p>
            <a:pPr>
              <a:spcAft>
                <a:spcPts val="770"/>
              </a:spcAft>
            </a:pPr>
            <a:r>
              <a:rPr lang="en-GB" sz="2800" b="1" dirty="0">
                <a:solidFill>
                  <a:srgbClr val="FFFFFF"/>
                </a:solidFill>
                <a:latin typeface="Georgia" pitchFamily="18" charset="0"/>
              </a:rPr>
              <a:t>$1.9bn</a:t>
            </a:r>
          </a:p>
        </p:txBody>
      </p:sp>
      <p:sp>
        <p:nvSpPr>
          <p:cNvPr id="111" name="TextBox 110"/>
          <p:cNvSpPr txBox="1"/>
          <p:nvPr/>
        </p:nvSpPr>
        <p:spPr>
          <a:xfrm>
            <a:off x="4405427" y="3449871"/>
            <a:ext cx="1159939" cy="246298"/>
          </a:xfrm>
          <a:prstGeom prst="rect">
            <a:avLst/>
          </a:prstGeom>
          <a:noFill/>
        </p:spPr>
        <p:txBody>
          <a:bodyPr wrap="square" lIns="0" tIns="0" rIns="0" bIns="0" rtlCol="0">
            <a:noAutofit/>
          </a:bodyPr>
          <a:lstStyle/>
          <a:p>
            <a:pPr>
              <a:spcAft>
                <a:spcPts val="770"/>
              </a:spcAft>
            </a:pPr>
            <a:r>
              <a:rPr lang="en-GB" sz="1200" dirty="0" smtClean="0">
                <a:solidFill>
                  <a:srgbClr val="FFFFFF"/>
                </a:solidFill>
                <a:latin typeface="Georgia" pitchFamily="18" charset="0"/>
              </a:rPr>
              <a:t>AML – HSBC</a:t>
            </a:r>
            <a:endParaRPr lang="en-GB" sz="1200" dirty="0">
              <a:solidFill>
                <a:srgbClr val="FFFFFF"/>
              </a:solidFill>
              <a:latin typeface="Georgia" pitchFamily="18" charset="0"/>
            </a:endParaRPr>
          </a:p>
        </p:txBody>
      </p:sp>
      <p:sp>
        <p:nvSpPr>
          <p:cNvPr id="112" name="TextBox 111"/>
          <p:cNvSpPr txBox="1"/>
          <p:nvPr/>
        </p:nvSpPr>
        <p:spPr>
          <a:xfrm>
            <a:off x="4158821" y="3884632"/>
            <a:ext cx="1453777" cy="370234"/>
          </a:xfrm>
          <a:prstGeom prst="rect">
            <a:avLst/>
          </a:prstGeom>
          <a:noFill/>
        </p:spPr>
        <p:txBody>
          <a:bodyPr wrap="square" lIns="0" tIns="0" rIns="0" bIns="0" rtlCol="0">
            <a:noAutofit/>
          </a:bodyPr>
          <a:lstStyle/>
          <a:p>
            <a:pPr>
              <a:spcAft>
                <a:spcPts val="770"/>
              </a:spcAft>
            </a:pPr>
            <a:r>
              <a:rPr lang="en-GB" sz="2800" b="1" dirty="0">
                <a:solidFill>
                  <a:srgbClr val="FFFFFF"/>
                </a:solidFill>
                <a:latin typeface="Georgia" pitchFamily="18" charset="0"/>
              </a:rPr>
              <a:t>$2.5bn</a:t>
            </a:r>
          </a:p>
        </p:txBody>
      </p:sp>
      <p:sp>
        <p:nvSpPr>
          <p:cNvPr id="113" name="TextBox 112"/>
          <p:cNvSpPr txBox="1"/>
          <p:nvPr/>
        </p:nvSpPr>
        <p:spPr>
          <a:xfrm>
            <a:off x="3937347" y="4369036"/>
            <a:ext cx="1675251" cy="231287"/>
          </a:xfrm>
          <a:prstGeom prst="rect">
            <a:avLst/>
          </a:prstGeom>
          <a:noFill/>
        </p:spPr>
        <p:txBody>
          <a:bodyPr wrap="square" lIns="0" tIns="0" rIns="0" bIns="0" rtlCol="0">
            <a:noAutofit/>
          </a:bodyPr>
          <a:lstStyle/>
          <a:p>
            <a:pPr>
              <a:spcAft>
                <a:spcPts val="770"/>
              </a:spcAft>
            </a:pPr>
            <a:r>
              <a:rPr lang="en-GB" sz="1200" dirty="0">
                <a:solidFill>
                  <a:srgbClr val="FFFFFF"/>
                </a:solidFill>
                <a:latin typeface="Georgia" pitchFamily="18" charset="0"/>
              </a:rPr>
              <a:t>LIBOR – Deutsche Bank</a:t>
            </a:r>
          </a:p>
        </p:txBody>
      </p:sp>
      <p:sp>
        <p:nvSpPr>
          <p:cNvPr id="115" name="TextBox 114"/>
          <p:cNvSpPr txBox="1"/>
          <p:nvPr/>
        </p:nvSpPr>
        <p:spPr>
          <a:xfrm>
            <a:off x="4445011" y="5297107"/>
            <a:ext cx="1159939" cy="246298"/>
          </a:xfrm>
          <a:prstGeom prst="rect">
            <a:avLst/>
          </a:prstGeom>
          <a:noFill/>
        </p:spPr>
        <p:txBody>
          <a:bodyPr wrap="square" lIns="0" tIns="0" rIns="0" bIns="0" rtlCol="0">
            <a:noAutofit/>
          </a:bodyPr>
          <a:lstStyle/>
          <a:p>
            <a:pPr>
              <a:spcAft>
                <a:spcPts val="770"/>
              </a:spcAft>
            </a:pPr>
            <a:r>
              <a:rPr lang="en-GB" sz="1197" dirty="0" smtClean="0">
                <a:solidFill>
                  <a:srgbClr val="FFFFFF"/>
                </a:solidFill>
                <a:latin typeface="Georgia" pitchFamily="18" charset="0"/>
              </a:rPr>
              <a:t>LIBOR – UBS</a:t>
            </a:r>
            <a:endParaRPr lang="en-GB" sz="1197" dirty="0">
              <a:solidFill>
                <a:srgbClr val="FFFFFF"/>
              </a:solidFill>
              <a:latin typeface="Georgia" pitchFamily="18" charset="0"/>
            </a:endParaRPr>
          </a:p>
        </p:txBody>
      </p:sp>
      <p:sp>
        <p:nvSpPr>
          <p:cNvPr id="119" name="TextBox 118"/>
          <p:cNvSpPr txBox="1"/>
          <p:nvPr/>
        </p:nvSpPr>
        <p:spPr>
          <a:xfrm>
            <a:off x="3655166" y="4346512"/>
            <a:ext cx="334421" cy="246298"/>
          </a:xfrm>
          <a:prstGeom prst="rect">
            <a:avLst/>
          </a:prstGeom>
          <a:noFill/>
        </p:spPr>
        <p:txBody>
          <a:bodyPr wrap="square" lIns="0" tIns="0" rIns="0" bIns="0" rtlCol="0">
            <a:noAutofit/>
          </a:bodyPr>
          <a:lstStyle/>
          <a:p>
            <a:pPr algn="ctr">
              <a:spcAft>
                <a:spcPts val="770"/>
              </a:spcAft>
            </a:pPr>
            <a:endParaRPr lang="en-GB" sz="1539" dirty="0">
              <a:solidFill>
                <a:srgbClr val="FFFFFF"/>
              </a:solidFill>
              <a:latin typeface="Georgia" pitchFamily="18" charset="0"/>
            </a:endParaRPr>
          </a:p>
        </p:txBody>
      </p:sp>
      <p:sp>
        <p:nvSpPr>
          <p:cNvPr id="50" name="TextBox 49"/>
          <p:cNvSpPr txBox="1"/>
          <p:nvPr/>
        </p:nvSpPr>
        <p:spPr>
          <a:xfrm>
            <a:off x="2929235" y="1780526"/>
            <a:ext cx="2536738" cy="806695"/>
          </a:xfrm>
          <a:prstGeom prst="rect">
            <a:avLst/>
          </a:prstGeom>
          <a:noFill/>
        </p:spPr>
        <p:txBody>
          <a:bodyPr vert="horz" wrap="square" lIns="0" tIns="0" rIns="0" bIns="0" rtlCol="0">
            <a:noAutofit/>
          </a:bodyPr>
          <a:lstStyle/>
          <a:p>
            <a:pPr indent="-274320">
              <a:spcAft>
                <a:spcPts val="900"/>
              </a:spcAft>
            </a:pPr>
            <a:r>
              <a:rPr lang="en-GB" sz="1400" dirty="0">
                <a:solidFill>
                  <a:srgbClr val="000000"/>
                </a:solidFill>
                <a:latin typeface="Georgia" pitchFamily="18" charset="0"/>
              </a:rPr>
              <a:t>Financial services firms are on the front line of defence but have been heavily fined over recent years….</a:t>
            </a:r>
          </a:p>
        </p:txBody>
      </p:sp>
      <p:sp>
        <p:nvSpPr>
          <p:cNvPr id="62" name="TextBox 61"/>
          <p:cNvSpPr txBox="1"/>
          <p:nvPr/>
        </p:nvSpPr>
        <p:spPr>
          <a:xfrm>
            <a:off x="4181717" y="4825566"/>
            <a:ext cx="1467811" cy="246298"/>
          </a:xfrm>
          <a:prstGeom prst="rect">
            <a:avLst/>
          </a:prstGeom>
          <a:noFill/>
        </p:spPr>
        <p:txBody>
          <a:bodyPr wrap="square" lIns="0" tIns="0" rIns="0" bIns="0" rtlCol="0">
            <a:noAutofit/>
          </a:bodyPr>
          <a:lstStyle/>
          <a:p>
            <a:pPr>
              <a:spcAft>
                <a:spcPts val="770"/>
              </a:spcAft>
            </a:pPr>
            <a:r>
              <a:rPr lang="en-GB" sz="2800" b="1" dirty="0">
                <a:solidFill>
                  <a:srgbClr val="FFFFFF"/>
                </a:solidFill>
                <a:latin typeface="Georgia" pitchFamily="18" charset="0"/>
              </a:rPr>
              <a:t>$1.5bn</a:t>
            </a:r>
          </a:p>
        </p:txBody>
      </p:sp>
      <p:sp>
        <p:nvSpPr>
          <p:cNvPr id="66" name="Freeform 4968"/>
          <p:cNvSpPr>
            <a:spLocks noEditPoints="1"/>
          </p:cNvSpPr>
          <p:nvPr/>
        </p:nvSpPr>
        <p:spPr bwMode="auto">
          <a:xfrm>
            <a:off x="7238035" y="4311794"/>
            <a:ext cx="360000" cy="360000"/>
          </a:xfrm>
          <a:custGeom>
            <a:avLst/>
            <a:gdLst>
              <a:gd name="T0" fmla="*/ 354 w 396"/>
              <a:gd name="T1" fmla="*/ 78 h 400"/>
              <a:gd name="T2" fmla="*/ 198 w 396"/>
              <a:gd name="T3" fmla="*/ 0 h 400"/>
              <a:gd name="T4" fmla="*/ 130 w 396"/>
              <a:gd name="T5" fmla="*/ 14 h 400"/>
              <a:gd name="T6" fmla="*/ 38 w 396"/>
              <a:gd name="T7" fmla="*/ 82 h 400"/>
              <a:gd name="T8" fmla="*/ 0 w 396"/>
              <a:gd name="T9" fmla="*/ 190 h 400"/>
              <a:gd name="T10" fmla="*/ 18 w 396"/>
              <a:gd name="T11" fmla="*/ 282 h 400"/>
              <a:gd name="T12" fmla="*/ 110 w 396"/>
              <a:gd name="T13" fmla="*/ 378 h 400"/>
              <a:gd name="T14" fmla="*/ 232 w 396"/>
              <a:gd name="T15" fmla="*/ 396 h 400"/>
              <a:gd name="T16" fmla="*/ 318 w 396"/>
              <a:gd name="T17" fmla="*/ 358 h 400"/>
              <a:gd name="T18" fmla="*/ 386 w 396"/>
              <a:gd name="T19" fmla="*/ 266 h 400"/>
              <a:gd name="T20" fmla="*/ 390 w 396"/>
              <a:gd name="T21" fmla="*/ 152 h 400"/>
              <a:gd name="T22" fmla="*/ 360 w 396"/>
              <a:gd name="T23" fmla="*/ 232 h 400"/>
              <a:gd name="T24" fmla="*/ 322 w 396"/>
              <a:gd name="T25" fmla="*/ 174 h 400"/>
              <a:gd name="T26" fmla="*/ 354 w 396"/>
              <a:gd name="T27" fmla="*/ 120 h 400"/>
              <a:gd name="T28" fmla="*/ 372 w 396"/>
              <a:gd name="T29" fmla="*/ 198 h 400"/>
              <a:gd name="T30" fmla="*/ 326 w 396"/>
              <a:gd name="T31" fmla="*/ 122 h 400"/>
              <a:gd name="T32" fmla="*/ 248 w 396"/>
              <a:gd name="T33" fmla="*/ 110 h 400"/>
              <a:gd name="T34" fmla="*/ 248 w 396"/>
              <a:gd name="T35" fmla="*/ 42 h 400"/>
              <a:gd name="T36" fmla="*/ 318 w 396"/>
              <a:gd name="T37" fmla="*/ 74 h 400"/>
              <a:gd name="T38" fmla="*/ 24 w 396"/>
              <a:gd name="T39" fmla="*/ 180 h 400"/>
              <a:gd name="T40" fmla="*/ 58 w 396"/>
              <a:gd name="T41" fmla="*/ 94 h 400"/>
              <a:gd name="T42" fmla="*/ 88 w 396"/>
              <a:gd name="T43" fmla="*/ 158 h 400"/>
              <a:gd name="T44" fmla="*/ 66 w 396"/>
              <a:gd name="T45" fmla="*/ 234 h 400"/>
              <a:gd name="T46" fmla="*/ 28 w 396"/>
              <a:gd name="T47" fmla="*/ 190 h 400"/>
              <a:gd name="T48" fmla="*/ 176 w 396"/>
              <a:gd name="T49" fmla="*/ 58 h 400"/>
              <a:gd name="T50" fmla="*/ 230 w 396"/>
              <a:gd name="T51" fmla="*/ 44 h 400"/>
              <a:gd name="T52" fmla="*/ 240 w 396"/>
              <a:gd name="T53" fmla="*/ 92 h 400"/>
              <a:gd name="T54" fmla="*/ 186 w 396"/>
              <a:gd name="T55" fmla="*/ 28 h 400"/>
              <a:gd name="T56" fmla="*/ 162 w 396"/>
              <a:gd name="T57" fmla="*/ 28 h 400"/>
              <a:gd name="T58" fmla="*/ 118 w 396"/>
              <a:gd name="T59" fmla="*/ 62 h 400"/>
              <a:gd name="T60" fmla="*/ 130 w 396"/>
              <a:gd name="T61" fmla="*/ 38 h 400"/>
              <a:gd name="T62" fmla="*/ 124 w 396"/>
              <a:gd name="T63" fmla="*/ 78 h 400"/>
              <a:gd name="T64" fmla="*/ 96 w 396"/>
              <a:gd name="T65" fmla="*/ 144 h 400"/>
              <a:gd name="T66" fmla="*/ 74 w 396"/>
              <a:gd name="T67" fmla="*/ 100 h 400"/>
              <a:gd name="T68" fmla="*/ 170 w 396"/>
              <a:gd name="T69" fmla="*/ 148 h 400"/>
              <a:gd name="T70" fmla="*/ 136 w 396"/>
              <a:gd name="T71" fmla="*/ 122 h 400"/>
              <a:gd name="T72" fmla="*/ 226 w 396"/>
              <a:gd name="T73" fmla="*/ 116 h 400"/>
              <a:gd name="T74" fmla="*/ 166 w 396"/>
              <a:gd name="T75" fmla="*/ 88 h 400"/>
              <a:gd name="T76" fmla="*/ 176 w 396"/>
              <a:gd name="T77" fmla="*/ 164 h 400"/>
              <a:gd name="T78" fmla="*/ 140 w 396"/>
              <a:gd name="T79" fmla="*/ 252 h 400"/>
              <a:gd name="T80" fmla="*/ 108 w 396"/>
              <a:gd name="T81" fmla="*/ 208 h 400"/>
              <a:gd name="T82" fmla="*/ 218 w 396"/>
              <a:gd name="T83" fmla="*/ 144 h 400"/>
              <a:gd name="T84" fmla="*/ 302 w 396"/>
              <a:gd name="T85" fmla="*/ 176 h 400"/>
              <a:gd name="T86" fmla="*/ 86 w 396"/>
              <a:gd name="T87" fmla="*/ 260 h 400"/>
              <a:gd name="T88" fmla="*/ 94 w 396"/>
              <a:gd name="T89" fmla="*/ 328 h 400"/>
              <a:gd name="T90" fmla="*/ 40 w 396"/>
              <a:gd name="T91" fmla="*/ 274 h 400"/>
              <a:gd name="T92" fmla="*/ 36 w 396"/>
              <a:gd name="T93" fmla="*/ 232 h 400"/>
              <a:gd name="T94" fmla="*/ 112 w 396"/>
              <a:gd name="T95" fmla="*/ 332 h 400"/>
              <a:gd name="T96" fmla="*/ 120 w 396"/>
              <a:gd name="T97" fmla="*/ 266 h 400"/>
              <a:gd name="T98" fmla="*/ 192 w 396"/>
              <a:gd name="T99" fmla="*/ 260 h 400"/>
              <a:gd name="T100" fmla="*/ 142 w 396"/>
              <a:gd name="T101" fmla="*/ 338 h 400"/>
              <a:gd name="T102" fmla="*/ 224 w 396"/>
              <a:gd name="T103" fmla="*/ 250 h 400"/>
              <a:gd name="T104" fmla="*/ 324 w 396"/>
              <a:gd name="T105" fmla="*/ 202 h 400"/>
              <a:gd name="T106" fmla="*/ 350 w 396"/>
              <a:gd name="T107" fmla="*/ 248 h 400"/>
              <a:gd name="T108" fmla="*/ 128 w 396"/>
              <a:gd name="T109" fmla="*/ 360 h 400"/>
              <a:gd name="T110" fmla="*/ 160 w 396"/>
              <a:gd name="T111" fmla="*/ 356 h 400"/>
              <a:gd name="T112" fmla="*/ 250 w 396"/>
              <a:gd name="T113" fmla="*/ 366 h 400"/>
              <a:gd name="T114" fmla="*/ 144 w 396"/>
              <a:gd name="T115" fmla="*/ 366 h 400"/>
              <a:gd name="T116" fmla="*/ 284 w 396"/>
              <a:gd name="T117" fmla="*/ 322 h 400"/>
              <a:gd name="T118" fmla="*/ 354 w 396"/>
              <a:gd name="T119" fmla="*/ 278 h 400"/>
              <a:gd name="T120" fmla="*/ 294 w 396"/>
              <a:gd name="T12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6" h="400">
                <a:moveTo>
                  <a:pt x="384" y="132"/>
                </a:moveTo>
                <a:lnTo>
                  <a:pt x="384" y="132"/>
                </a:lnTo>
                <a:lnTo>
                  <a:pt x="378" y="118"/>
                </a:lnTo>
                <a:lnTo>
                  <a:pt x="372" y="104"/>
                </a:lnTo>
                <a:lnTo>
                  <a:pt x="364" y="90"/>
                </a:lnTo>
                <a:lnTo>
                  <a:pt x="354" y="78"/>
                </a:lnTo>
                <a:lnTo>
                  <a:pt x="334" y="54"/>
                </a:lnTo>
                <a:lnTo>
                  <a:pt x="310" y="36"/>
                </a:lnTo>
                <a:lnTo>
                  <a:pt x="286" y="22"/>
                </a:lnTo>
                <a:lnTo>
                  <a:pt x="258" y="10"/>
                </a:lnTo>
                <a:lnTo>
                  <a:pt x="228" y="4"/>
                </a:lnTo>
                <a:lnTo>
                  <a:pt x="198" y="0"/>
                </a:lnTo>
                <a:lnTo>
                  <a:pt x="198" y="0"/>
                </a:lnTo>
                <a:lnTo>
                  <a:pt x="180" y="2"/>
                </a:lnTo>
                <a:lnTo>
                  <a:pt x="164" y="4"/>
                </a:lnTo>
                <a:lnTo>
                  <a:pt x="146" y="8"/>
                </a:lnTo>
                <a:lnTo>
                  <a:pt x="130" y="14"/>
                </a:lnTo>
                <a:lnTo>
                  <a:pt x="130" y="14"/>
                </a:lnTo>
                <a:lnTo>
                  <a:pt x="112" y="20"/>
                </a:lnTo>
                <a:lnTo>
                  <a:pt x="94" y="30"/>
                </a:lnTo>
                <a:lnTo>
                  <a:pt x="78" y="42"/>
                </a:lnTo>
                <a:lnTo>
                  <a:pt x="62" y="54"/>
                </a:lnTo>
                <a:lnTo>
                  <a:pt x="50" y="68"/>
                </a:lnTo>
                <a:lnTo>
                  <a:pt x="38" y="82"/>
                </a:lnTo>
                <a:lnTo>
                  <a:pt x="26" y="98"/>
                </a:lnTo>
                <a:lnTo>
                  <a:pt x="18" y="116"/>
                </a:lnTo>
                <a:lnTo>
                  <a:pt x="10" y="134"/>
                </a:lnTo>
                <a:lnTo>
                  <a:pt x="4" y="152"/>
                </a:lnTo>
                <a:lnTo>
                  <a:pt x="2" y="170"/>
                </a:lnTo>
                <a:lnTo>
                  <a:pt x="0" y="190"/>
                </a:lnTo>
                <a:lnTo>
                  <a:pt x="0" y="210"/>
                </a:lnTo>
                <a:lnTo>
                  <a:pt x="2" y="228"/>
                </a:lnTo>
                <a:lnTo>
                  <a:pt x="6" y="248"/>
                </a:lnTo>
                <a:lnTo>
                  <a:pt x="12" y="268"/>
                </a:lnTo>
                <a:lnTo>
                  <a:pt x="12" y="268"/>
                </a:lnTo>
                <a:lnTo>
                  <a:pt x="18" y="282"/>
                </a:lnTo>
                <a:lnTo>
                  <a:pt x="24" y="296"/>
                </a:lnTo>
                <a:lnTo>
                  <a:pt x="32" y="310"/>
                </a:lnTo>
                <a:lnTo>
                  <a:pt x="42" y="322"/>
                </a:lnTo>
                <a:lnTo>
                  <a:pt x="62" y="344"/>
                </a:lnTo>
                <a:lnTo>
                  <a:pt x="86" y="364"/>
                </a:lnTo>
                <a:lnTo>
                  <a:pt x="110" y="378"/>
                </a:lnTo>
                <a:lnTo>
                  <a:pt x="138" y="390"/>
                </a:lnTo>
                <a:lnTo>
                  <a:pt x="168" y="396"/>
                </a:lnTo>
                <a:lnTo>
                  <a:pt x="198" y="400"/>
                </a:lnTo>
                <a:lnTo>
                  <a:pt x="198" y="400"/>
                </a:lnTo>
                <a:lnTo>
                  <a:pt x="216" y="398"/>
                </a:lnTo>
                <a:lnTo>
                  <a:pt x="232" y="396"/>
                </a:lnTo>
                <a:lnTo>
                  <a:pt x="250" y="392"/>
                </a:lnTo>
                <a:lnTo>
                  <a:pt x="266" y="386"/>
                </a:lnTo>
                <a:lnTo>
                  <a:pt x="266" y="386"/>
                </a:lnTo>
                <a:lnTo>
                  <a:pt x="284" y="380"/>
                </a:lnTo>
                <a:lnTo>
                  <a:pt x="302" y="370"/>
                </a:lnTo>
                <a:lnTo>
                  <a:pt x="318" y="358"/>
                </a:lnTo>
                <a:lnTo>
                  <a:pt x="334" y="346"/>
                </a:lnTo>
                <a:lnTo>
                  <a:pt x="346" y="332"/>
                </a:lnTo>
                <a:lnTo>
                  <a:pt x="358" y="316"/>
                </a:lnTo>
                <a:lnTo>
                  <a:pt x="370" y="300"/>
                </a:lnTo>
                <a:lnTo>
                  <a:pt x="378" y="284"/>
                </a:lnTo>
                <a:lnTo>
                  <a:pt x="386" y="266"/>
                </a:lnTo>
                <a:lnTo>
                  <a:pt x="392" y="248"/>
                </a:lnTo>
                <a:lnTo>
                  <a:pt x="394" y="230"/>
                </a:lnTo>
                <a:lnTo>
                  <a:pt x="396" y="210"/>
                </a:lnTo>
                <a:lnTo>
                  <a:pt x="396" y="190"/>
                </a:lnTo>
                <a:lnTo>
                  <a:pt x="394" y="170"/>
                </a:lnTo>
                <a:lnTo>
                  <a:pt x="390" y="152"/>
                </a:lnTo>
                <a:lnTo>
                  <a:pt x="384" y="132"/>
                </a:lnTo>
                <a:lnTo>
                  <a:pt x="384" y="132"/>
                </a:lnTo>
                <a:close/>
                <a:moveTo>
                  <a:pt x="372" y="198"/>
                </a:moveTo>
                <a:lnTo>
                  <a:pt x="372" y="198"/>
                </a:lnTo>
                <a:lnTo>
                  <a:pt x="368" y="214"/>
                </a:lnTo>
                <a:lnTo>
                  <a:pt x="360" y="232"/>
                </a:lnTo>
                <a:lnTo>
                  <a:pt x="360" y="232"/>
                </a:lnTo>
                <a:lnTo>
                  <a:pt x="352" y="216"/>
                </a:lnTo>
                <a:lnTo>
                  <a:pt x="344" y="202"/>
                </a:lnTo>
                <a:lnTo>
                  <a:pt x="334" y="188"/>
                </a:lnTo>
                <a:lnTo>
                  <a:pt x="322" y="174"/>
                </a:lnTo>
                <a:lnTo>
                  <a:pt x="322" y="174"/>
                </a:lnTo>
                <a:lnTo>
                  <a:pt x="332" y="156"/>
                </a:lnTo>
                <a:lnTo>
                  <a:pt x="338" y="138"/>
                </a:lnTo>
                <a:lnTo>
                  <a:pt x="342" y="120"/>
                </a:lnTo>
                <a:lnTo>
                  <a:pt x="344" y="102"/>
                </a:lnTo>
                <a:lnTo>
                  <a:pt x="344" y="102"/>
                </a:lnTo>
                <a:lnTo>
                  <a:pt x="354" y="120"/>
                </a:lnTo>
                <a:lnTo>
                  <a:pt x="362" y="140"/>
                </a:lnTo>
                <a:lnTo>
                  <a:pt x="362" y="140"/>
                </a:lnTo>
                <a:lnTo>
                  <a:pt x="366" y="154"/>
                </a:lnTo>
                <a:lnTo>
                  <a:pt x="370" y="168"/>
                </a:lnTo>
                <a:lnTo>
                  <a:pt x="372" y="198"/>
                </a:lnTo>
                <a:lnTo>
                  <a:pt x="372" y="198"/>
                </a:lnTo>
                <a:close/>
                <a:moveTo>
                  <a:pt x="322" y="82"/>
                </a:moveTo>
                <a:lnTo>
                  <a:pt x="322" y="82"/>
                </a:lnTo>
                <a:lnTo>
                  <a:pt x="326" y="92"/>
                </a:lnTo>
                <a:lnTo>
                  <a:pt x="328" y="102"/>
                </a:lnTo>
                <a:lnTo>
                  <a:pt x="328" y="112"/>
                </a:lnTo>
                <a:lnTo>
                  <a:pt x="326" y="122"/>
                </a:lnTo>
                <a:lnTo>
                  <a:pt x="320" y="142"/>
                </a:lnTo>
                <a:lnTo>
                  <a:pt x="312" y="162"/>
                </a:lnTo>
                <a:lnTo>
                  <a:pt x="312" y="162"/>
                </a:lnTo>
                <a:lnTo>
                  <a:pt x="282" y="136"/>
                </a:lnTo>
                <a:lnTo>
                  <a:pt x="248" y="110"/>
                </a:lnTo>
                <a:lnTo>
                  <a:pt x="248" y="110"/>
                </a:lnTo>
                <a:lnTo>
                  <a:pt x="256" y="96"/>
                </a:lnTo>
                <a:lnTo>
                  <a:pt x="258" y="82"/>
                </a:lnTo>
                <a:lnTo>
                  <a:pt x="258" y="68"/>
                </a:lnTo>
                <a:lnTo>
                  <a:pt x="256" y="56"/>
                </a:lnTo>
                <a:lnTo>
                  <a:pt x="256" y="56"/>
                </a:lnTo>
                <a:lnTo>
                  <a:pt x="248" y="42"/>
                </a:lnTo>
                <a:lnTo>
                  <a:pt x="236" y="30"/>
                </a:lnTo>
                <a:lnTo>
                  <a:pt x="236" y="30"/>
                </a:lnTo>
                <a:lnTo>
                  <a:pt x="260" y="36"/>
                </a:lnTo>
                <a:lnTo>
                  <a:pt x="280" y="46"/>
                </a:lnTo>
                <a:lnTo>
                  <a:pt x="300" y="58"/>
                </a:lnTo>
                <a:lnTo>
                  <a:pt x="318" y="74"/>
                </a:lnTo>
                <a:lnTo>
                  <a:pt x="318" y="74"/>
                </a:lnTo>
                <a:lnTo>
                  <a:pt x="322" y="82"/>
                </a:lnTo>
                <a:lnTo>
                  <a:pt x="322" y="82"/>
                </a:lnTo>
                <a:close/>
                <a:moveTo>
                  <a:pt x="28" y="190"/>
                </a:moveTo>
                <a:lnTo>
                  <a:pt x="28" y="190"/>
                </a:lnTo>
                <a:lnTo>
                  <a:pt x="24" y="180"/>
                </a:lnTo>
                <a:lnTo>
                  <a:pt x="24" y="180"/>
                </a:lnTo>
                <a:lnTo>
                  <a:pt x="28" y="156"/>
                </a:lnTo>
                <a:lnTo>
                  <a:pt x="36" y="134"/>
                </a:lnTo>
                <a:lnTo>
                  <a:pt x="46" y="114"/>
                </a:lnTo>
                <a:lnTo>
                  <a:pt x="58" y="94"/>
                </a:lnTo>
                <a:lnTo>
                  <a:pt x="58" y="94"/>
                </a:lnTo>
                <a:lnTo>
                  <a:pt x="58" y="110"/>
                </a:lnTo>
                <a:lnTo>
                  <a:pt x="60" y="126"/>
                </a:lnTo>
                <a:lnTo>
                  <a:pt x="60" y="126"/>
                </a:lnTo>
                <a:lnTo>
                  <a:pt x="68" y="138"/>
                </a:lnTo>
                <a:lnTo>
                  <a:pt x="76" y="150"/>
                </a:lnTo>
                <a:lnTo>
                  <a:pt x="88" y="158"/>
                </a:lnTo>
                <a:lnTo>
                  <a:pt x="102" y="164"/>
                </a:lnTo>
                <a:lnTo>
                  <a:pt x="102" y="164"/>
                </a:lnTo>
                <a:lnTo>
                  <a:pt x="92" y="204"/>
                </a:lnTo>
                <a:lnTo>
                  <a:pt x="88" y="244"/>
                </a:lnTo>
                <a:lnTo>
                  <a:pt x="88" y="244"/>
                </a:lnTo>
                <a:lnTo>
                  <a:pt x="66" y="234"/>
                </a:lnTo>
                <a:lnTo>
                  <a:pt x="50" y="222"/>
                </a:lnTo>
                <a:lnTo>
                  <a:pt x="42" y="216"/>
                </a:lnTo>
                <a:lnTo>
                  <a:pt x="36" y="208"/>
                </a:lnTo>
                <a:lnTo>
                  <a:pt x="32" y="200"/>
                </a:lnTo>
                <a:lnTo>
                  <a:pt x="28" y="190"/>
                </a:lnTo>
                <a:lnTo>
                  <a:pt x="28" y="190"/>
                </a:lnTo>
                <a:close/>
                <a:moveTo>
                  <a:pt x="234" y="102"/>
                </a:moveTo>
                <a:lnTo>
                  <a:pt x="234" y="102"/>
                </a:lnTo>
                <a:lnTo>
                  <a:pt x="200" y="84"/>
                </a:lnTo>
                <a:lnTo>
                  <a:pt x="166" y="72"/>
                </a:lnTo>
                <a:lnTo>
                  <a:pt x="166" y="72"/>
                </a:lnTo>
                <a:lnTo>
                  <a:pt x="176" y="58"/>
                </a:lnTo>
                <a:lnTo>
                  <a:pt x="188" y="48"/>
                </a:lnTo>
                <a:lnTo>
                  <a:pt x="198" y="40"/>
                </a:lnTo>
                <a:lnTo>
                  <a:pt x="210" y="32"/>
                </a:lnTo>
                <a:lnTo>
                  <a:pt x="210" y="32"/>
                </a:lnTo>
                <a:lnTo>
                  <a:pt x="220" y="38"/>
                </a:lnTo>
                <a:lnTo>
                  <a:pt x="230" y="44"/>
                </a:lnTo>
                <a:lnTo>
                  <a:pt x="236" y="52"/>
                </a:lnTo>
                <a:lnTo>
                  <a:pt x="240" y="60"/>
                </a:lnTo>
                <a:lnTo>
                  <a:pt x="240" y="60"/>
                </a:lnTo>
                <a:lnTo>
                  <a:pt x="242" y="70"/>
                </a:lnTo>
                <a:lnTo>
                  <a:pt x="242" y="82"/>
                </a:lnTo>
                <a:lnTo>
                  <a:pt x="240" y="92"/>
                </a:lnTo>
                <a:lnTo>
                  <a:pt x="234" y="102"/>
                </a:lnTo>
                <a:lnTo>
                  <a:pt x="234" y="102"/>
                </a:lnTo>
                <a:close/>
                <a:moveTo>
                  <a:pt x="180" y="28"/>
                </a:moveTo>
                <a:lnTo>
                  <a:pt x="180" y="28"/>
                </a:lnTo>
                <a:lnTo>
                  <a:pt x="186" y="28"/>
                </a:lnTo>
                <a:lnTo>
                  <a:pt x="186" y="28"/>
                </a:lnTo>
                <a:lnTo>
                  <a:pt x="170" y="42"/>
                </a:lnTo>
                <a:lnTo>
                  <a:pt x="156" y="58"/>
                </a:lnTo>
                <a:lnTo>
                  <a:pt x="146" y="34"/>
                </a:lnTo>
                <a:lnTo>
                  <a:pt x="146" y="34"/>
                </a:lnTo>
                <a:lnTo>
                  <a:pt x="162" y="28"/>
                </a:lnTo>
                <a:lnTo>
                  <a:pt x="162" y="28"/>
                </a:lnTo>
                <a:lnTo>
                  <a:pt x="180" y="28"/>
                </a:lnTo>
                <a:lnTo>
                  <a:pt x="180" y="28"/>
                </a:lnTo>
                <a:close/>
                <a:moveTo>
                  <a:pt x="130" y="38"/>
                </a:moveTo>
                <a:lnTo>
                  <a:pt x="140" y="64"/>
                </a:lnTo>
                <a:lnTo>
                  <a:pt x="140" y="64"/>
                </a:lnTo>
                <a:lnTo>
                  <a:pt x="118" y="62"/>
                </a:lnTo>
                <a:lnTo>
                  <a:pt x="96" y="60"/>
                </a:lnTo>
                <a:lnTo>
                  <a:pt x="96" y="60"/>
                </a:lnTo>
                <a:lnTo>
                  <a:pt x="106" y="52"/>
                </a:lnTo>
                <a:lnTo>
                  <a:pt x="116" y="46"/>
                </a:lnTo>
                <a:lnTo>
                  <a:pt x="116" y="46"/>
                </a:lnTo>
                <a:lnTo>
                  <a:pt x="130" y="38"/>
                </a:lnTo>
                <a:lnTo>
                  <a:pt x="130" y="38"/>
                </a:lnTo>
                <a:close/>
                <a:moveTo>
                  <a:pt x="82" y="80"/>
                </a:moveTo>
                <a:lnTo>
                  <a:pt x="82" y="80"/>
                </a:lnTo>
                <a:lnTo>
                  <a:pt x="94" y="78"/>
                </a:lnTo>
                <a:lnTo>
                  <a:pt x="108" y="76"/>
                </a:lnTo>
                <a:lnTo>
                  <a:pt x="124" y="78"/>
                </a:lnTo>
                <a:lnTo>
                  <a:pt x="140" y="80"/>
                </a:lnTo>
                <a:lnTo>
                  <a:pt x="140" y="80"/>
                </a:lnTo>
                <a:lnTo>
                  <a:pt x="122" y="114"/>
                </a:lnTo>
                <a:lnTo>
                  <a:pt x="108" y="148"/>
                </a:lnTo>
                <a:lnTo>
                  <a:pt x="108" y="148"/>
                </a:lnTo>
                <a:lnTo>
                  <a:pt x="96" y="144"/>
                </a:lnTo>
                <a:lnTo>
                  <a:pt x="88" y="138"/>
                </a:lnTo>
                <a:lnTo>
                  <a:pt x="80" y="130"/>
                </a:lnTo>
                <a:lnTo>
                  <a:pt x="76" y="120"/>
                </a:lnTo>
                <a:lnTo>
                  <a:pt x="76" y="120"/>
                </a:lnTo>
                <a:lnTo>
                  <a:pt x="74" y="110"/>
                </a:lnTo>
                <a:lnTo>
                  <a:pt x="74" y="100"/>
                </a:lnTo>
                <a:lnTo>
                  <a:pt x="76" y="90"/>
                </a:lnTo>
                <a:lnTo>
                  <a:pt x="82" y="80"/>
                </a:lnTo>
                <a:lnTo>
                  <a:pt x="82" y="80"/>
                </a:lnTo>
                <a:close/>
                <a:moveTo>
                  <a:pt x="150" y="94"/>
                </a:moveTo>
                <a:lnTo>
                  <a:pt x="170" y="148"/>
                </a:lnTo>
                <a:lnTo>
                  <a:pt x="170" y="148"/>
                </a:lnTo>
                <a:lnTo>
                  <a:pt x="154" y="152"/>
                </a:lnTo>
                <a:lnTo>
                  <a:pt x="138" y="154"/>
                </a:lnTo>
                <a:lnTo>
                  <a:pt x="138" y="154"/>
                </a:lnTo>
                <a:lnTo>
                  <a:pt x="122" y="152"/>
                </a:lnTo>
                <a:lnTo>
                  <a:pt x="122" y="152"/>
                </a:lnTo>
                <a:lnTo>
                  <a:pt x="136" y="122"/>
                </a:lnTo>
                <a:lnTo>
                  <a:pt x="150" y="94"/>
                </a:lnTo>
                <a:lnTo>
                  <a:pt x="150" y="94"/>
                </a:lnTo>
                <a:close/>
                <a:moveTo>
                  <a:pt x="166" y="88"/>
                </a:moveTo>
                <a:lnTo>
                  <a:pt x="166" y="88"/>
                </a:lnTo>
                <a:lnTo>
                  <a:pt x="196" y="100"/>
                </a:lnTo>
                <a:lnTo>
                  <a:pt x="226" y="116"/>
                </a:lnTo>
                <a:lnTo>
                  <a:pt x="226" y="116"/>
                </a:lnTo>
                <a:lnTo>
                  <a:pt x="218" y="124"/>
                </a:lnTo>
                <a:lnTo>
                  <a:pt x="208" y="132"/>
                </a:lnTo>
                <a:lnTo>
                  <a:pt x="198" y="138"/>
                </a:lnTo>
                <a:lnTo>
                  <a:pt x="186" y="144"/>
                </a:lnTo>
                <a:lnTo>
                  <a:pt x="166" y="88"/>
                </a:lnTo>
                <a:close/>
                <a:moveTo>
                  <a:pt x="118" y="168"/>
                </a:moveTo>
                <a:lnTo>
                  <a:pt x="118" y="168"/>
                </a:lnTo>
                <a:lnTo>
                  <a:pt x="138" y="170"/>
                </a:lnTo>
                <a:lnTo>
                  <a:pt x="138" y="170"/>
                </a:lnTo>
                <a:lnTo>
                  <a:pt x="156" y="168"/>
                </a:lnTo>
                <a:lnTo>
                  <a:pt x="176" y="164"/>
                </a:lnTo>
                <a:lnTo>
                  <a:pt x="204" y="240"/>
                </a:lnTo>
                <a:lnTo>
                  <a:pt x="204" y="240"/>
                </a:lnTo>
                <a:lnTo>
                  <a:pt x="188" y="246"/>
                </a:lnTo>
                <a:lnTo>
                  <a:pt x="172" y="248"/>
                </a:lnTo>
                <a:lnTo>
                  <a:pt x="156" y="252"/>
                </a:lnTo>
                <a:lnTo>
                  <a:pt x="140" y="252"/>
                </a:lnTo>
                <a:lnTo>
                  <a:pt x="140" y="252"/>
                </a:lnTo>
                <a:lnTo>
                  <a:pt x="140" y="252"/>
                </a:lnTo>
                <a:lnTo>
                  <a:pt x="120" y="250"/>
                </a:lnTo>
                <a:lnTo>
                  <a:pt x="102" y="248"/>
                </a:lnTo>
                <a:lnTo>
                  <a:pt x="102" y="248"/>
                </a:lnTo>
                <a:lnTo>
                  <a:pt x="108" y="208"/>
                </a:lnTo>
                <a:lnTo>
                  <a:pt x="118" y="168"/>
                </a:lnTo>
                <a:lnTo>
                  <a:pt x="118" y="168"/>
                </a:lnTo>
                <a:close/>
                <a:moveTo>
                  <a:pt x="192" y="158"/>
                </a:moveTo>
                <a:lnTo>
                  <a:pt x="192" y="158"/>
                </a:lnTo>
                <a:lnTo>
                  <a:pt x="206" y="152"/>
                </a:lnTo>
                <a:lnTo>
                  <a:pt x="218" y="144"/>
                </a:lnTo>
                <a:lnTo>
                  <a:pt x="230" y="134"/>
                </a:lnTo>
                <a:lnTo>
                  <a:pt x="240" y="124"/>
                </a:lnTo>
                <a:lnTo>
                  <a:pt x="240" y="124"/>
                </a:lnTo>
                <a:lnTo>
                  <a:pt x="272" y="148"/>
                </a:lnTo>
                <a:lnTo>
                  <a:pt x="302" y="176"/>
                </a:lnTo>
                <a:lnTo>
                  <a:pt x="302" y="176"/>
                </a:lnTo>
                <a:lnTo>
                  <a:pt x="286" y="194"/>
                </a:lnTo>
                <a:lnTo>
                  <a:pt x="266" y="210"/>
                </a:lnTo>
                <a:lnTo>
                  <a:pt x="244" y="224"/>
                </a:lnTo>
                <a:lnTo>
                  <a:pt x="220" y="236"/>
                </a:lnTo>
                <a:lnTo>
                  <a:pt x="192" y="158"/>
                </a:lnTo>
                <a:close/>
                <a:moveTo>
                  <a:pt x="86" y="260"/>
                </a:moveTo>
                <a:lnTo>
                  <a:pt x="86" y="260"/>
                </a:lnTo>
                <a:lnTo>
                  <a:pt x="86" y="278"/>
                </a:lnTo>
                <a:lnTo>
                  <a:pt x="88" y="296"/>
                </a:lnTo>
                <a:lnTo>
                  <a:pt x="90" y="312"/>
                </a:lnTo>
                <a:lnTo>
                  <a:pt x="94" y="328"/>
                </a:lnTo>
                <a:lnTo>
                  <a:pt x="94" y="328"/>
                </a:lnTo>
                <a:lnTo>
                  <a:pt x="78" y="320"/>
                </a:lnTo>
                <a:lnTo>
                  <a:pt x="62" y="310"/>
                </a:lnTo>
                <a:lnTo>
                  <a:pt x="62" y="310"/>
                </a:lnTo>
                <a:lnTo>
                  <a:pt x="54" y="298"/>
                </a:lnTo>
                <a:lnTo>
                  <a:pt x="46" y="286"/>
                </a:lnTo>
                <a:lnTo>
                  <a:pt x="40" y="274"/>
                </a:lnTo>
                <a:lnTo>
                  <a:pt x="34" y="260"/>
                </a:lnTo>
                <a:lnTo>
                  <a:pt x="34" y="260"/>
                </a:lnTo>
                <a:lnTo>
                  <a:pt x="28" y="240"/>
                </a:lnTo>
                <a:lnTo>
                  <a:pt x="24" y="218"/>
                </a:lnTo>
                <a:lnTo>
                  <a:pt x="24" y="218"/>
                </a:lnTo>
                <a:lnTo>
                  <a:pt x="36" y="232"/>
                </a:lnTo>
                <a:lnTo>
                  <a:pt x="50" y="244"/>
                </a:lnTo>
                <a:lnTo>
                  <a:pt x="68" y="252"/>
                </a:lnTo>
                <a:lnTo>
                  <a:pt x="86" y="260"/>
                </a:lnTo>
                <a:lnTo>
                  <a:pt x="86" y="260"/>
                </a:lnTo>
                <a:close/>
                <a:moveTo>
                  <a:pt x="112" y="332"/>
                </a:moveTo>
                <a:lnTo>
                  <a:pt x="112" y="332"/>
                </a:lnTo>
                <a:lnTo>
                  <a:pt x="108" y="316"/>
                </a:lnTo>
                <a:lnTo>
                  <a:pt x="104" y="300"/>
                </a:lnTo>
                <a:lnTo>
                  <a:pt x="102" y="282"/>
                </a:lnTo>
                <a:lnTo>
                  <a:pt x="102" y="264"/>
                </a:lnTo>
                <a:lnTo>
                  <a:pt x="102" y="264"/>
                </a:lnTo>
                <a:lnTo>
                  <a:pt x="120" y="266"/>
                </a:lnTo>
                <a:lnTo>
                  <a:pt x="140" y="268"/>
                </a:lnTo>
                <a:lnTo>
                  <a:pt x="140" y="268"/>
                </a:lnTo>
                <a:lnTo>
                  <a:pt x="140" y="268"/>
                </a:lnTo>
                <a:lnTo>
                  <a:pt x="156" y="266"/>
                </a:lnTo>
                <a:lnTo>
                  <a:pt x="174" y="264"/>
                </a:lnTo>
                <a:lnTo>
                  <a:pt x="192" y="260"/>
                </a:lnTo>
                <a:lnTo>
                  <a:pt x="210" y="256"/>
                </a:lnTo>
                <a:lnTo>
                  <a:pt x="236" y="326"/>
                </a:lnTo>
                <a:lnTo>
                  <a:pt x="236" y="326"/>
                </a:lnTo>
                <a:lnTo>
                  <a:pt x="204" y="334"/>
                </a:lnTo>
                <a:lnTo>
                  <a:pt x="172" y="338"/>
                </a:lnTo>
                <a:lnTo>
                  <a:pt x="142" y="338"/>
                </a:lnTo>
                <a:lnTo>
                  <a:pt x="112" y="334"/>
                </a:lnTo>
                <a:lnTo>
                  <a:pt x="112" y="334"/>
                </a:lnTo>
                <a:lnTo>
                  <a:pt x="112" y="332"/>
                </a:lnTo>
                <a:lnTo>
                  <a:pt x="112" y="332"/>
                </a:lnTo>
                <a:close/>
                <a:moveTo>
                  <a:pt x="224" y="250"/>
                </a:moveTo>
                <a:lnTo>
                  <a:pt x="224" y="250"/>
                </a:lnTo>
                <a:lnTo>
                  <a:pt x="252" y="238"/>
                </a:lnTo>
                <a:lnTo>
                  <a:pt x="274" y="224"/>
                </a:lnTo>
                <a:lnTo>
                  <a:pt x="296" y="206"/>
                </a:lnTo>
                <a:lnTo>
                  <a:pt x="312" y="188"/>
                </a:lnTo>
                <a:lnTo>
                  <a:pt x="312" y="188"/>
                </a:lnTo>
                <a:lnTo>
                  <a:pt x="324" y="202"/>
                </a:lnTo>
                <a:lnTo>
                  <a:pt x="334" y="216"/>
                </a:lnTo>
                <a:lnTo>
                  <a:pt x="342" y="232"/>
                </a:lnTo>
                <a:lnTo>
                  <a:pt x="348" y="246"/>
                </a:lnTo>
                <a:lnTo>
                  <a:pt x="348" y="246"/>
                </a:lnTo>
                <a:lnTo>
                  <a:pt x="350" y="248"/>
                </a:lnTo>
                <a:lnTo>
                  <a:pt x="350" y="248"/>
                </a:lnTo>
                <a:lnTo>
                  <a:pt x="330" y="270"/>
                </a:lnTo>
                <a:lnTo>
                  <a:pt x="306" y="290"/>
                </a:lnTo>
                <a:lnTo>
                  <a:pt x="280" y="308"/>
                </a:lnTo>
                <a:lnTo>
                  <a:pt x="250" y="322"/>
                </a:lnTo>
                <a:lnTo>
                  <a:pt x="224" y="250"/>
                </a:lnTo>
                <a:close/>
                <a:moveTo>
                  <a:pt x="128" y="360"/>
                </a:moveTo>
                <a:lnTo>
                  <a:pt x="128" y="360"/>
                </a:lnTo>
                <a:lnTo>
                  <a:pt x="122" y="352"/>
                </a:lnTo>
                <a:lnTo>
                  <a:pt x="122" y="352"/>
                </a:lnTo>
                <a:lnTo>
                  <a:pt x="140" y="354"/>
                </a:lnTo>
                <a:lnTo>
                  <a:pt x="160" y="356"/>
                </a:lnTo>
                <a:lnTo>
                  <a:pt x="160" y="356"/>
                </a:lnTo>
                <a:lnTo>
                  <a:pt x="180" y="354"/>
                </a:lnTo>
                <a:lnTo>
                  <a:pt x="200" y="352"/>
                </a:lnTo>
                <a:lnTo>
                  <a:pt x="220" y="348"/>
                </a:lnTo>
                <a:lnTo>
                  <a:pt x="242" y="342"/>
                </a:lnTo>
                <a:lnTo>
                  <a:pt x="250" y="366"/>
                </a:lnTo>
                <a:lnTo>
                  <a:pt x="250" y="366"/>
                </a:lnTo>
                <a:lnTo>
                  <a:pt x="224" y="372"/>
                </a:lnTo>
                <a:lnTo>
                  <a:pt x="198" y="376"/>
                </a:lnTo>
                <a:lnTo>
                  <a:pt x="198" y="376"/>
                </a:lnTo>
                <a:lnTo>
                  <a:pt x="180" y="374"/>
                </a:lnTo>
                <a:lnTo>
                  <a:pt x="162" y="372"/>
                </a:lnTo>
                <a:lnTo>
                  <a:pt x="144" y="366"/>
                </a:lnTo>
                <a:lnTo>
                  <a:pt x="128" y="360"/>
                </a:lnTo>
                <a:lnTo>
                  <a:pt x="128" y="360"/>
                </a:lnTo>
                <a:close/>
                <a:moveTo>
                  <a:pt x="266" y="362"/>
                </a:moveTo>
                <a:lnTo>
                  <a:pt x="256" y="336"/>
                </a:lnTo>
                <a:lnTo>
                  <a:pt x="256" y="336"/>
                </a:lnTo>
                <a:lnTo>
                  <a:pt x="284" y="322"/>
                </a:lnTo>
                <a:lnTo>
                  <a:pt x="310" y="306"/>
                </a:lnTo>
                <a:lnTo>
                  <a:pt x="334" y="288"/>
                </a:lnTo>
                <a:lnTo>
                  <a:pt x="354" y="268"/>
                </a:lnTo>
                <a:lnTo>
                  <a:pt x="354" y="268"/>
                </a:lnTo>
                <a:lnTo>
                  <a:pt x="354" y="278"/>
                </a:lnTo>
                <a:lnTo>
                  <a:pt x="354" y="278"/>
                </a:lnTo>
                <a:lnTo>
                  <a:pt x="348" y="292"/>
                </a:lnTo>
                <a:lnTo>
                  <a:pt x="338" y="304"/>
                </a:lnTo>
                <a:lnTo>
                  <a:pt x="328" y="316"/>
                </a:lnTo>
                <a:lnTo>
                  <a:pt x="318" y="328"/>
                </a:lnTo>
                <a:lnTo>
                  <a:pt x="306" y="338"/>
                </a:lnTo>
                <a:lnTo>
                  <a:pt x="294" y="346"/>
                </a:lnTo>
                <a:lnTo>
                  <a:pt x="280" y="354"/>
                </a:lnTo>
                <a:lnTo>
                  <a:pt x="266" y="362"/>
                </a:lnTo>
                <a:lnTo>
                  <a:pt x="266" y="36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7" name="Freeform 4831"/>
          <p:cNvSpPr>
            <a:spLocks noEditPoints="1"/>
          </p:cNvSpPr>
          <p:nvPr/>
        </p:nvSpPr>
        <p:spPr bwMode="auto">
          <a:xfrm>
            <a:off x="7393731" y="3447876"/>
            <a:ext cx="432000" cy="270719"/>
          </a:xfrm>
          <a:custGeom>
            <a:avLst/>
            <a:gdLst>
              <a:gd name="T0" fmla="*/ 300 w 404"/>
              <a:gd name="T1" fmla="*/ 166 h 218"/>
              <a:gd name="T2" fmla="*/ 288 w 404"/>
              <a:gd name="T3" fmla="*/ 172 h 218"/>
              <a:gd name="T4" fmla="*/ 272 w 404"/>
              <a:gd name="T5" fmla="*/ 184 h 218"/>
              <a:gd name="T6" fmla="*/ 252 w 404"/>
              <a:gd name="T7" fmla="*/ 170 h 218"/>
              <a:gd name="T8" fmla="*/ 244 w 404"/>
              <a:gd name="T9" fmla="*/ 186 h 218"/>
              <a:gd name="T10" fmla="*/ 232 w 404"/>
              <a:gd name="T11" fmla="*/ 188 h 218"/>
              <a:gd name="T12" fmla="*/ 226 w 404"/>
              <a:gd name="T13" fmla="*/ 188 h 218"/>
              <a:gd name="T14" fmla="*/ 216 w 404"/>
              <a:gd name="T15" fmla="*/ 166 h 218"/>
              <a:gd name="T16" fmla="*/ 192 w 404"/>
              <a:gd name="T17" fmla="*/ 154 h 218"/>
              <a:gd name="T18" fmla="*/ 178 w 404"/>
              <a:gd name="T19" fmla="*/ 142 h 218"/>
              <a:gd name="T20" fmla="*/ 160 w 404"/>
              <a:gd name="T21" fmla="*/ 138 h 218"/>
              <a:gd name="T22" fmla="*/ 134 w 404"/>
              <a:gd name="T23" fmla="*/ 120 h 218"/>
              <a:gd name="T24" fmla="*/ 106 w 404"/>
              <a:gd name="T25" fmla="*/ 136 h 218"/>
              <a:gd name="T26" fmla="*/ 74 w 404"/>
              <a:gd name="T27" fmla="*/ 124 h 218"/>
              <a:gd name="T28" fmla="*/ 94 w 404"/>
              <a:gd name="T29" fmla="*/ 42 h 218"/>
              <a:gd name="T30" fmla="*/ 138 w 404"/>
              <a:gd name="T31" fmla="*/ 38 h 218"/>
              <a:gd name="T32" fmla="*/ 134 w 404"/>
              <a:gd name="T33" fmla="*/ 66 h 218"/>
              <a:gd name="T34" fmla="*/ 150 w 404"/>
              <a:gd name="T35" fmla="*/ 88 h 218"/>
              <a:gd name="T36" fmla="*/ 178 w 404"/>
              <a:gd name="T37" fmla="*/ 92 h 218"/>
              <a:gd name="T38" fmla="*/ 288 w 404"/>
              <a:gd name="T39" fmla="*/ 92 h 218"/>
              <a:gd name="T40" fmla="*/ 294 w 404"/>
              <a:gd name="T41" fmla="*/ 100 h 218"/>
              <a:gd name="T42" fmla="*/ 320 w 404"/>
              <a:gd name="T43" fmla="*/ 144 h 218"/>
              <a:gd name="T44" fmla="*/ 134 w 404"/>
              <a:gd name="T45" fmla="*/ 132 h 218"/>
              <a:gd name="T46" fmla="*/ 118 w 404"/>
              <a:gd name="T47" fmla="*/ 142 h 218"/>
              <a:gd name="T48" fmla="*/ 102 w 404"/>
              <a:gd name="T49" fmla="*/ 190 h 218"/>
              <a:gd name="T50" fmla="*/ 118 w 404"/>
              <a:gd name="T51" fmla="*/ 198 h 218"/>
              <a:gd name="T52" fmla="*/ 130 w 404"/>
              <a:gd name="T53" fmla="*/ 204 h 218"/>
              <a:gd name="T54" fmla="*/ 146 w 404"/>
              <a:gd name="T55" fmla="*/ 214 h 218"/>
              <a:gd name="T56" fmla="*/ 162 w 404"/>
              <a:gd name="T57" fmla="*/ 204 h 218"/>
              <a:gd name="T58" fmla="*/ 174 w 404"/>
              <a:gd name="T59" fmla="*/ 216 h 218"/>
              <a:gd name="T60" fmla="*/ 188 w 404"/>
              <a:gd name="T61" fmla="*/ 218 h 218"/>
              <a:gd name="T62" fmla="*/ 208 w 404"/>
              <a:gd name="T63" fmla="*/ 194 h 218"/>
              <a:gd name="T64" fmla="*/ 202 w 404"/>
              <a:gd name="T65" fmla="*/ 168 h 218"/>
              <a:gd name="T66" fmla="*/ 182 w 404"/>
              <a:gd name="T67" fmla="*/ 170 h 218"/>
              <a:gd name="T68" fmla="*/ 172 w 404"/>
              <a:gd name="T69" fmla="*/ 152 h 218"/>
              <a:gd name="T70" fmla="*/ 156 w 404"/>
              <a:gd name="T71" fmla="*/ 150 h 218"/>
              <a:gd name="T72" fmla="*/ 146 w 404"/>
              <a:gd name="T73" fmla="*/ 138 h 218"/>
              <a:gd name="T74" fmla="*/ 378 w 404"/>
              <a:gd name="T75" fmla="*/ 0 h 218"/>
              <a:gd name="T76" fmla="*/ 394 w 404"/>
              <a:gd name="T77" fmla="*/ 160 h 218"/>
              <a:gd name="T78" fmla="*/ 402 w 404"/>
              <a:gd name="T79" fmla="*/ 70 h 218"/>
              <a:gd name="T80" fmla="*/ 26 w 404"/>
              <a:gd name="T81" fmla="*/ 0 h 218"/>
              <a:gd name="T82" fmla="*/ 0 w 404"/>
              <a:gd name="T83" fmla="*/ 96 h 218"/>
              <a:gd name="T84" fmla="*/ 18 w 404"/>
              <a:gd name="T85" fmla="*/ 178 h 218"/>
              <a:gd name="T86" fmla="*/ 96 w 404"/>
              <a:gd name="T87" fmla="*/ 154 h 218"/>
              <a:gd name="T88" fmla="*/ 68 w 404"/>
              <a:gd name="T89" fmla="*/ 142 h 218"/>
              <a:gd name="T90" fmla="*/ 74 w 404"/>
              <a:gd name="T91" fmla="*/ 170 h 218"/>
              <a:gd name="T92" fmla="*/ 88 w 404"/>
              <a:gd name="T93" fmla="*/ 172 h 218"/>
              <a:gd name="T94" fmla="*/ 306 w 404"/>
              <a:gd name="T95" fmla="*/ 34 h 218"/>
              <a:gd name="T96" fmla="*/ 230 w 404"/>
              <a:gd name="T97" fmla="*/ 8 h 218"/>
              <a:gd name="T98" fmla="*/ 192 w 404"/>
              <a:gd name="T99" fmla="*/ 2 h 218"/>
              <a:gd name="T100" fmla="*/ 190 w 404"/>
              <a:gd name="T101" fmla="*/ 0 h 218"/>
              <a:gd name="T102" fmla="*/ 182 w 404"/>
              <a:gd name="T103" fmla="*/ 2 h 218"/>
              <a:gd name="T104" fmla="*/ 148 w 404"/>
              <a:gd name="T105" fmla="*/ 44 h 218"/>
              <a:gd name="T106" fmla="*/ 156 w 404"/>
              <a:gd name="T107" fmla="*/ 78 h 218"/>
              <a:gd name="T108" fmla="*/ 180 w 404"/>
              <a:gd name="T109" fmla="*/ 78 h 218"/>
              <a:gd name="T110" fmla="*/ 292 w 404"/>
              <a:gd name="T111" fmla="*/ 82 h 218"/>
              <a:gd name="T112" fmla="*/ 304 w 404"/>
              <a:gd name="T113" fmla="*/ 94 h 218"/>
              <a:gd name="T114" fmla="*/ 328 w 404"/>
              <a:gd name="T115" fmla="*/ 1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218">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Freeform 4803"/>
          <p:cNvSpPr>
            <a:spLocks noEditPoints="1"/>
          </p:cNvSpPr>
          <p:nvPr/>
        </p:nvSpPr>
        <p:spPr bwMode="auto">
          <a:xfrm>
            <a:off x="3765513" y="3128875"/>
            <a:ext cx="460878" cy="335852"/>
          </a:xfrm>
          <a:custGeom>
            <a:avLst/>
            <a:gdLst>
              <a:gd name="T0" fmla="*/ 372 w 376"/>
              <a:gd name="T1" fmla="*/ 98 h 274"/>
              <a:gd name="T2" fmla="*/ 344 w 376"/>
              <a:gd name="T3" fmla="*/ 74 h 274"/>
              <a:gd name="T4" fmla="*/ 334 w 376"/>
              <a:gd name="T5" fmla="*/ 68 h 274"/>
              <a:gd name="T6" fmla="*/ 254 w 376"/>
              <a:gd name="T7" fmla="*/ 80 h 274"/>
              <a:gd name="T8" fmla="*/ 210 w 376"/>
              <a:gd name="T9" fmla="*/ 68 h 274"/>
              <a:gd name="T10" fmla="*/ 6 w 376"/>
              <a:gd name="T11" fmla="*/ 136 h 274"/>
              <a:gd name="T12" fmla="*/ 4 w 376"/>
              <a:gd name="T13" fmla="*/ 170 h 274"/>
              <a:gd name="T14" fmla="*/ 30 w 376"/>
              <a:gd name="T15" fmla="*/ 194 h 274"/>
              <a:gd name="T16" fmla="*/ 4 w 376"/>
              <a:gd name="T17" fmla="*/ 220 h 274"/>
              <a:gd name="T18" fmla="*/ 198 w 376"/>
              <a:gd name="T19" fmla="*/ 250 h 274"/>
              <a:gd name="T20" fmla="*/ 272 w 376"/>
              <a:gd name="T21" fmla="*/ 274 h 274"/>
              <a:gd name="T22" fmla="*/ 346 w 376"/>
              <a:gd name="T23" fmla="*/ 246 h 274"/>
              <a:gd name="T24" fmla="*/ 322 w 376"/>
              <a:gd name="T25" fmla="*/ 252 h 274"/>
              <a:gd name="T26" fmla="*/ 220 w 376"/>
              <a:gd name="T27" fmla="*/ 252 h 274"/>
              <a:gd name="T28" fmla="*/ 196 w 376"/>
              <a:gd name="T29" fmla="*/ 232 h 274"/>
              <a:gd name="T30" fmla="*/ 148 w 376"/>
              <a:gd name="T31" fmla="*/ 234 h 274"/>
              <a:gd name="T32" fmla="*/ 200 w 376"/>
              <a:gd name="T33" fmla="*/ 220 h 274"/>
              <a:gd name="T34" fmla="*/ 300 w 376"/>
              <a:gd name="T35" fmla="*/ 236 h 274"/>
              <a:gd name="T36" fmla="*/ 346 w 376"/>
              <a:gd name="T37" fmla="*/ 196 h 274"/>
              <a:gd name="T38" fmla="*/ 308 w 376"/>
              <a:gd name="T39" fmla="*/ 220 h 274"/>
              <a:gd name="T40" fmla="*/ 210 w 376"/>
              <a:gd name="T41" fmla="*/ 210 h 274"/>
              <a:gd name="T42" fmla="*/ 196 w 376"/>
              <a:gd name="T43" fmla="*/ 196 h 274"/>
              <a:gd name="T44" fmla="*/ 150 w 376"/>
              <a:gd name="T45" fmla="*/ 200 h 274"/>
              <a:gd name="T46" fmla="*/ 202 w 376"/>
              <a:gd name="T47" fmla="*/ 184 h 274"/>
              <a:gd name="T48" fmla="*/ 318 w 376"/>
              <a:gd name="T49" fmla="*/ 196 h 274"/>
              <a:gd name="T50" fmla="*/ 374 w 376"/>
              <a:gd name="T51" fmla="*/ 162 h 274"/>
              <a:gd name="T52" fmla="*/ 374 w 376"/>
              <a:gd name="T53" fmla="*/ 130 h 274"/>
              <a:gd name="T54" fmla="*/ 248 w 376"/>
              <a:gd name="T55" fmla="*/ 94 h 274"/>
              <a:gd name="T56" fmla="*/ 342 w 376"/>
              <a:gd name="T57" fmla="*/ 78 h 274"/>
              <a:gd name="T58" fmla="*/ 334 w 376"/>
              <a:gd name="T59" fmla="*/ 104 h 274"/>
              <a:gd name="T60" fmla="*/ 238 w 376"/>
              <a:gd name="T61" fmla="*/ 114 h 274"/>
              <a:gd name="T62" fmla="*/ 200 w 376"/>
              <a:gd name="T63" fmla="*/ 96 h 274"/>
              <a:gd name="T64" fmla="*/ 202 w 376"/>
              <a:gd name="T65" fmla="*/ 114 h 274"/>
              <a:gd name="T66" fmla="*/ 294 w 376"/>
              <a:gd name="T67" fmla="*/ 130 h 274"/>
              <a:gd name="T68" fmla="*/ 346 w 376"/>
              <a:gd name="T69" fmla="*/ 124 h 274"/>
              <a:gd name="T70" fmla="*/ 338 w 376"/>
              <a:gd name="T71" fmla="*/ 136 h 274"/>
              <a:gd name="T72" fmla="*/ 272 w 376"/>
              <a:gd name="T73" fmla="*/ 152 h 274"/>
              <a:gd name="T74" fmla="*/ 214 w 376"/>
              <a:gd name="T75" fmla="*/ 142 h 274"/>
              <a:gd name="T76" fmla="*/ 198 w 376"/>
              <a:gd name="T77" fmla="*/ 118 h 274"/>
              <a:gd name="T78" fmla="*/ 134 w 376"/>
              <a:gd name="T79" fmla="*/ 150 h 274"/>
              <a:gd name="T80" fmla="*/ 100 w 376"/>
              <a:gd name="T81" fmla="*/ 136 h 274"/>
              <a:gd name="T82" fmla="*/ 158 w 376"/>
              <a:gd name="T83" fmla="*/ 128 h 274"/>
              <a:gd name="T84" fmla="*/ 162 w 376"/>
              <a:gd name="T85" fmla="*/ 144 h 274"/>
              <a:gd name="T86" fmla="*/ 346 w 376"/>
              <a:gd name="T87" fmla="*/ 162 h 274"/>
              <a:gd name="T88" fmla="*/ 342 w 376"/>
              <a:gd name="T89" fmla="*/ 168 h 274"/>
              <a:gd name="T90" fmla="*/ 322 w 376"/>
              <a:gd name="T91" fmla="*/ 180 h 274"/>
              <a:gd name="T92" fmla="*/ 220 w 376"/>
              <a:gd name="T93" fmla="*/ 180 h 274"/>
              <a:gd name="T94" fmla="*/ 200 w 376"/>
              <a:gd name="T95" fmla="*/ 168 h 274"/>
              <a:gd name="T96" fmla="*/ 198 w 376"/>
              <a:gd name="T97" fmla="*/ 154 h 274"/>
              <a:gd name="T98" fmla="*/ 272 w 376"/>
              <a:gd name="T99" fmla="*/ 166 h 274"/>
              <a:gd name="T100" fmla="*/ 346 w 376"/>
              <a:gd name="T101" fmla="*/ 160 h 274"/>
              <a:gd name="T102" fmla="*/ 196 w 376"/>
              <a:gd name="T103" fmla="*/ 28 h 274"/>
              <a:gd name="T104" fmla="*/ 272 w 376"/>
              <a:gd name="T105" fmla="*/ 0 h 274"/>
              <a:gd name="T106" fmla="*/ 344 w 376"/>
              <a:gd name="T107" fmla="*/ 24 h 274"/>
              <a:gd name="T108" fmla="*/ 322 w 376"/>
              <a:gd name="T109" fmla="*/ 50 h 274"/>
              <a:gd name="T110" fmla="*/ 220 w 376"/>
              <a:gd name="T111" fmla="*/ 5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6" h="274">
                <a:moveTo>
                  <a:pt x="376" y="126"/>
                </a:moveTo>
                <a:lnTo>
                  <a:pt x="376" y="126"/>
                </a:lnTo>
                <a:lnTo>
                  <a:pt x="374" y="122"/>
                </a:lnTo>
                <a:lnTo>
                  <a:pt x="370" y="120"/>
                </a:lnTo>
                <a:lnTo>
                  <a:pt x="346" y="110"/>
                </a:lnTo>
                <a:lnTo>
                  <a:pt x="372" y="98"/>
                </a:lnTo>
                <a:lnTo>
                  <a:pt x="372" y="98"/>
                </a:lnTo>
                <a:lnTo>
                  <a:pt x="376" y="96"/>
                </a:lnTo>
                <a:lnTo>
                  <a:pt x="376" y="92"/>
                </a:lnTo>
                <a:lnTo>
                  <a:pt x="376" y="92"/>
                </a:lnTo>
                <a:lnTo>
                  <a:pt x="376" y="86"/>
                </a:lnTo>
                <a:lnTo>
                  <a:pt x="372" y="84"/>
                </a:lnTo>
                <a:lnTo>
                  <a:pt x="344" y="74"/>
                </a:lnTo>
                <a:lnTo>
                  <a:pt x="344" y="74"/>
                </a:lnTo>
                <a:lnTo>
                  <a:pt x="346" y="70"/>
                </a:lnTo>
                <a:lnTo>
                  <a:pt x="346" y="66"/>
                </a:lnTo>
                <a:lnTo>
                  <a:pt x="346" y="52"/>
                </a:lnTo>
                <a:lnTo>
                  <a:pt x="346" y="52"/>
                </a:lnTo>
                <a:lnTo>
                  <a:pt x="346" y="56"/>
                </a:lnTo>
                <a:lnTo>
                  <a:pt x="344" y="60"/>
                </a:lnTo>
                <a:lnTo>
                  <a:pt x="334" y="68"/>
                </a:lnTo>
                <a:lnTo>
                  <a:pt x="334" y="68"/>
                </a:lnTo>
                <a:lnTo>
                  <a:pt x="322" y="72"/>
                </a:lnTo>
                <a:lnTo>
                  <a:pt x="308" y="76"/>
                </a:lnTo>
                <a:lnTo>
                  <a:pt x="290" y="80"/>
                </a:lnTo>
                <a:lnTo>
                  <a:pt x="272" y="80"/>
                </a:lnTo>
                <a:lnTo>
                  <a:pt x="272" y="80"/>
                </a:lnTo>
                <a:lnTo>
                  <a:pt x="254" y="80"/>
                </a:lnTo>
                <a:lnTo>
                  <a:pt x="238" y="78"/>
                </a:lnTo>
                <a:lnTo>
                  <a:pt x="226" y="74"/>
                </a:lnTo>
                <a:lnTo>
                  <a:pt x="214" y="70"/>
                </a:lnTo>
                <a:lnTo>
                  <a:pt x="214" y="70"/>
                </a:lnTo>
                <a:lnTo>
                  <a:pt x="214" y="70"/>
                </a:lnTo>
                <a:lnTo>
                  <a:pt x="210" y="68"/>
                </a:lnTo>
                <a:lnTo>
                  <a:pt x="210" y="68"/>
                </a:lnTo>
                <a:lnTo>
                  <a:pt x="200" y="60"/>
                </a:lnTo>
                <a:lnTo>
                  <a:pt x="198" y="56"/>
                </a:lnTo>
                <a:lnTo>
                  <a:pt x="196" y="52"/>
                </a:lnTo>
                <a:lnTo>
                  <a:pt x="196" y="52"/>
                </a:lnTo>
                <a:lnTo>
                  <a:pt x="198" y="46"/>
                </a:lnTo>
                <a:lnTo>
                  <a:pt x="6" y="136"/>
                </a:lnTo>
                <a:lnTo>
                  <a:pt x="6" y="136"/>
                </a:lnTo>
                <a:lnTo>
                  <a:pt x="2" y="138"/>
                </a:lnTo>
                <a:lnTo>
                  <a:pt x="2" y="142"/>
                </a:lnTo>
                <a:lnTo>
                  <a:pt x="2" y="142"/>
                </a:lnTo>
                <a:lnTo>
                  <a:pt x="2" y="148"/>
                </a:lnTo>
                <a:lnTo>
                  <a:pt x="6" y="150"/>
                </a:lnTo>
                <a:lnTo>
                  <a:pt x="30" y="158"/>
                </a:lnTo>
                <a:lnTo>
                  <a:pt x="4" y="170"/>
                </a:lnTo>
                <a:lnTo>
                  <a:pt x="4" y="170"/>
                </a:lnTo>
                <a:lnTo>
                  <a:pt x="2" y="174"/>
                </a:lnTo>
                <a:lnTo>
                  <a:pt x="0" y="178"/>
                </a:lnTo>
                <a:lnTo>
                  <a:pt x="0" y="178"/>
                </a:lnTo>
                <a:lnTo>
                  <a:pt x="2" y="182"/>
                </a:lnTo>
                <a:lnTo>
                  <a:pt x="6" y="184"/>
                </a:lnTo>
                <a:lnTo>
                  <a:pt x="30" y="194"/>
                </a:lnTo>
                <a:lnTo>
                  <a:pt x="4" y="206"/>
                </a:lnTo>
                <a:lnTo>
                  <a:pt x="4" y="206"/>
                </a:lnTo>
                <a:lnTo>
                  <a:pt x="0" y="208"/>
                </a:lnTo>
                <a:lnTo>
                  <a:pt x="0" y="212"/>
                </a:lnTo>
                <a:lnTo>
                  <a:pt x="0" y="212"/>
                </a:lnTo>
                <a:lnTo>
                  <a:pt x="0" y="218"/>
                </a:lnTo>
                <a:lnTo>
                  <a:pt x="4" y="220"/>
                </a:lnTo>
                <a:lnTo>
                  <a:pt x="148" y="270"/>
                </a:lnTo>
                <a:lnTo>
                  <a:pt x="148" y="270"/>
                </a:lnTo>
                <a:lnTo>
                  <a:pt x="150" y="270"/>
                </a:lnTo>
                <a:lnTo>
                  <a:pt x="150" y="270"/>
                </a:lnTo>
                <a:lnTo>
                  <a:pt x="154" y="270"/>
                </a:lnTo>
                <a:lnTo>
                  <a:pt x="198" y="250"/>
                </a:lnTo>
                <a:lnTo>
                  <a:pt x="198" y="250"/>
                </a:lnTo>
                <a:lnTo>
                  <a:pt x="200" y="254"/>
                </a:lnTo>
                <a:lnTo>
                  <a:pt x="206" y="258"/>
                </a:lnTo>
                <a:lnTo>
                  <a:pt x="212" y="264"/>
                </a:lnTo>
                <a:lnTo>
                  <a:pt x="222" y="266"/>
                </a:lnTo>
                <a:lnTo>
                  <a:pt x="244" y="272"/>
                </a:lnTo>
                <a:lnTo>
                  <a:pt x="272" y="274"/>
                </a:lnTo>
                <a:lnTo>
                  <a:pt x="272" y="274"/>
                </a:lnTo>
                <a:lnTo>
                  <a:pt x="300" y="272"/>
                </a:lnTo>
                <a:lnTo>
                  <a:pt x="314" y="270"/>
                </a:lnTo>
                <a:lnTo>
                  <a:pt x="324" y="266"/>
                </a:lnTo>
                <a:lnTo>
                  <a:pt x="334" y="262"/>
                </a:lnTo>
                <a:lnTo>
                  <a:pt x="340" y="256"/>
                </a:lnTo>
                <a:lnTo>
                  <a:pt x="344" y="252"/>
                </a:lnTo>
                <a:lnTo>
                  <a:pt x="346" y="246"/>
                </a:lnTo>
                <a:lnTo>
                  <a:pt x="346" y="230"/>
                </a:lnTo>
                <a:lnTo>
                  <a:pt x="346" y="230"/>
                </a:lnTo>
                <a:lnTo>
                  <a:pt x="346" y="236"/>
                </a:lnTo>
                <a:lnTo>
                  <a:pt x="344" y="240"/>
                </a:lnTo>
                <a:lnTo>
                  <a:pt x="334" y="246"/>
                </a:lnTo>
                <a:lnTo>
                  <a:pt x="334" y="246"/>
                </a:lnTo>
                <a:lnTo>
                  <a:pt x="322" y="252"/>
                </a:lnTo>
                <a:lnTo>
                  <a:pt x="308" y="256"/>
                </a:lnTo>
                <a:lnTo>
                  <a:pt x="290" y="258"/>
                </a:lnTo>
                <a:lnTo>
                  <a:pt x="272" y="260"/>
                </a:lnTo>
                <a:lnTo>
                  <a:pt x="272" y="260"/>
                </a:lnTo>
                <a:lnTo>
                  <a:pt x="252" y="258"/>
                </a:lnTo>
                <a:lnTo>
                  <a:pt x="236" y="256"/>
                </a:lnTo>
                <a:lnTo>
                  <a:pt x="220" y="252"/>
                </a:lnTo>
                <a:lnTo>
                  <a:pt x="210" y="246"/>
                </a:lnTo>
                <a:lnTo>
                  <a:pt x="210" y="246"/>
                </a:lnTo>
                <a:lnTo>
                  <a:pt x="206" y="244"/>
                </a:lnTo>
                <a:lnTo>
                  <a:pt x="206" y="244"/>
                </a:lnTo>
                <a:lnTo>
                  <a:pt x="206" y="244"/>
                </a:lnTo>
                <a:lnTo>
                  <a:pt x="200" y="238"/>
                </a:lnTo>
                <a:lnTo>
                  <a:pt x="196" y="232"/>
                </a:lnTo>
                <a:lnTo>
                  <a:pt x="196" y="232"/>
                </a:lnTo>
                <a:lnTo>
                  <a:pt x="196" y="230"/>
                </a:lnTo>
                <a:lnTo>
                  <a:pt x="196" y="232"/>
                </a:lnTo>
                <a:lnTo>
                  <a:pt x="150" y="254"/>
                </a:lnTo>
                <a:lnTo>
                  <a:pt x="28" y="212"/>
                </a:lnTo>
                <a:lnTo>
                  <a:pt x="52" y="200"/>
                </a:lnTo>
                <a:lnTo>
                  <a:pt x="148" y="234"/>
                </a:lnTo>
                <a:lnTo>
                  <a:pt x="148" y="234"/>
                </a:lnTo>
                <a:lnTo>
                  <a:pt x="152" y="234"/>
                </a:lnTo>
                <a:lnTo>
                  <a:pt x="152" y="234"/>
                </a:lnTo>
                <a:lnTo>
                  <a:pt x="154" y="234"/>
                </a:lnTo>
                <a:lnTo>
                  <a:pt x="198" y="214"/>
                </a:lnTo>
                <a:lnTo>
                  <a:pt x="198" y="214"/>
                </a:lnTo>
                <a:lnTo>
                  <a:pt x="200" y="220"/>
                </a:lnTo>
                <a:lnTo>
                  <a:pt x="206" y="224"/>
                </a:lnTo>
                <a:lnTo>
                  <a:pt x="214" y="228"/>
                </a:lnTo>
                <a:lnTo>
                  <a:pt x="222" y="232"/>
                </a:lnTo>
                <a:lnTo>
                  <a:pt x="246" y="236"/>
                </a:lnTo>
                <a:lnTo>
                  <a:pt x="272" y="238"/>
                </a:lnTo>
                <a:lnTo>
                  <a:pt x="272" y="238"/>
                </a:lnTo>
                <a:lnTo>
                  <a:pt x="300" y="236"/>
                </a:lnTo>
                <a:lnTo>
                  <a:pt x="314" y="234"/>
                </a:lnTo>
                <a:lnTo>
                  <a:pt x="324" y="230"/>
                </a:lnTo>
                <a:lnTo>
                  <a:pt x="334" y="226"/>
                </a:lnTo>
                <a:lnTo>
                  <a:pt x="340" y="220"/>
                </a:lnTo>
                <a:lnTo>
                  <a:pt x="344" y="216"/>
                </a:lnTo>
                <a:lnTo>
                  <a:pt x="346" y="210"/>
                </a:lnTo>
                <a:lnTo>
                  <a:pt x="346" y="196"/>
                </a:lnTo>
                <a:lnTo>
                  <a:pt x="346" y="196"/>
                </a:lnTo>
                <a:lnTo>
                  <a:pt x="346" y="200"/>
                </a:lnTo>
                <a:lnTo>
                  <a:pt x="344" y="204"/>
                </a:lnTo>
                <a:lnTo>
                  <a:pt x="334" y="210"/>
                </a:lnTo>
                <a:lnTo>
                  <a:pt x="334" y="210"/>
                </a:lnTo>
                <a:lnTo>
                  <a:pt x="322" y="216"/>
                </a:lnTo>
                <a:lnTo>
                  <a:pt x="308" y="220"/>
                </a:lnTo>
                <a:lnTo>
                  <a:pt x="290" y="222"/>
                </a:lnTo>
                <a:lnTo>
                  <a:pt x="272" y="224"/>
                </a:lnTo>
                <a:lnTo>
                  <a:pt x="272" y="224"/>
                </a:lnTo>
                <a:lnTo>
                  <a:pt x="252" y="222"/>
                </a:lnTo>
                <a:lnTo>
                  <a:pt x="236" y="220"/>
                </a:lnTo>
                <a:lnTo>
                  <a:pt x="220" y="216"/>
                </a:lnTo>
                <a:lnTo>
                  <a:pt x="210" y="210"/>
                </a:lnTo>
                <a:lnTo>
                  <a:pt x="210" y="210"/>
                </a:lnTo>
                <a:lnTo>
                  <a:pt x="208" y="210"/>
                </a:lnTo>
                <a:lnTo>
                  <a:pt x="208" y="210"/>
                </a:lnTo>
                <a:lnTo>
                  <a:pt x="200" y="204"/>
                </a:lnTo>
                <a:lnTo>
                  <a:pt x="198" y="198"/>
                </a:lnTo>
                <a:lnTo>
                  <a:pt x="198" y="198"/>
                </a:lnTo>
                <a:lnTo>
                  <a:pt x="196" y="196"/>
                </a:lnTo>
                <a:lnTo>
                  <a:pt x="196" y="198"/>
                </a:lnTo>
                <a:lnTo>
                  <a:pt x="152" y="218"/>
                </a:lnTo>
                <a:lnTo>
                  <a:pt x="72" y="192"/>
                </a:lnTo>
                <a:lnTo>
                  <a:pt x="50" y="184"/>
                </a:lnTo>
                <a:lnTo>
                  <a:pt x="28" y="176"/>
                </a:lnTo>
                <a:lnTo>
                  <a:pt x="52" y="166"/>
                </a:lnTo>
                <a:lnTo>
                  <a:pt x="150" y="200"/>
                </a:lnTo>
                <a:lnTo>
                  <a:pt x="150" y="200"/>
                </a:lnTo>
                <a:lnTo>
                  <a:pt x="152" y="200"/>
                </a:lnTo>
                <a:lnTo>
                  <a:pt x="152" y="200"/>
                </a:lnTo>
                <a:lnTo>
                  <a:pt x="156" y="200"/>
                </a:lnTo>
                <a:lnTo>
                  <a:pt x="198" y="180"/>
                </a:lnTo>
                <a:lnTo>
                  <a:pt x="198" y="180"/>
                </a:lnTo>
                <a:lnTo>
                  <a:pt x="202" y="184"/>
                </a:lnTo>
                <a:lnTo>
                  <a:pt x="208" y="188"/>
                </a:lnTo>
                <a:lnTo>
                  <a:pt x="224" y="196"/>
                </a:lnTo>
                <a:lnTo>
                  <a:pt x="246" y="200"/>
                </a:lnTo>
                <a:lnTo>
                  <a:pt x="272" y="202"/>
                </a:lnTo>
                <a:lnTo>
                  <a:pt x="272" y="202"/>
                </a:lnTo>
                <a:lnTo>
                  <a:pt x="296" y="200"/>
                </a:lnTo>
                <a:lnTo>
                  <a:pt x="318" y="196"/>
                </a:lnTo>
                <a:lnTo>
                  <a:pt x="334" y="190"/>
                </a:lnTo>
                <a:lnTo>
                  <a:pt x="340" y="186"/>
                </a:lnTo>
                <a:lnTo>
                  <a:pt x="344" y="180"/>
                </a:lnTo>
                <a:lnTo>
                  <a:pt x="370" y="168"/>
                </a:lnTo>
                <a:lnTo>
                  <a:pt x="370" y="168"/>
                </a:lnTo>
                <a:lnTo>
                  <a:pt x="374" y="166"/>
                </a:lnTo>
                <a:lnTo>
                  <a:pt x="374" y="162"/>
                </a:lnTo>
                <a:lnTo>
                  <a:pt x="374" y="162"/>
                </a:lnTo>
                <a:lnTo>
                  <a:pt x="374" y="156"/>
                </a:lnTo>
                <a:lnTo>
                  <a:pt x="370" y="154"/>
                </a:lnTo>
                <a:lnTo>
                  <a:pt x="346" y="146"/>
                </a:lnTo>
                <a:lnTo>
                  <a:pt x="372" y="134"/>
                </a:lnTo>
                <a:lnTo>
                  <a:pt x="372" y="134"/>
                </a:lnTo>
                <a:lnTo>
                  <a:pt x="374" y="130"/>
                </a:lnTo>
                <a:lnTo>
                  <a:pt x="376" y="126"/>
                </a:lnTo>
                <a:lnTo>
                  <a:pt x="376" y="126"/>
                </a:lnTo>
                <a:close/>
                <a:moveTo>
                  <a:pt x="202" y="78"/>
                </a:moveTo>
                <a:lnTo>
                  <a:pt x="202" y="78"/>
                </a:lnTo>
                <a:lnTo>
                  <a:pt x="214" y="84"/>
                </a:lnTo>
                <a:lnTo>
                  <a:pt x="230" y="90"/>
                </a:lnTo>
                <a:lnTo>
                  <a:pt x="248" y="94"/>
                </a:lnTo>
                <a:lnTo>
                  <a:pt x="272" y="96"/>
                </a:lnTo>
                <a:lnTo>
                  <a:pt x="272" y="96"/>
                </a:lnTo>
                <a:lnTo>
                  <a:pt x="294" y="94"/>
                </a:lnTo>
                <a:lnTo>
                  <a:pt x="314" y="90"/>
                </a:lnTo>
                <a:lnTo>
                  <a:pt x="330" y="84"/>
                </a:lnTo>
                <a:lnTo>
                  <a:pt x="342" y="78"/>
                </a:lnTo>
                <a:lnTo>
                  <a:pt x="342" y="78"/>
                </a:lnTo>
                <a:lnTo>
                  <a:pt x="346" y="82"/>
                </a:lnTo>
                <a:lnTo>
                  <a:pt x="346" y="88"/>
                </a:lnTo>
                <a:lnTo>
                  <a:pt x="346" y="88"/>
                </a:lnTo>
                <a:lnTo>
                  <a:pt x="346" y="92"/>
                </a:lnTo>
                <a:lnTo>
                  <a:pt x="344" y="96"/>
                </a:lnTo>
                <a:lnTo>
                  <a:pt x="334" y="104"/>
                </a:lnTo>
                <a:lnTo>
                  <a:pt x="334" y="104"/>
                </a:lnTo>
                <a:lnTo>
                  <a:pt x="322" y="108"/>
                </a:lnTo>
                <a:lnTo>
                  <a:pt x="308" y="112"/>
                </a:lnTo>
                <a:lnTo>
                  <a:pt x="290" y="116"/>
                </a:lnTo>
                <a:lnTo>
                  <a:pt x="272" y="116"/>
                </a:lnTo>
                <a:lnTo>
                  <a:pt x="272" y="116"/>
                </a:lnTo>
                <a:lnTo>
                  <a:pt x="254" y="116"/>
                </a:lnTo>
                <a:lnTo>
                  <a:pt x="238" y="114"/>
                </a:lnTo>
                <a:lnTo>
                  <a:pt x="226" y="110"/>
                </a:lnTo>
                <a:lnTo>
                  <a:pt x="214" y="106"/>
                </a:lnTo>
                <a:lnTo>
                  <a:pt x="214" y="106"/>
                </a:lnTo>
                <a:lnTo>
                  <a:pt x="214" y="106"/>
                </a:lnTo>
                <a:lnTo>
                  <a:pt x="210" y="104"/>
                </a:lnTo>
                <a:lnTo>
                  <a:pt x="210" y="104"/>
                </a:lnTo>
                <a:lnTo>
                  <a:pt x="200" y="96"/>
                </a:lnTo>
                <a:lnTo>
                  <a:pt x="198" y="92"/>
                </a:lnTo>
                <a:lnTo>
                  <a:pt x="196" y="88"/>
                </a:lnTo>
                <a:lnTo>
                  <a:pt x="196" y="88"/>
                </a:lnTo>
                <a:lnTo>
                  <a:pt x="198" y="82"/>
                </a:lnTo>
                <a:lnTo>
                  <a:pt x="202" y="78"/>
                </a:lnTo>
                <a:lnTo>
                  <a:pt x="202" y="78"/>
                </a:lnTo>
                <a:close/>
                <a:moveTo>
                  <a:pt x="202" y="114"/>
                </a:moveTo>
                <a:lnTo>
                  <a:pt x="202" y="114"/>
                </a:lnTo>
                <a:lnTo>
                  <a:pt x="214" y="120"/>
                </a:lnTo>
                <a:lnTo>
                  <a:pt x="230" y="126"/>
                </a:lnTo>
                <a:lnTo>
                  <a:pt x="248" y="130"/>
                </a:lnTo>
                <a:lnTo>
                  <a:pt x="272" y="130"/>
                </a:lnTo>
                <a:lnTo>
                  <a:pt x="272" y="130"/>
                </a:lnTo>
                <a:lnTo>
                  <a:pt x="294" y="130"/>
                </a:lnTo>
                <a:lnTo>
                  <a:pt x="314" y="126"/>
                </a:lnTo>
                <a:lnTo>
                  <a:pt x="330" y="120"/>
                </a:lnTo>
                <a:lnTo>
                  <a:pt x="342" y="114"/>
                </a:lnTo>
                <a:lnTo>
                  <a:pt x="342" y="114"/>
                </a:lnTo>
                <a:lnTo>
                  <a:pt x="346" y="118"/>
                </a:lnTo>
                <a:lnTo>
                  <a:pt x="346" y="124"/>
                </a:lnTo>
                <a:lnTo>
                  <a:pt x="346" y="124"/>
                </a:lnTo>
                <a:lnTo>
                  <a:pt x="346" y="128"/>
                </a:lnTo>
                <a:lnTo>
                  <a:pt x="346" y="128"/>
                </a:lnTo>
                <a:lnTo>
                  <a:pt x="342" y="132"/>
                </a:lnTo>
                <a:lnTo>
                  <a:pt x="342" y="132"/>
                </a:lnTo>
                <a:lnTo>
                  <a:pt x="340" y="134"/>
                </a:lnTo>
                <a:lnTo>
                  <a:pt x="340" y="134"/>
                </a:lnTo>
                <a:lnTo>
                  <a:pt x="338" y="136"/>
                </a:lnTo>
                <a:lnTo>
                  <a:pt x="338" y="136"/>
                </a:lnTo>
                <a:lnTo>
                  <a:pt x="334" y="140"/>
                </a:lnTo>
                <a:lnTo>
                  <a:pt x="334" y="140"/>
                </a:lnTo>
                <a:lnTo>
                  <a:pt x="322" y="144"/>
                </a:lnTo>
                <a:lnTo>
                  <a:pt x="308" y="148"/>
                </a:lnTo>
                <a:lnTo>
                  <a:pt x="290" y="150"/>
                </a:lnTo>
                <a:lnTo>
                  <a:pt x="272" y="152"/>
                </a:lnTo>
                <a:lnTo>
                  <a:pt x="272" y="152"/>
                </a:lnTo>
                <a:lnTo>
                  <a:pt x="254" y="152"/>
                </a:lnTo>
                <a:lnTo>
                  <a:pt x="238" y="148"/>
                </a:lnTo>
                <a:lnTo>
                  <a:pt x="226" y="146"/>
                </a:lnTo>
                <a:lnTo>
                  <a:pt x="214" y="142"/>
                </a:lnTo>
                <a:lnTo>
                  <a:pt x="214" y="142"/>
                </a:lnTo>
                <a:lnTo>
                  <a:pt x="214" y="142"/>
                </a:lnTo>
                <a:lnTo>
                  <a:pt x="210" y="140"/>
                </a:lnTo>
                <a:lnTo>
                  <a:pt x="210" y="140"/>
                </a:lnTo>
                <a:lnTo>
                  <a:pt x="200" y="132"/>
                </a:lnTo>
                <a:lnTo>
                  <a:pt x="198" y="128"/>
                </a:lnTo>
                <a:lnTo>
                  <a:pt x="196" y="124"/>
                </a:lnTo>
                <a:lnTo>
                  <a:pt x="196" y="124"/>
                </a:lnTo>
                <a:lnTo>
                  <a:pt x="198" y="118"/>
                </a:lnTo>
                <a:lnTo>
                  <a:pt x="202" y="114"/>
                </a:lnTo>
                <a:lnTo>
                  <a:pt x="202" y="114"/>
                </a:lnTo>
                <a:close/>
                <a:moveTo>
                  <a:pt x="162" y="144"/>
                </a:moveTo>
                <a:lnTo>
                  <a:pt x="162" y="144"/>
                </a:lnTo>
                <a:lnTo>
                  <a:pt x="150" y="150"/>
                </a:lnTo>
                <a:lnTo>
                  <a:pt x="134" y="150"/>
                </a:lnTo>
                <a:lnTo>
                  <a:pt x="134" y="150"/>
                </a:lnTo>
                <a:lnTo>
                  <a:pt x="116" y="150"/>
                </a:lnTo>
                <a:lnTo>
                  <a:pt x="104" y="144"/>
                </a:lnTo>
                <a:lnTo>
                  <a:pt x="104" y="144"/>
                </a:lnTo>
                <a:lnTo>
                  <a:pt x="100" y="142"/>
                </a:lnTo>
                <a:lnTo>
                  <a:pt x="98" y="138"/>
                </a:lnTo>
                <a:lnTo>
                  <a:pt x="98" y="138"/>
                </a:lnTo>
                <a:lnTo>
                  <a:pt x="100" y="136"/>
                </a:lnTo>
                <a:lnTo>
                  <a:pt x="102" y="132"/>
                </a:lnTo>
                <a:lnTo>
                  <a:pt x="110" y="128"/>
                </a:lnTo>
                <a:lnTo>
                  <a:pt x="120" y="126"/>
                </a:lnTo>
                <a:lnTo>
                  <a:pt x="134" y="124"/>
                </a:lnTo>
                <a:lnTo>
                  <a:pt x="134" y="124"/>
                </a:lnTo>
                <a:lnTo>
                  <a:pt x="148" y="126"/>
                </a:lnTo>
                <a:lnTo>
                  <a:pt x="158" y="128"/>
                </a:lnTo>
                <a:lnTo>
                  <a:pt x="166" y="132"/>
                </a:lnTo>
                <a:lnTo>
                  <a:pt x="168" y="136"/>
                </a:lnTo>
                <a:lnTo>
                  <a:pt x="168" y="138"/>
                </a:lnTo>
                <a:lnTo>
                  <a:pt x="168" y="138"/>
                </a:lnTo>
                <a:lnTo>
                  <a:pt x="166" y="142"/>
                </a:lnTo>
                <a:lnTo>
                  <a:pt x="162" y="144"/>
                </a:lnTo>
                <a:lnTo>
                  <a:pt x="162" y="144"/>
                </a:lnTo>
                <a:close/>
                <a:moveTo>
                  <a:pt x="346" y="160"/>
                </a:moveTo>
                <a:lnTo>
                  <a:pt x="346" y="160"/>
                </a:lnTo>
                <a:lnTo>
                  <a:pt x="346" y="162"/>
                </a:lnTo>
                <a:lnTo>
                  <a:pt x="346" y="162"/>
                </a:lnTo>
                <a:lnTo>
                  <a:pt x="346" y="162"/>
                </a:lnTo>
                <a:lnTo>
                  <a:pt x="346" y="162"/>
                </a:lnTo>
                <a:lnTo>
                  <a:pt x="346" y="162"/>
                </a:lnTo>
                <a:lnTo>
                  <a:pt x="346" y="162"/>
                </a:lnTo>
                <a:lnTo>
                  <a:pt x="344" y="166"/>
                </a:lnTo>
                <a:lnTo>
                  <a:pt x="344" y="166"/>
                </a:lnTo>
                <a:lnTo>
                  <a:pt x="344" y="166"/>
                </a:lnTo>
                <a:lnTo>
                  <a:pt x="344" y="166"/>
                </a:lnTo>
                <a:lnTo>
                  <a:pt x="342" y="168"/>
                </a:lnTo>
                <a:lnTo>
                  <a:pt x="342" y="168"/>
                </a:lnTo>
                <a:lnTo>
                  <a:pt x="340" y="170"/>
                </a:lnTo>
                <a:lnTo>
                  <a:pt x="340" y="170"/>
                </a:lnTo>
                <a:lnTo>
                  <a:pt x="338" y="172"/>
                </a:lnTo>
                <a:lnTo>
                  <a:pt x="338" y="172"/>
                </a:lnTo>
                <a:lnTo>
                  <a:pt x="334" y="174"/>
                </a:lnTo>
                <a:lnTo>
                  <a:pt x="334" y="174"/>
                </a:lnTo>
                <a:lnTo>
                  <a:pt x="322" y="180"/>
                </a:lnTo>
                <a:lnTo>
                  <a:pt x="308" y="184"/>
                </a:lnTo>
                <a:lnTo>
                  <a:pt x="290" y="186"/>
                </a:lnTo>
                <a:lnTo>
                  <a:pt x="272" y="188"/>
                </a:lnTo>
                <a:lnTo>
                  <a:pt x="272" y="188"/>
                </a:lnTo>
                <a:lnTo>
                  <a:pt x="252" y="186"/>
                </a:lnTo>
                <a:lnTo>
                  <a:pt x="236" y="184"/>
                </a:lnTo>
                <a:lnTo>
                  <a:pt x="220" y="180"/>
                </a:lnTo>
                <a:lnTo>
                  <a:pt x="210" y="174"/>
                </a:lnTo>
                <a:lnTo>
                  <a:pt x="210" y="174"/>
                </a:lnTo>
                <a:lnTo>
                  <a:pt x="208" y="174"/>
                </a:lnTo>
                <a:lnTo>
                  <a:pt x="208" y="174"/>
                </a:lnTo>
                <a:lnTo>
                  <a:pt x="208" y="174"/>
                </a:lnTo>
                <a:lnTo>
                  <a:pt x="200" y="168"/>
                </a:lnTo>
                <a:lnTo>
                  <a:pt x="200" y="168"/>
                </a:lnTo>
                <a:lnTo>
                  <a:pt x="200" y="166"/>
                </a:lnTo>
                <a:lnTo>
                  <a:pt x="200" y="166"/>
                </a:lnTo>
                <a:lnTo>
                  <a:pt x="198" y="164"/>
                </a:lnTo>
                <a:lnTo>
                  <a:pt x="198" y="164"/>
                </a:lnTo>
                <a:lnTo>
                  <a:pt x="196" y="160"/>
                </a:lnTo>
                <a:lnTo>
                  <a:pt x="196" y="160"/>
                </a:lnTo>
                <a:lnTo>
                  <a:pt x="198" y="154"/>
                </a:lnTo>
                <a:lnTo>
                  <a:pt x="202" y="148"/>
                </a:lnTo>
                <a:lnTo>
                  <a:pt x="202" y="148"/>
                </a:lnTo>
                <a:lnTo>
                  <a:pt x="214" y="156"/>
                </a:lnTo>
                <a:lnTo>
                  <a:pt x="230" y="162"/>
                </a:lnTo>
                <a:lnTo>
                  <a:pt x="248" y="166"/>
                </a:lnTo>
                <a:lnTo>
                  <a:pt x="272" y="166"/>
                </a:lnTo>
                <a:lnTo>
                  <a:pt x="272" y="166"/>
                </a:lnTo>
                <a:lnTo>
                  <a:pt x="294" y="166"/>
                </a:lnTo>
                <a:lnTo>
                  <a:pt x="314" y="162"/>
                </a:lnTo>
                <a:lnTo>
                  <a:pt x="330" y="156"/>
                </a:lnTo>
                <a:lnTo>
                  <a:pt x="342" y="148"/>
                </a:lnTo>
                <a:lnTo>
                  <a:pt x="342" y="148"/>
                </a:lnTo>
                <a:lnTo>
                  <a:pt x="346" y="154"/>
                </a:lnTo>
                <a:lnTo>
                  <a:pt x="346" y="160"/>
                </a:lnTo>
                <a:lnTo>
                  <a:pt x="346" y="160"/>
                </a:lnTo>
                <a:close/>
                <a:moveTo>
                  <a:pt x="346" y="128"/>
                </a:moveTo>
                <a:lnTo>
                  <a:pt x="346" y="128"/>
                </a:lnTo>
                <a:lnTo>
                  <a:pt x="348" y="128"/>
                </a:lnTo>
                <a:lnTo>
                  <a:pt x="346" y="128"/>
                </a:lnTo>
                <a:close/>
                <a:moveTo>
                  <a:pt x="196" y="28"/>
                </a:moveTo>
                <a:lnTo>
                  <a:pt x="196" y="28"/>
                </a:lnTo>
                <a:lnTo>
                  <a:pt x="198" y="24"/>
                </a:lnTo>
                <a:lnTo>
                  <a:pt x="202" y="18"/>
                </a:lnTo>
                <a:lnTo>
                  <a:pt x="210" y="14"/>
                </a:lnTo>
                <a:lnTo>
                  <a:pt x="218" y="8"/>
                </a:lnTo>
                <a:lnTo>
                  <a:pt x="230" y="6"/>
                </a:lnTo>
                <a:lnTo>
                  <a:pt x="242" y="2"/>
                </a:lnTo>
                <a:lnTo>
                  <a:pt x="272" y="0"/>
                </a:lnTo>
                <a:lnTo>
                  <a:pt x="272" y="0"/>
                </a:lnTo>
                <a:lnTo>
                  <a:pt x="300" y="2"/>
                </a:lnTo>
                <a:lnTo>
                  <a:pt x="314" y="6"/>
                </a:lnTo>
                <a:lnTo>
                  <a:pt x="324" y="8"/>
                </a:lnTo>
                <a:lnTo>
                  <a:pt x="334" y="14"/>
                </a:lnTo>
                <a:lnTo>
                  <a:pt x="340" y="18"/>
                </a:lnTo>
                <a:lnTo>
                  <a:pt x="344" y="24"/>
                </a:lnTo>
                <a:lnTo>
                  <a:pt x="346" y="28"/>
                </a:lnTo>
                <a:lnTo>
                  <a:pt x="346" y="28"/>
                </a:lnTo>
                <a:lnTo>
                  <a:pt x="346" y="34"/>
                </a:lnTo>
                <a:lnTo>
                  <a:pt x="344" y="38"/>
                </a:lnTo>
                <a:lnTo>
                  <a:pt x="334" y="44"/>
                </a:lnTo>
                <a:lnTo>
                  <a:pt x="334" y="44"/>
                </a:lnTo>
                <a:lnTo>
                  <a:pt x="322" y="50"/>
                </a:lnTo>
                <a:lnTo>
                  <a:pt x="308" y="54"/>
                </a:lnTo>
                <a:lnTo>
                  <a:pt x="290" y="56"/>
                </a:lnTo>
                <a:lnTo>
                  <a:pt x="272" y="58"/>
                </a:lnTo>
                <a:lnTo>
                  <a:pt x="272" y="58"/>
                </a:lnTo>
                <a:lnTo>
                  <a:pt x="252" y="56"/>
                </a:lnTo>
                <a:lnTo>
                  <a:pt x="236" y="54"/>
                </a:lnTo>
                <a:lnTo>
                  <a:pt x="220" y="50"/>
                </a:lnTo>
                <a:lnTo>
                  <a:pt x="210" y="44"/>
                </a:lnTo>
                <a:lnTo>
                  <a:pt x="210" y="44"/>
                </a:lnTo>
                <a:lnTo>
                  <a:pt x="200" y="38"/>
                </a:lnTo>
                <a:lnTo>
                  <a:pt x="198" y="34"/>
                </a:lnTo>
                <a:lnTo>
                  <a:pt x="196" y="28"/>
                </a:lnTo>
                <a:lnTo>
                  <a:pt x="196" y="2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Freeform 4803"/>
          <p:cNvSpPr>
            <a:spLocks noEditPoints="1"/>
          </p:cNvSpPr>
          <p:nvPr/>
        </p:nvSpPr>
        <p:spPr bwMode="auto">
          <a:xfrm>
            <a:off x="6961723" y="5229232"/>
            <a:ext cx="360000" cy="288000"/>
          </a:xfrm>
          <a:custGeom>
            <a:avLst/>
            <a:gdLst>
              <a:gd name="T0" fmla="*/ 372 w 376"/>
              <a:gd name="T1" fmla="*/ 98 h 274"/>
              <a:gd name="T2" fmla="*/ 344 w 376"/>
              <a:gd name="T3" fmla="*/ 74 h 274"/>
              <a:gd name="T4" fmla="*/ 334 w 376"/>
              <a:gd name="T5" fmla="*/ 68 h 274"/>
              <a:gd name="T6" fmla="*/ 254 w 376"/>
              <a:gd name="T7" fmla="*/ 80 h 274"/>
              <a:gd name="T8" fmla="*/ 210 w 376"/>
              <a:gd name="T9" fmla="*/ 68 h 274"/>
              <a:gd name="T10" fmla="*/ 6 w 376"/>
              <a:gd name="T11" fmla="*/ 136 h 274"/>
              <a:gd name="T12" fmla="*/ 4 w 376"/>
              <a:gd name="T13" fmla="*/ 170 h 274"/>
              <a:gd name="T14" fmla="*/ 30 w 376"/>
              <a:gd name="T15" fmla="*/ 194 h 274"/>
              <a:gd name="T16" fmla="*/ 4 w 376"/>
              <a:gd name="T17" fmla="*/ 220 h 274"/>
              <a:gd name="T18" fmla="*/ 198 w 376"/>
              <a:gd name="T19" fmla="*/ 250 h 274"/>
              <a:gd name="T20" fmla="*/ 272 w 376"/>
              <a:gd name="T21" fmla="*/ 274 h 274"/>
              <a:gd name="T22" fmla="*/ 346 w 376"/>
              <a:gd name="T23" fmla="*/ 246 h 274"/>
              <a:gd name="T24" fmla="*/ 322 w 376"/>
              <a:gd name="T25" fmla="*/ 252 h 274"/>
              <a:gd name="T26" fmla="*/ 220 w 376"/>
              <a:gd name="T27" fmla="*/ 252 h 274"/>
              <a:gd name="T28" fmla="*/ 196 w 376"/>
              <a:gd name="T29" fmla="*/ 232 h 274"/>
              <a:gd name="T30" fmla="*/ 148 w 376"/>
              <a:gd name="T31" fmla="*/ 234 h 274"/>
              <a:gd name="T32" fmla="*/ 200 w 376"/>
              <a:gd name="T33" fmla="*/ 220 h 274"/>
              <a:gd name="T34" fmla="*/ 300 w 376"/>
              <a:gd name="T35" fmla="*/ 236 h 274"/>
              <a:gd name="T36" fmla="*/ 346 w 376"/>
              <a:gd name="T37" fmla="*/ 196 h 274"/>
              <a:gd name="T38" fmla="*/ 308 w 376"/>
              <a:gd name="T39" fmla="*/ 220 h 274"/>
              <a:gd name="T40" fmla="*/ 210 w 376"/>
              <a:gd name="T41" fmla="*/ 210 h 274"/>
              <a:gd name="T42" fmla="*/ 196 w 376"/>
              <a:gd name="T43" fmla="*/ 196 h 274"/>
              <a:gd name="T44" fmla="*/ 150 w 376"/>
              <a:gd name="T45" fmla="*/ 200 h 274"/>
              <a:gd name="T46" fmla="*/ 202 w 376"/>
              <a:gd name="T47" fmla="*/ 184 h 274"/>
              <a:gd name="T48" fmla="*/ 318 w 376"/>
              <a:gd name="T49" fmla="*/ 196 h 274"/>
              <a:gd name="T50" fmla="*/ 374 w 376"/>
              <a:gd name="T51" fmla="*/ 162 h 274"/>
              <a:gd name="T52" fmla="*/ 374 w 376"/>
              <a:gd name="T53" fmla="*/ 130 h 274"/>
              <a:gd name="T54" fmla="*/ 248 w 376"/>
              <a:gd name="T55" fmla="*/ 94 h 274"/>
              <a:gd name="T56" fmla="*/ 342 w 376"/>
              <a:gd name="T57" fmla="*/ 78 h 274"/>
              <a:gd name="T58" fmla="*/ 334 w 376"/>
              <a:gd name="T59" fmla="*/ 104 h 274"/>
              <a:gd name="T60" fmla="*/ 238 w 376"/>
              <a:gd name="T61" fmla="*/ 114 h 274"/>
              <a:gd name="T62" fmla="*/ 200 w 376"/>
              <a:gd name="T63" fmla="*/ 96 h 274"/>
              <a:gd name="T64" fmla="*/ 202 w 376"/>
              <a:gd name="T65" fmla="*/ 114 h 274"/>
              <a:gd name="T66" fmla="*/ 294 w 376"/>
              <a:gd name="T67" fmla="*/ 130 h 274"/>
              <a:gd name="T68" fmla="*/ 346 w 376"/>
              <a:gd name="T69" fmla="*/ 124 h 274"/>
              <a:gd name="T70" fmla="*/ 338 w 376"/>
              <a:gd name="T71" fmla="*/ 136 h 274"/>
              <a:gd name="T72" fmla="*/ 272 w 376"/>
              <a:gd name="T73" fmla="*/ 152 h 274"/>
              <a:gd name="T74" fmla="*/ 214 w 376"/>
              <a:gd name="T75" fmla="*/ 142 h 274"/>
              <a:gd name="T76" fmla="*/ 198 w 376"/>
              <a:gd name="T77" fmla="*/ 118 h 274"/>
              <a:gd name="T78" fmla="*/ 134 w 376"/>
              <a:gd name="T79" fmla="*/ 150 h 274"/>
              <a:gd name="T80" fmla="*/ 100 w 376"/>
              <a:gd name="T81" fmla="*/ 136 h 274"/>
              <a:gd name="T82" fmla="*/ 158 w 376"/>
              <a:gd name="T83" fmla="*/ 128 h 274"/>
              <a:gd name="T84" fmla="*/ 162 w 376"/>
              <a:gd name="T85" fmla="*/ 144 h 274"/>
              <a:gd name="T86" fmla="*/ 346 w 376"/>
              <a:gd name="T87" fmla="*/ 162 h 274"/>
              <a:gd name="T88" fmla="*/ 342 w 376"/>
              <a:gd name="T89" fmla="*/ 168 h 274"/>
              <a:gd name="T90" fmla="*/ 322 w 376"/>
              <a:gd name="T91" fmla="*/ 180 h 274"/>
              <a:gd name="T92" fmla="*/ 220 w 376"/>
              <a:gd name="T93" fmla="*/ 180 h 274"/>
              <a:gd name="T94" fmla="*/ 200 w 376"/>
              <a:gd name="T95" fmla="*/ 168 h 274"/>
              <a:gd name="T96" fmla="*/ 198 w 376"/>
              <a:gd name="T97" fmla="*/ 154 h 274"/>
              <a:gd name="T98" fmla="*/ 272 w 376"/>
              <a:gd name="T99" fmla="*/ 166 h 274"/>
              <a:gd name="T100" fmla="*/ 346 w 376"/>
              <a:gd name="T101" fmla="*/ 160 h 274"/>
              <a:gd name="T102" fmla="*/ 196 w 376"/>
              <a:gd name="T103" fmla="*/ 28 h 274"/>
              <a:gd name="T104" fmla="*/ 272 w 376"/>
              <a:gd name="T105" fmla="*/ 0 h 274"/>
              <a:gd name="T106" fmla="*/ 344 w 376"/>
              <a:gd name="T107" fmla="*/ 24 h 274"/>
              <a:gd name="T108" fmla="*/ 322 w 376"/>
              <a:gd name="T109" fmla="*/ 50 h 274"/>
              <a:gd name="T110" fmla="*/ 220 w 376"/>
              <a:gd name="T111" fmla="*/ 5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6" h="274">
                <a:moveTo>
                  <a:pt x="376" y="126"/>
                </a:moveTo>
                <a:lnTo>
                  <a:pt x="376" y="126"/>
                </a:lnTo>
                <a:lnTo>
                  <a:pt x="374" y="122"/>
                </a:lnTo>
                <a:lnTo>
                  <a:pt x="370" y="120"/>
                </a:lnTo>
                <a:lnTo>
                  <a:pt x="346" y="110"/>
                </a:lnTo>
                <a:lnTo>
                  <a:pt x="372" y="98"/>
                </a:lnTo>
                <a:lnTo>
                  <a:pt x="372" y="98"/>
                </a:lnTo>
                <a:lnTo>
                  <a:pt x="376" y="96"/>
                </a:lnTo>
                <a:lnTo>
                  <a:pt x="376" y="92"/>
                </a:lnTo>
                <a:lnTo>
                  <a:pt x="376" y="92"/>
                </a:lnTo>
                <a:lnTo>
                  <a:pt x="376" y="86"/>
                </a:lnTo>
                <a:lnTo>
                  <a:pt x="372" y="84"/>
                </a:lnTo>
                <a:lnTo>
                  <a:pt x="344" y="74"/>
                </a:lnTo>
                <a:lnTo>
                  <a:pt x="344" y="74"/>
                </a:lnTo>
                <a:lnTo>
                  <a:pt x="346" y="70"/>
                </a:lnTo>
                <a:lnTo>
                  <a:pt x="346" y="66"/>
                </a:lnTo>
                <a:lnTo>
                  <a:pt x="346" y="52"/>
                </a:lnTo>
                <a:lnTo>
                  <a:pt x="346" y="52"/>
                </a:lnTo>
                <a:lnTo>
                  <a:pt x="346" y="56"/>
                </a:lnTo>
                <a:lnTo>
                  <a:pt x="344" y="60"/>
                </a:lnTo>
                <a:lnTo>
                  <a:pt x="334" y="68"/>
                </a:lnTo>
                <a:lnTo>
                  <a:pt x="334" y="68"/>
                </a:lnTo>
                <a:lnTo>
                  <a:pt x="322" y="72"/>
                </a:lnTo>
                <a:lnTo>
                  <a:pt x="308" y="76"/>
                </a:lnTo>
                <a:lnTo>
                  <a:pt x="290" y="80"/>
                </a:lnTo>
                <a:lnTo>
                  <a:pt x="272" y="80"/>
                </a:lnTo>
                <a:lnTo>
                  <a:pt x="272" y="80"/>
                </a:lnTo>
                <a:lnTo>
                  <a:pt x="254" y="80"/>
                </a:lnTo>
                <a:lnTo>
                  <a:pt x="238" y="78"/>
                </a:lnTo>
                <a:lnTo>
                  <a:pt x="226" y="74"/>
                </a:lnTo>
                <a:lnTo>
                  <a:pt x="214" y="70"/>
                </a:lnTo>
                <a:lnTo>
                  <a:pt x="214" y="70"/>
                </a:lnTo>
                <a:lnTo>
                  <a:pt x="214" y="70"/>
                </a:lnTo>
                <a:lnTo>
                  <a:pt x="210" y="68"/>
                </a:lnTo>
                <a:lnTo>
                  <a:pt x="210" y="68"/>
                </a:lnTo>
                <a:lnTo>
                  <a:pt x="200" y="60"/>
                </a:lnTo>
                <a:lnTo>
                  <a:pt x="198" y="56"/>
                </a:lnTo>
                <a:lnTo>
                  <a:pt x="196" y="52"/>
                </a:lnTo>
                <a:lnTo>
                  <a:pt x="196" y="52"/>
                </a:lnTo>
                <a:lnTo>
                  <a:pt x="198" y="46"/>
                </a:lnTo>
                <a:lnTo>
                  <a:pt x="6" y="136"/>
                </a:lnTo>
                <a:lnTo>
                  <a:pt x="6" y="136"/>
                </a:lnTo>
                <a:lnTo>
                  <a:pt x="2" y="138"/>
                </a:lnTo>
                <a:lnTo>
                  <a:pt x="2" y="142"/>
                </a:lnTo>
                <a:lnTo>
                  <a:pt x="2" y="142"/>
                </a:lnTo>
                <a:lnTo>
                  <a:pt x="2" y="148"/>
                </a:lnTo>
                <a:lnTo>
                  <a:pt x="6" y="150"/>
                </a:lnTo>
                <a:lnTo>
                  <a:pt x="30" y="158"/>
                </a:lnTo>
                <a:lnTo>
                  <a:pt x="4" y="170"/>
                </a:lnTo>
                <a:lnTo>
                  <a:pt x="4" y="170"/>
                </a:lnTo>
                <a:lnTo>
                  <a:pt x="2" y="174"/>
                </a:lnTo>
                <a:lnTo>
                  <a:pt x="0" y="178"/>
                </a:lnTo>
                <a:lnTo>
                  <a:pt x="0" y="178"/>
                </a:lnTo>
                <a:lnTo>
                  <a:pt x="2" y="182"/>
                </a:lnTo>
                <a:lnTo>
                  <a:pt x="6" y="184"/>
                </a:lnTo>
                <a:lnTo>
                  <a:pt x="30" y="194"/>
                </a:lnTo>
                <a:lnTo>
                  <a:pt x="4" y="206"/>
                </a:lnTo>
                <a:lnTo>
                  <a:pt x="4" y="206"/>
                </a:lnTo>
                <a:lnTo>
                  <a:pt x="0" y="208"/>
                </a:lnTo>
                <a:lnTo>
                  <a:pt x="0" y="212"/>
                </a:lnTo>
                <a:lnTo>
                  <a:pt x="0" y="212"/>
                </a:lnTo>
                <a:lnTo>
                  <a:pt x="0" y="218"/>
                </a:lnTo>
                <a:lnTo>
                  <a:pt x="4" y="220"/>
                </a:lnTo>
                <a:lnTo>
                  <a:pt x="148" y="270"/>
                </a:lnTo>
                <a:lnTo>
                  <a:pt x="148" y="270"/>
                </a:lnTo>
                <a:lnTo>
                  <a:pt x="150" y="270"/>
                </a:lnTo>
                <a:lnTo>
                  <a:pt x="150" y="270"/>
                </a:lnTo>
                <a:lnTo>
                  <a:pt x="154" y="270"/>
                </a:lnTo>
                <a:lnTo>
                  <a:pt x="198" y="250"/>
                </a:lnTo>
                <a:lnTo>
                  <a:pt x="198" y="250"/>
                </a:lnTo>
                <a:lnTo>
                  <a:pt x="200" y="254"/>
                </a:lnTo>
                <a:lnTo>
                  <a:pt x="206" y="258"/>
                </a:lnTo>
                <a:lnTo>
                  <a:pt x="212" y="264"/>
                </a:lnTo>
                <a:lnTo>
                  <a:pt x="222" y="266"/>
                </a:lnTo>
                <a:lnTo>
                  <a:pt x="244" y="272"/>
                </a:lnTo>
                <a:lnTo>
                  <a:pt x="272" y="274"/>
                </a:lnTo>
                <a:lnTo>
                  <a:pt x="272" y="274"/>
                </a:lnTo>
                <a:lnTo>
                  <a:pt x="300" y="272"/>
                </a:lnTo>
                <a:lnTo>
                  <a:pt x="314" y="270"/>
                </a:lnTo>
                <a:lnTo>
                  <a:pt x="324" y="266"/>
                </a:lnTo>
                <a:lnTo>
                  <a:pt x="334" y="262"/>
                </a:lnTo>
                <a:lnTo>
                  <a:pt x="340" y="256"/>
                </a:lnTo>
                <a:lnTo>
                  <a:pt x="344" y="252"/>
                </a:lnTo>
                <a:lnTo>
                  <a:pt x="346" y="246"/>
                </a:lnTo>
                <a:lnTo>
                  <a:pt x="346" y="230"/>
                </a:lnTo>
                <a:lnTo>
                  <a:pt x="346" y="230"/>
                </a:lnTo>
                <a:lnTo>
                  <a:pt x="346" y="236"/>
                </a:lnTo>
                <a:lnTo>
                  <a:pt x="344" y="240"/>
                </a:lnTo>
                <a:lnTo>
                  <a:pt x="334" y="246"/>
                </a:lnTo>
                <a:lnTo>
                  <a:pt x="334" y="246"/>
                </a:lnTo>
                <a:lnTo>
                  <a:pt x="322" y="252"/>
                </a:lnTo>
                <a:lnTo>
                  <a:pt x="308" y="256"/>
                </a:lnTo>
                <a:lnTo>
                  <a:pt x="290" y="258"/>
                </a:lnTo>
                <a:lnTo>
                  <a:pt x="272" y="260"/>
                </a:lnTo>
                <a:lnTo>
                  <a:pt x="272" y="260"/>
                </a:lnTo>
                <a:lnTo>
                  <a:pt x="252" y="258"/>
                </a:lnTo>
                <a:lnTo>
                  <a:pt x="236" y="256"/>
                </a:lnTo>
                <a:lnTo>
                  <a:pt x="220" y="252"/>
                </a:lnTo>
                <a:lnTo>
                  <a:pt x="210" y="246"/>
                </a:lnTo>
                <a:lnTo>
                  <a:pt x="210" y="246"/>
                </a:lnTo>
                <a:lnTo>
                  <a:pt x="206" y="244"/>
                </a:lnTo>
                <a:lnTo>
                  <a:pt x="206" y="244"/>
                </a:lnTo>
                <a:lnTo>
                  <a:pt x="206" y="244"/>
                </a:lnTo>
                <a:lnTo>
                  <a:pt x="200" y="238"/>
                </a:lnTo>
                <a:lnTo>
                  <a:pt x="196" y="232"/>
                </a:lnTo>
                <a:lnTo>
                  <a:pt x="196" y="232"/>
                </a:lnTo>
                <a:lnTo>
                  <a:pt x="196" y="230"/>
                </a:lnTo>
                <a:lnTo>
                  <a:pt x="196" y="232"/>
                </a:lnTo>
                <a:lnTo>
                  <a:pt x="150" y="254"/>
                </a:lnTo>
                <a:lnTo>
                  <a:pt x="28" y="212"/>
                </a:lnTo>
                <a:lnTo>
                  <a:pt x="52" y="200"/>
                </a:lnTo>
                <a:lnTo>
                  <a:pt x="148" y="234"/>
                </a:lnTo>
                <a:lnTo>
                  <a:pt x="148" y="234"/>
                </a:lnTo>
                <a:lnTo>
                  <a:pt x="152" y="234"/>
                </a:lnTo>
                <a:lnTo>
                  <a:pt x="152" y="234"/>
                </a:lnTo>
                <a:lnTo>
                  <a:pt x="154" y="234"/>
                </a:lnTo>
                <a:lnTo>
                  <a:pt x="198" y="214"/>
                </a:lnTo>
                <a:lnTo>
                  <a:pt x="198" y="214"/>
                </a:lnTo>
                <a:lnTo>
                  <a:pt x="200" y="220"/>
                </a:lnTo>
                <a:lnTo>
                  <a:pt x="206" y="224"/>
                </a:lnTo>
                <a:lnTo>
                  <a:pt x="214" y="228"/>
                </a:lnTo>
                <a:lnTo>
                  <a:pt x="222" y="232"/>
                </a:lnTo>
                <a:lnTo>
                  <a:pt x="246" y="236"/>
                </a:lnTo>
                <a:lnTo>
                  <a:pt x="272" y="238"/>
                </a:lnTo>
                <a:lnTo>
                  <a:pt x="272" y="238"/>
                </a:lnTo>
                <a:lnTo>
                  <a:pt x="300" y="236"/>
                </a:lnTo>
                <a:lnTo>
                  <a:pt x="314" y="234"/>
                </a:lnTo>
                <a:lnTo>
                  <a:pt x="324" y="230"/>
                </a:lnTo>
                <a:lnTo>
                  <a:pt x="334" y="226"/>
                </a:lnTo>
                <a:lnTo>
                  <a:pt x="340" y="220"/>
                </a:lnTo>
                <a:lnTo>
                  <a:pt x="344" y="216"/>
                </a:lnTo>
                <a:lnTo>
                  <a:pt x="346" y="210"/>
                </a:lnTo>
                <a:lnTo>
                  <a:pt x="346" y="196"/>
                </a:lnTo>
                <a:lnTo>
                  <a:pt x="346" y="196"/>
                </a:lnTo>
                <a:lnTo>
                  <a:pt x="346" y="200"/>
                </a:lnTo>
                <a:lnTo>
                  <a:pt x="344" y="204"/>
                </a:lnTo>
                <a:lnTo>
                  <a:pt x="334" y="210"/>
                </a:lnTo>
                <a:lnTo>
                  <a:pt x="334" y="210"/>
                </a:lnTo>
                <a:lnTo>
                  <a:pt x="322" y="216"/>
                </a:lnTo>
                <a:lnTo>
                  <a:pt x="308" y="220"/>
                </a:lnTo>
                <a:lnTo>
                  <a:pt x="290" y="222"/>
                </a:lnTo>
                <a:lnTo>
                  <a:pt x="272" y="224"/>
                </a:lnTo>
                <a:lnTo>
                  <a:pt x="272" y="224"/>
                </a:lnTo>
                <a:lnTo>
                  <a:pt x="252" y="222"/>
                </a:lnTo>
                <a:lnTo>
                  <a:pt x="236" y="220"/>
                </a:lnTo>
                <a:lnTo>
                  <a:pt x="220" y="216"/>
                </a:lnTo>
                <a:lnTo>
                  <a:pt x="210" y="210"/>
                </a:lnTo>
                <a:lnTo>
                  <a:pt x="210" y="210"/>
                </a:lnTo>
                <a:lnTo>
                  <a:pt x="208" y="210"/>
                </a:lnTo>
                <a:lnTo>
                  <a:pt x="208" y="210"/>
                </a:lnTo>
                <a:lnTo>
                  <a:pt x="200" y="204"/>
                </a:lnTo>
                <a:lnTo>
                  <a:pt x="198" y="198"/>
                </a:lnTo>
                <a:lnTo>
                  <a:pt x="198" y="198"/>
                </a:lnTo>
                <a:lnTo>
                  <a:pt x="196" y="196"/>
                </a:lnTo>
                <a:lnTo>
                  <a:pt x="196" y="198"/>
                </a:lnTo>
                <a:lnTo>
                  <a:pt x="152" y="218"/>
                </a:lnTo>
                <a:lnTo>
                  <a:pt x="72" y="192"/>
                </a:lnTo>
                <a:lnTo>
                  <a:pt x="50" y="184"/>
                </a:lnTo>
                <a:lnTo>
                  <a:pt x="28" y="176"/>
                </a:lnTo>
                <a:lnTo>
                  <a:pt x="52" y="166"/>
                </a:lnTo>
                <a:lnTo>
                  <a:pt x="150" y="200"/>
                </a:lnTo>
                <a:lnTo>
                  <a:pt x="150" y="200"/>
                </a:lnTo>
                <a:lnTo>
                  <a:pt x="152" y="200"/>
                </a:lnTo>
                <a:lnTo>
                  <a:pt x="152" y="200"/>
                </a:lnTo>
                <a:lnTo>
                  <a:pt x="156" y="200"/>
                </a:lnTo>
                <a:lnTo>
                  <a:pt x="198" y="180"/>
                </a:lnTo>
                <a:lnTo>
                  <a:pt x="198" y="180"/>
                </a:lnTo>
                <a:lnTo>
                  <a:pt x="202" y="184"/>
                </a:lnTo>
                <a:lnTo>
                  <a:pt x="208" y="188"/>
                </a:lnTo>
                <a:lnTo>
                  <a:pt x="224" y="196"/>
                </a:lnTo>
                <a:lnTo>
                  <a:pt x="246" y="200"/>
                </a:lnTo>
                <a:lnTo>
                  <a:pt x="272" y="202"/>
                </a:lnTo>
                <a:lnTo>
                  <a:pt x="272" y="202"/>
                </a:lnTo>
                <a:lnTo>
                  <a:pt x="296" y="200"/>
                </a:lnTo>
                <a:lnTo>
                  <a:pt x="318" y="196"/>
                </a:lnTo>
                <a:lnTo>
                  <a:pt x="334" y="190"/>
                </a:lnTo>
                <a:lnTo>
                  <a:pt x="340" y="186"/>
                </a:lnTo>
                <a:lnTo>
                  <a:pt x="344" y="180"/>
                </a:lnTo>
                <a:lnTo>
                  <a:pt x="370" y="168"/>
                </a:lnTo>
                <a:lnTo>
                  <a:pt x="370" y="168"/>
                </a:lnTo>
                <a:lnTo>
                  <a:pt x="374" y="166"/>
                </a:lnTo>
                <a:lnTo>
                  <a:pt x="374" y="162"/>
                </a:lnTo>
                <a:lnTo>
                  <a:pt x="374" y="162"/>
                </a:lnTo>
                <a:lnTo>
                  <a:pt x="374" y="156"/>
                </a:lnTo>
                <a:lnTo>
                  <a:pt x="370" y="154"/>
                </a:lnTo>
                <a:lnTo>
                  <a:pt x="346" y="146"/>
                </a:lnTo>
                <a:lnTo>
                  <a:pt x="372" y="134"/>
                </a:lnTo>
                <a:lnTo>
                  <a:pt x="372" y="134"/>
                </a:lnTo>
                <a:lnTo>
                  <a:pt x="374" y="130"/>
                </a:lnTo>
                <a:lnTo>
                  <a:pt x="376" y="126"/>
                </a:lnTo>
                <a:lnTo>
                  <a:pt x="376" y="126"/>
                </a:lnTo>
                <a:close/>
                <a:moveTo>
                  <a:pt x="202" y="78"/>
                </a:moveTo>
                <a:lnTo>
                  <a:pt x="202" y="78"/>
                </a:lnTo>
                <a:lnTo>
                  <a:pt x="214" y="84"/>
                </a:lnTo>
                <a:lnTo>
                  <a:pt x="230" y="90"/>
                </a:lnTo>
                <a:lnTo>
                  <a:pt x="248" y="94"/>
                </a:lnTo>
                <a:lnTo>
                  <a:pt x="272" y="96"/>
                </a:lnTo>
                <a:lnTo>
                  <a:pt x="272" y="96"/>
                </a:lnTo>
                <a:lnTo>
                  <a:pt x="294" y="94"/>
                </a:lnTo>
                <a:lnTo>
                  <a:pt x="314" y="90"/>
                </a:lnTo>
                <a:lnTo>
                  <a:pt x="330" y="84"/>
                </a:lnTo>
                <a:lnTo>
                  <a:pt x="342" y="78"/>
                </a:lnTo>
                <a:lnTo>
                  <a:pt x="342" y="78"/>
                </a:lnTo>
                <a:lnTo>
                  <a:pt x="346" y="82"/>
                </a:lnTo>
                <a:lnTo>
                  <a:pt x="346" y="88"/>
                </a:lnTo>
                <a:lnTo>
                  <a:pt x="346" y="88"/>
                </a:lnTo>
                <a:lnTo>
                  <a:pt x="346" y="92"/>
                </a:lnTo>
                <a:lnTo>
                  <a:pt x="344" y="96"/>
                </a:lnTo>
                <a:lnTo>
                  <a:pt x="334" y="104"/>
                </a:lnTo>
                <a:lnTo>
                  <a:pt x="334" y="104"/>
                </a:lnTo>
                <a:lnTo>
                  <a:pt x="322" y="108"/>
                </a:lnTo>
                <a:lnTo>
                  <a:pt x="308" y="112"/>
                </a:lnTo>
                <a:lnTo>
                  <a:pt x="290" y="116"/>
                </a:lnTo>
                <a:lnTo>
                  <a:pt x="272" y="116"/>
                </a:lnTo>
                <a:lnTo>
                  <a:pt x="272" y="116"/>
                </a:lnTo>
                <a:lnTo>
                  <a:pt x="254" y="116"/>
                </a:lnTo>
                <a:lnTo>
                  <a:pt x="238" y="114"/>
                </a:lnTo>
                <a:lnTo>
                  <a:pt x="226" y="110"/>
                </a:lnTo>
                <a:lnTo>
                  <a:pt x="214" y="106"/>
                </a:lnTo>
                <a:lnTo>
                  <a:pt x="214" y="106"/>
                </a:lnTo>
                <a:lnTo>
                  <a:pt x="214" y="106"/>
                </a:lnTo>
                <a:lnTo>
                  <a:pt x="210" y="104"/>
                </a:lnTo>
                <a:lnTo>
                  <a:pt x="210" y="104"/>
                </a:lnTo>
                <a:lnTo>
                  <a:pt x="200" y="96"/>
                </a:lnTo>
                <a:lnTo>
                  <a:pt x="198" y="92"/>
                </a:lnTo>
                <a:lnTo>
                  <a:pt x="196" y="88"/>
                </a:lnTo>
                <a:lnTo>
                  <a:pt x="196" y="88"/>
                </a:lnTo>
                <a:lnTo>
                  <a:pt x="198" y="82"/>
                </a:lnTo>
                <a:lnTo>
                  <a:pt x="202" y="78"/>
                </a:lnTo>
                <a:lnTo>
                  <a:pt x="202" y="78"/>
                </a:lnTo>
                <a:close/>
                <a:moveTo>
                  <a:pt x="202" y="114"/>
                </a:moveTo>
                <a:lnTo>
                  <a:pt x="202" y="114"/>
                </a:lnTo>
                <a:lnTo>
                  <a:pt x="214" y="120"/>
                </a:lnTo>
                <a:lnTo>
                  <a:pt x="230" y="126"/>
                </a:lnTo>
                <a:lnTo>
                  <a:pt x="248" y="130"/>
                </a:lnTo>
                <a:lnTo>
                  <a:pt x="272" y="130"/>
                </a:lnTo>
                <a:lnTo>
                  <a:pt x="272" y="130"/>
                </a:lnTo>
                <a:lnTo>
                  <a:pt x="294" y="130"/>
                </a:lnTo>
                <a:lnTo>
                  <a:pt x="314" y="126"/>
                </a:lnTo>
                <a:lnTo>
                  <a:pt x="330" y="120"/>
                </a:lnTo>
                <a:lnTo>
                  <a:pt x="342" y="114"/>
                </a:lnTo>
                <a:lnTo>
                  <a:pt x="342" y="114"/>
                </a:lnTo>
                <a:lnTo>
                  <a:pt x="346" y="118"/>
                </a:lnTo>
                <a:lnTo>
                  <a:pt x="346" y="124"/>
                </a:lnTo>
                <a:lnTo>
                  <a:pt x="346" y="124"/>
                </a:lnTo>
                <a:lnTo>
                  <a:pt x="346" y="128"/>
                </a:lnTo>
                <a:lnTo>
                  <a:pt x="346" y="128"/>
                </a:lnTo>
                <a:lnTo>
                  <a:pt x="342" y="132"/>
                </a:lnTo>
                <a:lnTo>
                  <a:pt x="342" y="132"/>
                </a:lnTo>
                <a:lnTo>
                  <a:pt x="340" y="134"/>
                </a:lnTo>
                <a:lnTo>
                  <a:pt x="340" y="134"/>
                </a:lnTo>
                <a:lnTo>
                  <a:pt x="338" y="136"/>
                </a:lnTo>
                <a:lnTo>
                  <a:pt x="338" y="136"/>
                </a:lnTo>
                <a:lnTo>
                  <a:pt x="334" y="140"/>
                </a:lnTo>
                <a:lnTo>
                  <a:pt x="334" y="140"/>
                </a:lnTo>
                <a:lnTo>
                  <a:pt x="322" y="144"/>
                </a:lnTo>
                <a:lnTo>
                  <a:pt x="308" y="148"/>
                </a:lnTo>
                <a:lnTo>
                  <a:pt x="290" y="150"/>
                </a:lnTo>
                <a:lnTo>
                  <a:pt x="272" y="152"/>
                </a:lnTo>
                <a:lnTo>
                  <a:pt x="272" y="152"/>
                </a:lnTo>
                <a:lnTo>
                  <a:pt x="254" y="152"/>
                </a:lnTo>
                <a:lnTo>
                  <a:pt x="238" y="148"/>
                </a:lnTo>
                <a:lnTo>
                  <a:pt x="226" y="146"/>
                </a:lnTo>
                <a:lnTo>
                  <a:pt x="214" y="142"/>
                </a:lnTo>
                <a:lnTo>
                  <a:pt x="214" y="142"/>
                </a:lnTo>
                <a:lnTo>
                  <a:pt x="214" y="142"/>
                </a:lnTo>
                <a:lnTo>
                  <a:pt x="210" y="140"/>
                </a:lnTo>
                <a:lnTo>
                  <a:pt x="210" y="140"/>
                </a:lnTo>
                <a:lnTo>
                  <a:pt x="200" y="132"/>
                </a:lnTo>
                <a:lnTo>
                  <a:pt x="198" y="128"/>
                </a:lnTo>
                <a:lnTo>
                  <a:pt x="196" y="124"/>
                </a:lnTo>
                <a:lnTo>
                  <a:pt x="196" y="124"/>
                </a:lnTo>
                <a:lnTo>
                  <a:pt x="198" y="118"/>
                </a:lnTo>
                <a:lnTo>
                  <a:pt x="202" y="114"/>
                </a:lnTo>
                <a:lnTo>
                  <a:pt x="202" y="114"/>
                </a:lnTo>
                <a:close/>
                <a:moveTo>
                  <a:pt x="162" y="144"/>
                </a:moveTo>
                <a:lnTo>
                  <a:pt x="162" y="144"/>
                </a:lnTo>
                <a:lnTo>
                  <a:pt x="150" y="150"/>
                </a:lnTo>
                <a:lnTo>
                  <a:pt x="134" y="150"/>
                </a:lnTo>
                <a:lnTo>
                  <a:pt x="134" y="150"/>
                </a:lnTo>
                <a:lnTo>
                  <a:pt x="116" y="150"/>
                </a:lnTo>
                <a:lnTo>
                  <a:pt x="104" y="144"/>
                </a:lnTo>
                <a:lnTo>
                  <a:pt x="104" y="144"/>
                </a:lnTo>
                <a:lnTo>
                  <a:pt x="100" y="142"/>
                </a:lnTo>
                <a:lnTo>
                  <a:pt x="98" y="138"/>
                </a:lnTo>
                <a:lnTo>
                  <a:pt x="98" y="138"/>
                </a:lnTo>
                <a:lnTo>
                  <a:pt x="100" y="136"/>
                </a:lnTo>
                <a:lnTo>
                  <a:pt x="102" y="132"/>
                </a:lnTo>
                <a:lnTo>
                  <a:pt x="110" y="128"/>
                </a:lnTo>
                <a:lnTo>
                  <a:pt x="120" y="126"/>
                </a:lnTo>
                <a:lnTo>
                  <a:pt x="134" y="124"/>
                </a:lnTo>
                <a:lnTo>
                  <a:pt x="134" y="124"/>
                </a:lnTo>
                <a:lnTo>
                  <a:pt x="148" y="126"/>
                </a:lnTo>
                <a:lnTo>
                  <a:pt x="158" y="128"/>
                </a:lnTo>
                <a:lnTo>
                  <a:pt x="166" y="132"/>
                </a:lnTo>
                <a:lnTo>
                  <a:pt x="168" y="136"/>
                </a:lnTo>
                <a:lnTo>
                  <a:pt x="168" y="138"/>
                </a:lnTo>
                <a:lnTo>
                  <a:pt x="168" y="138"/>
                </a:lnTo>
                <a:lnTo>
                  <a:pt x="166" y="142"/>
                </a:lnTo>
                <a:lnTo>
                  <a:pt x="162" y="144"/>
                </a:lnTo>
                <a:lnTo>
                  <a:pt x="162" y="144"/>
                </a:lnTo>
                <a:close/>
                <a:moveTo>
                  <a:pt x="346" y="160"/>
                </a:moveTo>
                <a:lnTo>
                  <a:pt x="346" y="160"/>
                </a:lnTo>
                <a:lnTo>
                  <a:pt x="346" y="162"/>
                </a:lnTo>
                <a:lnTo>
                  <a:pt x="346" y="162"/>
                </a:lnTo>
                <a:lnTo>
                  <a:pt x="346" y="162"/>
                </a:lnTo>
                <a:lnTo>
                  <a:pt x="346" y="162"/>
                </a:lnTo>
                <a:lnTo>
                  <a:pt x="346" y="162"/>
                </a:lnTo>
                <a:lnTo>
                  <a:pt x="346" y="162"/>
                </a:lnTo>
                <a:lnTo>
                  <a:pt x="344" y="166"/>
                </a:lnTo>
                <a:lnTo>
                  <a:pt x="344" y="166"/>
                </a:lnTo>
                <a:lnTo>
                  <a:pt x="344" y="166"/>
                </a:lnTo>
                <a:lnTo>
                  <a:pt x="344" y="166"/>
                </a:lnTo>
                <a:lnTo>
                  <a:pt x="342" y="168"/>
                </a:lnTo>
                <a:lnTo>
                  <a:pt x="342" y="168"/>
                </a:lnTo>
                <a:lnTo>
                  <a:pt x="340" y="170"/>
                </a:lnTo>
                <a:lnTo>
                  <a:pt x="340" y="170"/>
                </a:lnTo>
                <a:lnTo>
                  <a:pt x="338" y="172"/>
                </a:lnTo>
                <a:lnTo>
                  <a:pt x="338" y="172"/>
                </a:lnTo>
                <a:lnTo>
                  <a:pt x="334" y="174"/>
                </a:lnTo>
                <a:lnTo>
                  <a:pt x="334" y="174"/>
                </a:lnTo>
                <a:lnTo>
                  <a:pt x="322" y="180"/>
                </a:lnTo>
                <a:lnTo>
                  <a:pt x="308" y="184"/>
                </a:lnTo>
                <a:lnTo>
                  <a:pt x="290" y="186"/>
                </a:lnTo>
                <a:lnTo>
                  <a:pt x="272" y="188"/>
                </a:lnTo>
                <a:lnTo>
                  <a:pt x="272" y="188"/>
                </a:lnTo>
                <a:lnTo>
                  <a:pt x="252" y="186"/>
                </a:lnTo>
                <a:lnTo>
                  <a:pt x="236" y="184"/>
                </a:lnTo>
                <a:lnTo>
                  <a:pt x="220" y="180"/>
                </a:lnTo>
                <a:lnTo>
                  <a:pt x="210" y="174"/>
                </a:lnTo>
                <a:lnTo>
                  <a:pt x="210" y="174"/>
                </a:lnTo>
                <a:lnTo>
                  <a:pt x="208" y="174"/>
                </a:lnTo>
                <a:lnTo>
                  <a:pt x="208" y="174"/>
                </a:lnTo>
                <a:lnTo>
                  <a:pt x="208" y="174"/>
                </a:lnTo>
                <a:lnTo>
                  <a:pt x="200" y="168"/>
                </a:lnTo>
                <a:lnTo>
                  <a:pt x="200" y="168"/>
                </a:lnTo>
                <a:lnTo>
                  <a:pt x="200" y="166"/>
                </a:lnTo>
                <a:lnTo>
                  <a:pt x="200" y="166"/>
                </a:lnTo>
                <a:lnTo>
                  <a:pt x="198" y="164"/>
                </a:lnTo>
                <a:lnTo>
                  <a:pt x="198" y="164"/>
                </a:lnTo>
                <a:lnTo>
                  <a:pt x="196" y="160"/>
                </a:lnTo>
                <a:lnTo>
                  <a:pt x="196" y="160"/>
                </a:lnTo>
                <a:lnTo>
                  <a:pt x="198" y="154"/>
                </a:lnTo>
                <a:lnTo>
                  <a:pt x="202" y="148"/>
                </a:lnTo>
                <a:lnTo>
                  <a:pt x="202" y="148"/>
                </a:lnTo>
                <a:lnTo>
                  <a:pt x="214" y="156"/>
                </a:lnTo>
                <a:lnTo>
                  <a:pt x="230" y="162"/>
                </a:lnTo>
                <a:lnTo>
                  <a:pt x="248" y="166"/>
                </a:lnTo>
                <a:lnTo>
                  <a:pt x="272" y="166"/>
                </a:lnTo>
                <a:lnTo>
                  <a:pt x="272" y="166"/>
                </a:lnTo>
                <a:lnTo>
                  <a:pt x="294" y="166"/>
                </a:lnTo>
                <a:lnTo>
                  <a:pt x="314" y="162"/>
                </a:lnTo>
                <a:lnTo>
                  <a:pt x="330" y="156"/>
                </a:lnTo>
                <a:lnTo>
                  <a:pt x="342" y="148"/>
                </a:lnTo>
                <a:lnTo>
                  <a:pt x="342" y="148"/>
                </a:lnTo>
                <a:lnTo>
                  <a:pt x="346" y="154"/>
                </a:lnTo>
                <a:lnTo>
                  <a:pt x="346" y="160"/>
                </a:lnTo>
                <a:lnTo>
                  <a:pt x="346" y="160"/>
                </a:lnTo>
                <a:close/>
                <a:moveTo>
                  <a:pt x="346" y="128"/>
                </a:moveTo>
                <a:lnTo>
                  <a:pt x="346" y="128"/>
                </a:lnTo>
                <a:lnTo>
                  <a:pt x="348" y="128"/>
                </a:lnTo>
                <a:lnTo>
                  <a:pt x="346" y="128"/>
                </a:lnTo>
                <a:close/>
                <a:moveTo>
                  <a:pt x="196" y="28"/>
                </a:moveTo>
                <a:lnTo>
                  <a:pt x="196" y="28"/>
                </a:lnTo>
                <a:lnTo>
                  <a:pt x="198" y="24"/>
                </a:lnTo>
                <a:lnTo>
                  <a:pt x="202" y="18"/>
                </a:lnTo>
                <a:lnTo>
                  <a:pt x="210" y="14"/>
                </a:lnTo>
                <a:lnTo>
                  <a:pt x="218" y="8"/>
                </a:lnTo>
                <a:lnTo>
                  <a:pt x="230" y="6"/>
                </a:lnTo>
                <a:lnTo>
                  <a:pt x="242" y="2"/>
                </a:lnTo>
                <a:lnTo>
                  <a:pt x="272" y="0"/>
                </a:lnTo>
                <a:lnTo>
                  <a:pt x="272" y="0"/>
                </a:lnTo>
                <a:lnTo>
                  <a:pt x="300" y="2"/>
                </a:lnTo>
                <a:lnTo>
                  <a:pt x="314" y="6"/>
                </a:lnTo>
                <a:lnTo>
                  <a:pt x="324" y="8"/>
                </a:lnTo>
                <a:lnTo>
                  <a:pt x="334" y="14"/>
                </a:lnTo>
                <a:lnTo>
                  <a:pt x="340" y="18"/>
                </a:lnTo>
                <a:lnTo>
                  <a:pt x="344" y="24"/>
                </a:lnTo>
                <a:lnTo>
                  <a:pt x="346" y="28"/>
                </a:lnTo>
                <a:lnTo>
                  <a:pt x="346" y="28"/>
                </a:lnTo>
                <a:lnTo>
                  <a:pt x="346" y="34"/>
                </a:lnTo>
                <a:lnTo>
                  <a:pt x="344" y="38"/>
                </a:lnTo>
                <a:lnTo>
                  <a:pt x="334" y="44"/>
                </a:lnTo>
                <a:lnTo>
                  <a:pt x="334" y="44"/>
                </a:lnTo>
                <a:lnTo>
                  <a:pt x="322" y="50"/>
                </a:lnTo>
                <a:lnTo>
                  <a:pt x="308" y="54"/>
                </a:lnTo>
                <a:lnTo>
                  <a:pt x="290" y="56"/>
                </a:lnTo>
                <a:lnTo>
                  <a:pt x="272" y="58"/>
                </a:lnTo>
                <a:lnTo>
                  <a:pt x="272" y="58"/>
                </a:lnTo>
                <a:lnTo>
                  <a:pt x="252" y="56"/>
                </a:lnTo>
                <a:lnTo>
                  <a:pt x="236" y="54"/>
                </a:lnTo>
                <a:lnTo>
                  <a:pt x="220" y="50"/>
                </a:lnTo>
                <a:lnTo>
                  <a:pt x="210" y="44"/>
                </a:lnTo>
                <a:lnTo>
                  <a:pt x="210" y="44"/>
                </a:lnTo>
                <a:lnTo>
                  <a:pt x="200" y="38"/>
                </a:lnTo>
                <a:lnTo>
                  <a:pt x="198" y="34"/>
                </a:lnTo>
                <a:lnTo>
                  <a:pt x="196" y="28"/>
                </a:lnTo>
                <a:lnTo>
                  <a:pt x="196" y="2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Freeform 4938"/>
          <p:cNvSpPr>
            <a:spLocks noEditPoints="1"/>
          </p:cNvSpPr>
          <p:nvPr/>
        </p:nvSpPr>
        <p:spPr bwMode="auto">
          <a:xfrm>
            <a:off x="3838762" y="4968369"/>
            <a:ext cx="324000" cy="432000"/>
          </a:xfrm>
          <a:custGeom>
            <a:avLst/>
            <a:gdLst>
              <a:gd name="T0" fmla="*/ 296 w 312"/>
              <a:gd name="T1" fmla="*/ 146 h 422"/>
              <a:gd name="T2" fmla="*/ 276 w 312"/>
              <a:gd name="T3" fmla="*/ 126 h 422"/>
              <a:gd name="T4" fmla="*/ 236 w 312"/>
              <a:gd name="T5" fmla="*/ 132 h 422"/>
              <a:gd name="T6" fmla="*/ 198 w 312"/>
              <a:gd name="T7" fmla="*/ 102 h 422"/>
              <a:gd name="T8" fmla="*/ 214 w 312"/>
              <a:gd name="T9" fmla="*/ 48 h 422"/>
              <a:gd name="T10" fmla="*/ 180 w 312"/>
              <a:gd name="T11" fmla="*/ 4 h 422"/>
              <a:gd name="T12" fmla="*/ 132 w 312"/>
              <a:gd name="T13" fmla="*/ 4 h 422"/>
              <a:gd name="T14" fmla="*/ 98 w 312"/>
              <a:gd name="T15" fmla="*/ 48 h 422"/>
              <a:gd name="T16" fmla="*/ 114 w 312"/>
              <a:gd name="T17" fmla="*/ 102 h 422"/>
              <a:gd name="T18" fmla="*/ 76 w 312"/>
              <a:gd name="T19" fmla="*/ 130 h 422"/>
              <a:gd name="T20" fmla="*/ 4 w 312"/>
              <a:gd name="T21" fmla="*/ 224 h 422"/>
              <a:gd name="T22" fmla="*/ 0 w 312"/>
              <a:gd name="T23" fmla="*/ 282 h 422"/>
              <a:gd name="T24" fmla="*/ 26 w 312"/>
              <a:gd name="T25" fmla="*/ 354 h 422"/>
              <a:gd name="T26" fmla="*/ 82 w 312"/>
              <a:gd name="T27" fmla="*/ 404 h 422"/>
              <a:gd name="T28" fmla="*/ 156 w 312"/>
              <a:gd name="T29" fmla="*/ 422 h 422"/>
              <a:gd name="T30" fmla="*/ 216 w 312"/>
              <a:gd name="T31" fmla="*/ 410 h 422"/>
              <a:gd name="T32" fmla="*/ 276 w 312"/>
              <a:gd name="T33" fmla="*/ 366 h 422"/>
              <a:gd name="T34" fmla="*/ 310 w 312"/>
              <a:gd name="T35" fmla="*/ 298 h 422"/>
              <a:gd name="T36" fmla="*/ 304 w 312"/>
              <a:gd name="T37" fmla="*/ 214 h 422"/>
              <a:gd name="T38" fmla="*/ 112 w 312"/>
              <a:gd name="T39" fmla="*/ 60 h 422"/>
              <a:gd name="T40" fmla="*/ 132 w 312"/>
              <a:gd name="T41" fmla="*/ 22 h 422"/>
              <a:gd name="T42" fmla="*/ 164 w 312"/>
              <a:gd name="T43" fmla="*/ 16 h 422"/>
              <a:gd name="T44" fmla="*/ 196 w 312"/>
              <a:gd name="T45" fmla="*/ 42 h 422"/>
              <a:gd name="T46" fmla="*/ 198 w 312"/>
              <a:gd name="T47" fmla="*/ 74 h 422"/>
              <a:gd name="T48" fmla="*/ 166 w 312"/>
              <a:gd name="T49" fmla="*/ 102 h 422"/>
              <a:gd name="T50" fmla="*/ 138 w 312"/>
              <a:gd name="T51" fmla="*/ 82 h 422"/>
              <a:gd name="T52" fmla="*/ 132 w 312"/>
              <a:gd name="T53" fmla="*/ 96 h 422"/>
              <a:gd name="T54" fmla="*/ 112 w 312"/>
              <a:gd name="T55" fmla="*/ 60 h 422"/>
              <a:gd name="T56" fmla="*/ 164 w 312"/>
              <a:gd name="T57" fmla="*/ 372 h 422"/>
              <a:gd name="T58" fmla="*/ 152 w 312"/>
              <a:gd name="T59" fmla="*/ 368 h 422"/>
              <a:gd name="T60" fmla="*/ 148 w 312"/>
              <a:gd name="T61" fmla="*/ 390 h 422"/>
              <a:gd name="T62" fmla="*/ 54 w 312"/>
              <a:gd name="T63" fmla="*/ 338 h 422"/>
              <a:gd name="T64" fmla="*/ 54 w 312"/>
              <a:gd name="T65" fmla="*/ 274 h 422"/>
              <a:gd name="T66" fmla="*/ 62 w 312"/>
              <a:gd name="T67" fmla="*/ 266 h 422"/>
              <a:gd name="T68" fmla="*/ 32 w 312"/>
              <a:gd name="T69" fmla="*/ 258 h 422"/>
              <a:gd name="T70" fmla="*/ 70 w 312"/>
              <a:gd name="T71" fmla="*/ 176 h 422"/>
              <a:gd name="T72" fmla="*/ 156 w 312"/>
              <a:gd name="T73" fmla="*/ 142 h 422"/>
              <a:gd name="T74" fmla="*/ 224 w 312"/>
              <a:gd name="T75" fmla="*/ 162 h 422"/>
              <a:gd name="T76" fmla="*/ 280 w 312"/>
              <a:gd name="T77" fmla="*/ 258 h 422"/>
              <a:gd name="T78" fmla="*/ 250 w 312"/>
              <a:gd name="T79" fmla="*/ 262 h 422"/>
              <a:gd name="T80" fmla="*/ 254 w 312"/>
              <a:gd name="T81" fmla="*/ 274 h 422"/>
              <a:gd name="T82" fmla="*/ 270 w 312"/>
              <a:gd name="T83" fmla="*/ 318 h 422"/>
              <a:gd name="T84" fmla="*/ 186 w 312"/>
              <a:gd name="T85" fmla="*/ 386 h 422"/>
              <a:gd name="T86" fmla="*/ 184 w 312"/>
              <a:gd name="T87" fmla="*/ 276 h 422"/>
              <a:gd name="T88" fmla="*/ 172 w 312"/>
              <a:gd name="T89" fmla="*/ 240 h 422"/>
              <a:gd name="T90" fmla="*/ 148 w 312"/>
              <a:gd name="T91" fmla="*/ 238 h 422"/>
              <a:gd name="T92" fmla="*/ 130 w 312"/>
              <a:gd name="T93" fmla="*/ 232 h 422"/>
              <a:gd name="T94" fmla="*/ 122 w 312"/>
              <a:gd name="T95" fmla="*/ 240 h 422"/>
              <a:gd name="T96" fmla="*/ 128 w 312"/>
              <a:gd name="T97" fmla="*/ 256 h 422"/>
              <a:gd name="T98" fmla="*/ 140 w 312"/>
              <a:gd name="T99" fmla="*/ 292 h 422"/>
              <a:gd name="T100" fmla="*/ 164 w 312"/>
              <a:gd name="T101" fmla="*/ 296 h 422"/>
              <a:gd name="T102" fmla="*/ 228 w 312"/>
              <a:gd name="T103" fmla="*/ 346 h 422"/>
              <a:gd name="T104" fmla="*/ 234 w 312"/>
              <a:gd name="T105" fmla="*/ 340 h 422"/>
              <a:gd name="T106" fmla="*/ 168 w 312"/>
              <a:gd name="T107" fmla="*/ 274 h 422"/>
              <a:gd name="T108" fmla="*/ 148 w 312"/>
              <a:gd name="T109" fmla="*/ 278 h 422"/>
              <a:gd name="T110" fmla="*/ 144 w 312"/>
              <a:gd name="T111" fmla="*/ 260 h 422"/>
              <a:gd name="T112" fmla="*/ 164 w 312"/>
              <a:gd name="T113" fmla="*/ 254 h 422"/>
              <a:gd name="T114" fmla="*/ 170 w 312"/>
              <a:gd name="T115" fmla="*/ 268 h 422"/>
              <a:gd name="T116" fmla="*/ 142 w 312"/>
              <a:gd name="T117" fmla="*/ 192 h 422"/>
              <a:gd name="T118" fmla="*/ 170 w 312"/>
              <a:gd name="T119" fmla="*/ 202 h 422"/>
              <a:gd name="T120" fmla="*/ 156 w 312"/>
              <a:gd name="T121" fmla="*/ 210 h 422"/>
              <a:gd name="T122" fmla="*/ 142 w 312"/>
              <a:gd name="T123" fmla="*/ 1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2" h="422">
                <a:moveTo>
                  <a:pt x="280" y="170"/>
                </a:moveTo>
                <a:lnTo>
                  <a:pt x="292" y="160"/>
                </a:lnTo>
                <a:lnTo>
                  <a:pt x="292" y="160"/>
                </a:lnTo>
                <a:lnTo>
                  <a:pt x="296" y="152"/>
                </a:lnTo>
                <a:lnTo>
                  <a:pt x="296" y="146"/>
                </a:lnTo>
                <a:lnTo>
                  <a:pt x="296" y="138"/>
                </a:lnTo>
                <a:lnTo>
                  <a:pt x="292" y="132"/>
                </a:lnTo>
                <a:lnTo>
                  <a:pt x="292" y="132"/>
                </a:lnTo>
                <a:lnTo>
                  <a:pt x="284" y="126"/>
                </a:lnTo>
                <a:lnTo>
                  <a:pt x="276" y="126"/>
                </a:lnTo>
                <a:lnTo>
                  <a:pt x="270" y="126"/>
                </a:lnTo>
                <a:lnTo>
                  <a:pt x="262" y="132"/>
                </a:lnTo>
                <a:lnTo>
                  <a:pt x="252" y="142"/>
                </a:lnTo>
                <a:lnTo>
                  <a:pt x="252" y="142"/>
                </a:lnTo>
                <a:lnTo>
                  <a:pt x="236" y="132"/>
                </a:lnTo>
                <a:lnTo>
                  <a:pt x="220" y="124"/>
                </a:lnTo>
                <a:lnTo>
                  <a:pt x="202" y="116"/>
                </a:lnTo>
                <a:lnTo>
                  <a:pt x="184" y="112"/>
                </a:lnTo>
                <a:lnTo>
                  <a:pt x="184" y="112"/>
                </a:lnTo>
                <a:lnTo>
                  <a:pt x="198" y="102"/>
                </a:lnTo>
                <a:lnTo>
                  <a:pt x="208" y="90"/>
                </a:lnTo>
                <a:lnTo>
                  <a:pt x="214" y="76"/>
                </a:lnTo>
                <a:lnTo>
                  <a:pt x="216" y="60"/>
                </a:lnTo>
                <a:lnTo>
                  <a:pt x="216" y="60"/>
                </a:lnTo>
                <a:lnTo>
                  <a:pt x="214" y="48"/>
                </a:lnTo>
                <a:lnTo>
                  <a:pt x="212" y="36"/>
                </a:lnTo>
                <a:lnTo>
                  <a:pt x="206" y="26"/>
                </a:lnTo>
                <a:lnTo>
                  <a:pt x="198" y="16"/>
                </a:lnTo>
                <a:lnTo>
                  <a:pt x="190" y="10"/>
                </a:lnTo>
                <a:lnTo>
                  <a:pt x="180" y="4"/>
                </a:lnTo>
                <a:lnTo>
                  <a:pt x="168" y="0"/>
                </a:lnTo>
                <a:lnTo>
                  <a:pt x="156" y="0"/>
                </a:lnTo>
                <a:lnTo>
                  <a:pt x="156" y="0"/>
                </a:lnTo>
                <a:lnTo>
                  <a:pt x="144" y="0"/>
                </a:lnTo>
                <a:lnTo>
                  <a:pt x="132" y="4"/>
                </a:lnTo>
                <a:lnTo>
                  <a:pt x="122" y="10"/>
                </a:lnTo>
                <a:lnTo>
                  <a:pt x="114" y="16"/>
                </a:lnTo>
                <a:lnTo>
                  <a:pt x="106" y="26"/>
                </a:lnTo>
                <a:lnTo>
                  <a:pt x="100" y="36"/>
                </a:lnTo>
                <a:lnTo>
                  <a:pt x="98" y="48"/>
                </a:lnTo>
                <a:lnTo>
                  <a:pt x="96" y="60"/>
                </a:lnTo>
                <a:lnTo>
                  <a:pt x="96" y="60"/>
                </a:lnTo>
                <a:lnTo>
                  <a:pt x="98" y="76"/>
                </a:lnTo>
                <a:lnTo>
                  <a:pt x="104" y="90"/>
                </a:lnTo>
                <a:lnTo>
                  <a:pt x="114" y="102"/>
                </a:lnTo>
                <a:lnTo>
                  <a:pt x="128" y="112"/>
                </a:lnTo>
                <a:lnTo>
                  <a:pt x="128" y="112"/>
                </a:lnTo>
                <a:lnTo>
                  <a:pt x="114" y="116"/>
                </a:lnTo>
                <a:lnTo>
                  <a:pt x="102" y="120"/>
                </a:lnTo>
                <a:lnTo>
                  <a:pt x="76" y="130"/>
                </a:lnTo>
                <a:lnTo>
                  <a:pt x="56" y="146"/>
                </a:lnTo>
                <a:lnTo>
                  <a:pt x="36" y="166"/>
                </a:lnTo>
                <a:lnTo>
                  <a:pt x="20" y="188"/>
                </a:lnTo>
                <a:lnTo>
                  <a:pt x="10" y="212"/>
                </a:lnTo>
                <a:lnTo>
                  <a:pt x="4" y="224"/>
                </a:lnTo>
                <a:lnTo>
                  <a:pt x="2" y="238"/>
                </a:lnTo>
                <a:lnTo>
                  <a:pt x="0" y="252"/>
                </a:lnTo>
                <a:lnTo>
                  <a:pt x="0" y="266"/>
                </a:lnTo>
                <a:lnTo>
                  <a:pt x="0" y="266"/>
                </a:lnTo>
                <a:lnTo>
                  <a:pt x="0" y="282"/>
                </a:lnTo>
                <a:lnTo>
                  <a:pt x="2" y="298"/>
                </a:lnTo>
                <a:lnTo>
                  <a:pt x="6" y="312"/>
                </a:lnTo>
                <a:lnTo>
                  <a:pt x="12" y="328"/>
                </a:lnTo>
                <a:lnTo>
                  <a:pt x="18" y="340"/>
                </a:lnTo>
                <a:lnTo>
                  <a:pt x="26" y="354"/>
                </a:lnTo>
                <a:lnTo>
                  <a:pt x="36" y="366"/>
                </a:lnTo>
                <a:lnTo>
                  <a:pt x="46" y="376"/>
                </a:lnTo>
                <a:lnTo>
                  <a:pt x="56" y="388"/>
                </a:lnTo>
                <a:lnTo>
                  <a:pt x="68" y="396"/>
                </a:lnTo>
                <a:lnTo>
                  <a:pt x="82" y="404"/>
                </a:lnTo>
                <a:lnTo>
                  <a:pt x="96" y="410"/>
                </a:lnTo>
                <a:lnTo>
                  <a:pt x="110" y="416"/>
                </a:lnTo>
                <a:lnTo>
                  <a:pt x="124" y="420"/>
                </a:lnTo>
                <a:lnTo>
                  <a:pt x="140" y="422"/>
                </a:lnTo>
                <a:lnTo>
                  <a:pt x="156" y="422"/>
                </a:lnTo>
                <a:lnTo>
                  <a:pt x="156" y="422"/>
                </a:lnTo>
                <a:lnTo>
                  <a:pt x="172" y="422"/>
                </a:lnTo>
                <a:lnTo>
                  <a:pt x="188" y="420"/>
                </a:lnTo>
                <a:lnTo>
                  <a:pt x="202" y="416"/>
                </a:lnTo>
                <a:lnTo>
                  <a:pt x="216" y="410"/>
                </a:lnTo>
                <a:lnTo>
                  <a:pt x="230" y="404"/>
                </a:lnTo>
                <a:lnTo>
                  <a:pt x="244" y="396"/>
                </a:lnTo>
                <a:lnTo>
                  <a:pt x="256" y="388"/>
                </a:lnTo>
                <a:lnTo>
                  <a:pt x="266" y="376"/>
                </a:lnTo>
                <a:lnTo>
                  <a:pt x="276" y="366"/>
                </a:lnTo>
                <a:lnTo>
                  <a:pt x="286" y="354"/>
                </a:lnTo>
                <a:lnTo>
                  <a:pt x="294" y="340"/>
                </a:lnTo>
                <a:lnTo>
                  <a:pt x="300" y="328"/>
                </a:lnTo>
                <a:lnTo>
                  <a:pt x="306" y="312"/>
                </a:lnTo>
                <a:lnTo>
                  <a:pt x="310" y="298"/>
                </a:lnTo>
                <a:lnTo>
                  <a:pt x="312" y="282"/>
                </a:lnTo>
                <a:lnTo>
                  <a:pt x="312" y="266"/>
                </a:lnTo>
                <a:lnTo>
                  <a:pt x="312" y="266"/>
                </a:lnTo>
                <a:lnTo>
                  <a:pt x="310" y="240"/>
                </a:lnTo>
                <a:lnTo>
                  <a:pt x="304" y="214"/>
                </a:lnTo>
                <a:lnTo>
                  <a:pt x="294" y="192"/>
                </a:lnTo>
                <a:lnTo>
                  <a:pt x="280" y="170"/>
                </a:lnTo>
                <a:lnTo>
                  <a:pt x="280" y="170"/>
                </a:lnTo>
                <a:close/>
                <a:moveTo>
                  <a:pt x="112" y="60"/>
                </a:moveTo>
                <a:lnTo>
                  <a:pt x="112" y="60"/>
                </a:lnTo>
                <a:lnTo>
                  <a:pt x="112" y="50"/>
                </a:lnTo>
                <a:lnTo>
                  <a:pt x="116" y="42"/>
                </a:lnTo>
                <a:lnTo>
                  <a:pt x="120" y="34"/>
                </a:lnTo>
                <a:lnTo>
                  <a:pt x="124" y="28"/>
                </a:lnTo>
                <a:lnTo>
                  <a:pt x="132" y="22"/>
                </a:lnTo>
                <a:lnTo>
                  <a:pt x="138" y="18"/>
                </a:lnTo>
                <a:lnTo>
                  <a:pt x="148" y="16"/>
                </a:lnTo>
                <a:lnTo>
                  <a:pt x="156" y="16"/>
                </a:lnTo>
                <a:lnTo>
                  <a:pt x="156" y="16"/>
                </a:lnTo>
                <a:lnTo>
                  <a:pt x="164" y="16"/>
                </a:lnTo>
                <a:lnTo>
                  <a:pt x="174" y="18"/>
                </a:lnTo>
                <a:lnTo>
                  <a:pt x="180" y="22"/>
                </a:lnTo>
                <a:lnTo>
                  <a:pt x="188" y="28"/>
                </a:lnTo>
                <a:lnTo>
                  <a:pt x="192" y="34"/>
                </a:lnTo>
                <a:lnTo>
                  <a:pt x="196" y="42"/>
                </a:lnTo>
                <a:lnTo>
                  <a:pt x="200" y="50"/>
                </a:lnTo>
                <a:lnTo>
                  <a:pt x="200" y="60"/>
                </a:lnTo>
                <a:lnTo>
                  <a:pt x="200" y="60"/>
                </a:lnTo>
                <a:lnTo>
                  <a:pt x="200" y="66"/>
                </a:lnTo>
                <a:lnTo>
                  <a:pt x="198" y="74"/>
                </a:lnTo>
                <a:lnTo>
                  <a:pt x="194" y="80"/>
                </a:lnTo>
                <a:lnTo>
                  <a:pt x="190" y="86"/>
                </a:lnTo>
                <a:lnTo>
                  <a:pt x="180" y="96"/>
                </a:lnTo>
                <a:lnTo>
                  <a:pt x="174" y="100"/>
                </a:lnTo>
                <a:lnTo>
                  <a:pt x="166" y="102"/>
                </a:lnTo>
                <a:lnTo>
                  <a:pt x="166" y="82"/>
                </a:lnTo>
                <a:lnTo>
                  <a:pt x="174" y="82"/>
                </a:lnTo>
                <a:lnTo>
                  <a:pt x="174" y="44"/>
                </a:lnTo>
                <a:lnTo>
                  <a:pt x="138" y="44"/>
                </a:lnTo>
                <a:lnTo>
                  <a:pt x="138" y="82"/>
                </a:lnTo>
                <a:lnTo>
                  <a:pt x="146" y="82"/>
                </a:lnTo>
                <a:lnTo>
                  <a:pt x="146" y="102"/>
                </a:lnTo>
                <a:lnTo>
                  <a:pt x="146" y="102"/>
                </a:lnTo>
                <a:lnTo>
                  <a:pt x="138" y="100"/>
                </a:lnTo>
                <a:lnTo>
                  <a:pt x="132" y="96"/>
                </a:lnTo>
                <a:lnTo>
                  <a:pt x="122" y="86"/>
                </a:lnTo>
                <a:lnTo>
                  <a:pt x="118" y="80"/>
                </a:lnTo>
                <a:lnTo>
                  <a:pt x="114" y="74"/>
                </a:lnTo>
                <a:lnTo>
                  <a:pt x="112" y="66"/>
                </a:lnTo>
                <a:lnTo>
                  <a:pt x="112" y="60"/>
                </a:lnTo>
                <a:lnTo>
                  <a:pt x="112" y="60"/>
                </a:lnTo>
                <a:close/>
                <a:moveTo>
                  <a:pt x="164" y="390"/>
                </a:moveTo>
                <a:lnTo>
                  <a:pt x="164" y="374"/>
                </a:lnTo>
                <a:lnTo>
                  <a:pt x="164" y="374"/>
                </a:lnTo>
                <a:lnTo>
                  <a:pt x="164" y="372"/>
                </a:lnTo>
                <a:lnTo>
                  <a:pt x="162" y="370"/>
                </a:lnTo>
                <a:lnTo>
                  <a:pt x="160" y="368"/>
                </a:lnTo>
                <a:lnTo>
                  <a:pt x="156" y="366"/>
                </a:lnTo>
                <a:lnTo>
                  <a:pt x="156" y="366"/>
                </a:lnTo>
                <a:lnTo>
                  <a:pt x="152" y="368"/>
                </a:lnTo>
                <a:lnTo>
                  <a:pt x="150" y="370"/>
                </a:lnTo>
                <a:lnTo>
                  <a:pt x="148" y="372"/>
                </a:lnTo>
                <a:lnTo>
                  <a:pt x="148" y="374"/>
                </a:lnTo>
                <a:lnTo>
                  <a:pt x="148" y="390"/>
                </a:lnTo>
                <a:lnTo>
                  <a:pt x="148" y="390"/>
                </a:lnTo>
                <a:lnTo>
                  <a:pt x="126" y="386"/>
                </a:lnTo>
                <a:lnTo>
                  <a:pt x="104" y="380"/>
                </a:lnTo>
                <a:lnTo>
                  <a:pt x="84" y="368"/>
                </a:lnTo>
                <a:lnTo>
                  <a:pt x="68" y="354"/>
                </a:lnTo>
                <a:lnTo>
                  <a:pt x="54" y="338"/>
                </a:lnTo>
                <a:lnTo>
                  <a:pt x="42" y="318"/>
                </a:lnTo>
                <a:lnTo>
                  <a:pt x="36" y="296"/>
                </a:lnTo>
                <a:lnTo>
                  <a:pt x="32" y="274"/>
                </a:lnTo>
                <a:lnTo>
                  <a:pt x="54" y="274"/>
                </a:lnTo>
                <a:lnTo>
                  <a:pt x="54" y="274"/>
                </a:lnTo>
                <a:lnTo>
                  <a:pt x="58" y="274"/>
                </a:lnTo>
                <a:lnTo>
                  <a:pt x="60" y="272"/>
                </a:lnTo>
                <a:lnTo>
                  <a:pt x="62" y="270"/>
                </a:lnTo>
                <a:lnTo>
                  <a:pt x="62" y="266"/>
                </a:lnTo>
                <a:lnTo>
                  <a:pt x="62" y="266"/>
                </a:lnTo>
                <a:lnTo>
                  <a:pt x="62" y="262"/>
                </a:lnTo>
                <a:lnTo>
                  <a:pt x="60" y="260"/>
                </a:lnTo>
                <a:lnTo>
                  <a:pt x="58" y="258"/>
                </a:lnTo>
                <a:lnTo>
                  <a:pt x="54" y="258"/>
                </a:lnTo>
                <a:lnTo>
                  <a:pt x="32" y="258"/>
                </a:lnTo>
                <a:lnTo>
                  <a:pt x="32" y="258"/>
                </a:lnTo>
                <a:lnTo>
                  <a:pt x="36" y="234"/>
                </a:lnTo>
                <a:lnTo>
                  <a:pt x="44" y="212"/>
                </a:lnTo>
                <a:lnTo>
                  <a:pt x="56" y="192"/>
                </a:lnTo>
                <a:lnTo>
                  <a:pt x="70" y="176"/>
                </a:lnTo>
                <a:lnTo>
                  <a:pt x="88" y="162"/>
                </a:lnTo>
                <a:lnTo>
                  <a:pt x="110" y="150"/>
                </a:lnTo>
                <a:lnTo>
                  <a:pt x="132" y="144"/>
                </a:lnTo>
                <a:lnTo>
                  <a:pt x="144" y="142"/>
                </a:lnTo>
                <a:lnTo>
                  <a:pt x="156" y="142"/>
                </a:lnTo>
                <a:lnTo>
                  <a:pt x="156" y="142"/>
                </a:lnTo>
                <a:lnTo>
                  <a:pt x="168" y="142"/>
                </a:lnTo>
                <a:lnTo>
                  <a:pt x="180" y="144"/>
                </a:lnTo>
                <a:lnTo>
                  <a:pt x="202" y="150"/>
                </a:lnTo>
                <a:lnTo>
                  <a:pt x="224" y="162"/>
                </a:lnTo>
                <a:lnTo>
                  <a:pt x="242" y="176"/>
                </a:lnTo>
                <a:lnTo>
                  <a:pt x="256" y="192"/>
                </a:lnTo>
                <a:lnTo>
                  <a:pt x="268" y="212"/>
                </a:lnTo>
                <a:lnTo>
                  <a:pt x="276" y="234"/>
                </a:lnTo>
                <a:lnTo>
                  <a:pt x="280" y="258"/>
                </a:lnTo>
                <a:lnTo>
                  <a:pt x="258" y="258"/>
                </a:lnTo>
                <a:lnTo>
                  <a:pt x="258" y="258"/>
                </a:lnTo>
                <a:lnTo>
                  <a:pt x="254" y="258"/>
                </a:lnTo>
                <a:lnTo>
                  <a:pt x="252" y="260"/>
                </a:lnTo>
                <a:lnTo>
                  <a:pt x="250" y="262"/>
                </a:lnTo>
                <a:lnTo>
                  <a:pt x="250" y="266"/>
                </a:lnTo>
                <a:lnTo>
                  <a:pt x="250" y="266"/>
                </a:lnTo>
                <a:lnTo>
                  <a:pt x="250" y="270"/>
                </a:lnTo>
                <a:lnTo>
                  <a:pt x="252" y="272"/>
                </a:lnTo>
                <a:lnTo>
                  <a:pt x="254" y="274"/>
                </a:lnTo>
                <a:lnTo>
                  <a:pt x="258" y="274"/>
                </a:lnTo>
                <a:lnTo>
                  <a:pt x="280" y="274"/>
                </a:lnTo>
                <a:lnTo>
                  <a:pt x="280" y="274"/>
                </a:lnTo>
                <a:lnTo>
                  <a:pt x="276" y="296"/>
                </a:lnTo>
                <a:lnTo>
                  <a:pt x="270" y="318"/>
                </a:lnTo>
                <a:lnTo>
                  <a:pt x="258" y="338"/>
                </a:lnTo>
                <a:lnTo>
                  <a:pt x="244" y="354"/>
                </a:lnTo>
                <a:lnTo>
                  <a:pt x="228" y="368"/>
                </a:lnTo>
                <a:lnTo>
                  <a:pt x="208" y="380"/>
                </a:lnTo>
                <a:lnTo>
                  <a:pt x="186" y="386"/>
                </a:lnTo>
                <a:lnTo>
                  <a:pt x="164" y="390"/>
                </a:lnTo>
                <a:lnTo>
                  <a:pt x="164" y="390"/>
                </a:lnTo>
                <a:close/>
                <a:moveTo>
                  <a:pt x="182" y="280"/>
                </a:moveTo>
                <a:lnTo>
                  <a:pt x="182" y="280"/>
                </a:lnTo>
                <a:lnTo>
                  <a:pt x="184" y="276"/>
                </a:lnTo>
                <a:lnTo>
                  <a:pt x="186" y="270"/>
                </a:lnTo>
                <a:lnTo>
                  <a:pt x="184" y="258"/>
                </a:lnTo>
                <a:lnTo>
                  <a:pt x="180" y="248"/>
                </a:lnTo>
                <a:lnTo>
                  <a:pt x="176" y="244"/>
                </a:lnTo>
                <a:lnTo>
                  <a:pt x="172" y="240"/>
                </a:lnTo>
                <a:lnTo>
                  <a:pt x="172" y="240"/>
                </a:lnTo>
                <a:lnTo>
                  <a:pt x="164" y="238"/>
                </a:lnTo>
                <a:lnTo>
                  <a:pt x="156" y="236"/>
                </a:lnTo>
                <a:lnTo>
                  <a:pt x="156" y="236"/>
                </a:lnTo>
                <a:lnTo>
                  <a:pt x="148" y="238"/>
                </a:lnTo>
                <a:lnTo>
                  <a:pt x="142" y="240"/>
                </a:lnTo>
                <a:lnTo>
                  <a:pt x="136" y="234"/>
                </a:lnTo>
                <a:lnTo>
                  <a:pt x="136" y="234"/>
                </a:lnTo>
                <a:lnTo>
                  <a:pt x="134" y="232"/>
                </a:lnTo>
                <a:lnTo>
                  <a:pt x="130" y="232"/>
                </a:lnTo>
                <a:lnTo>
                  <a:pt x="128" y="232"/>
                </a:lnTo>
                <a:lnTo>
                  <a:pt x="124" y="234"/>
                </a:lnTo>
                <a:lnTo>
                  <a:pt x="124" y="234"/>
                </a:lnTo>
                <a:lnTo>
                  <a:pt x="122" y="238"/>
                </a:lnTo>
                <a:lnTo>
                  <a:pt x="122" y="240"/>
                </a:lnTo>
                <a:lnTo>
                  <a:pt x="122" y="244"/>
                </a:lnTo>
                <a:lnTo>
                  <a:pt x="124" y="246"/>
                </a:lnTo>
                <a:lnTo>
                  <a:pt x="130" y="252"/>
                </a:lnTo>
                <a:lnTo>
                  <a:pt x="130" y="252"/>
                </a:lnTo>
                <a:lnTo>
                  <a:pt x="128" y="256"/>
                </a:lnTo>
                <a:lnTo>
                  <a:pt x="126" y="262"/>
                </a:lnTo>
                <a:lnTo>
                  <a:pt x="128" y="274"/>
                </a:lnTo>
                <a:lnTo>
                  <a:pt x="132" y="284"/>
                </a:lnTo>
                <a:lnTo>
                  <a:pt x="136" y="288"/>
                </a:lnTo>
                <a:lnTo>
                  <a:pt x="140" y="292"/>
                </a:lnTo>
                <a:lnTo>
                  <a:pt x="140" y="292"/>
                </a:lnTo>
                <a:lnTo>
                  <a:pt x="148" y="296"/>
                </a:lnTo>
                <a:lnTo>
                  <a:pt x="156" y="296"/>
                </a:lnTo>
                <a:lnTo>
                  <a:pt x="156" y="296"/>
                </a:lnTo>
                <a:lnTo>
                  <a:pt x="164" y="296"/>
                </a:lnTo>
                <a:lnTo>
                  <a:pt x="170" y="292"/>
                </a:lnTo>
                <a:lnTo>
                  <a:pt x="222" y="342"/>
                </a:lnTo>
                <a:lnTo>
                  <a:pt x="222" y="342"/>
                </a:lnTo>
                <a:lnTo>
                  <a:pt x="224" y="344"/>
                </a:lnTo>
                <a:lnTo>
                  <a:pt x="228" y="346"/>
                </a:lnTo>
                <a:lnTo>
                  <a:pt x="228" y="346"/>
                </a:lnTo>
                <a:lnTo>
                  <a:pt x="230" y="344"/>
                </a:lnTo>
                <a:lnTo>
                  <a:pt x="232" y="342"/>
                </a:lnTo>
                <a:lnTo>
                  <a:pt x="232" y="342"/>
                </a:lnTo>
                <a:lnTo>
                  <a:pt x="234" y="340"/>
                </a:lnTo>
                <a:lnTo>
                  <a:pt x="236" y="338"/>
                </a:lnTo>
                <a:lnTo>
                  <a:pt x="234" y="334"/>
                </a:lnTo>
                <a:lnTo>
                  <a:pt x="232" y="332"/>
                </a:lnTo>
                <a:lnTo>
                  <a:pt x="182" y="280"/>
                </a:lnTo>
                <a:close/>
                <a:moveTo>
                  <a:pt x="168" y="274"/>
                </a:moveTo>
                <a:lnTo>
                  <a:pt x="168" y="274"/>
                </a:lnTo>
                <a:lnTo>
                  <a:pt x="164" y="278"/>
                </a:lnTo>
                <a:lnTo>
                  <a:pt x="156" y="280"/>
                </a:lnTo>
                <a:lnTo>
                  <a:pt x="156" y="280"/>
                </a:lnTo>
                <a:lnTo>
                  <a:pt x="148" y="278"/>
                </a:lnTo>
                <a:lnTo>
                  <a:pt x="148" y="278"/>
                </a:lnTo>
                <a:lnTo>
                  <a:pt x="144" y="274"/>
                </a:lnTo>
                <a:lnTo>
                  <a:pt x="142" y="270"/>
                </a:lnTo>
                <a:lnTo>
                  <a:pt x="142" y="264"/>
                </a:lnTo>
                <a:lnTo>
                  <a:pt x="144" y="260"/>
                </a:lnTo>
                <a:lnTo>
                  <a:pt x="144" y="260"/>
                </a:lnTo>
                <a:lnTo>
                  <a:pt x="150" y="254"/>
                </a:lnTo>
                <a:lnTo>
                  <a:pt x="156" y="252"/>
                </a:lnTo>
                <a:lnTo>
                  <a:pt x="156" y="252"/>
                </a:lnTo>
                <a:lnTo>
                  <a:pt x="164" y="254"/>
                </a:lnTo>
                <a:lnTo>
                  <a:pt x="164" y="254"/>
                </a:lnTo>
                <a:lnTo>
                  <a:pt x="168" y="258"/>
                </a:lnTo>
                <a:lnTo>
                  <a:pt x="170" y="262"/>
                </a:lnTo>
                <a:lnTo>
                  <a:pt x="170" y="262"/>
                </a:lnTo>
                <a:lnTo>
                  <a:pt x="170" y="268"/>
                </a:lnTo>
                <a:lnTo>
                  <a:pt x="168" y="274"/>
                </a:lnTo>
                <a:lnTo>
                  <a:pt x="168" y="274"/>
                </a:lnTo>
                <a:close/>
                <a:moveTo>
                  <a:pt x="142" y="196"/>
                </a:moveTo>
                <a:lnTo>
                  <a:pt x="142" y="196"/>
                </a:lnTo>
                <a:lnTo>
                  <a:pt x="142" y="192"/>
                </a:lnTo>
                <a:lnTo>
                  <a:pt x="144" y="188"/>
                </a:lnTo>
                <a:lnTo>
                  <a:pt x="146" y="184"/>
                </a:lnTo>
                <a:lnTo>
                  <a:pt x="150" y="182"/>
                </a:lnTo>
                <a:lnTo>
                  <a:pt x="194" y="158"/>
                </a:lnTo>
                <a:lnTo>
                  <a:pt x="170" y="202"/>
                </a:lnTo>
                <a:lnTo>
                  <a:pt x="170" y="202"/>
                </a:lnTo>
                <a:lnTo>
                  <a:pt x="168" y="204"/>
                </a:lnTo>
                <a:lnTo>
                  <a:pt x="164" y="208"/>
                </a:lnTo>
                <a:lnTo>
                  <a:pt x="160" y="210"/>
                </a:lnTo>
                <a:lnTo>
                  <a:pt x="156" y="210"/>
                </a:lnTo>
                <a:lnTo>
                  <a:pt x="156" y="210"/>
                </a:lnTo>
                <a:lnTo>
                  <a:pt x="150" y="208"/>
                </a:lnTo>
                <a:lnTo>
                  <a:pt x="146" y="206"/>
                </a:lnTo>
                <a:lnTo>
                  <a:pt x="142" y="202"/>
                </a:lnTo>
                <a:lnTo>
                  <a:pt x="142" y="196"/>
                </a:lnTo>
                <a:lnTo>
                  <a:pt x="142" y="19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Freeform 4938"/>
          <p:cNvSpPr>
            <a:spLocks noEditPoints="1"/>
          </p:cNvSpPr>
          <p:nvPr/>
        </p:nvSpPr>
        <p:spPr bwMode="auto">
          <a:xfrm>
            <a:off x="3528618" y="3954485"/>
            <a:ext cx="324000" cy="432000"/>
          </a:xfrm>
          <a:custGeom>
            <a:avLst/>
            <a:gdLst>
              <a:gd name="T0" fmla="*/ 296 w 312"/>
              <a:gd name="T1" fmla="*/ 146 h 422"/>
              <a:gd name="T2" fmla="*/ 276 w 312"/>
              <a:gd name="T3" fmla="*/ 126 h 422"/>
              <a:gd name="T4" fmla="*/ 236 w 312"/>
              <a:gd name="T5" fmla="*/ 132 h 422"/>
              <a:gd name="T6" fmla="*/ 198 w 312"/>
              <a:gd name="T7" fmla="*/ 102 h 422"/>
              <a:gd name="T8" fmla="*/ 214 w 312"/>
              <a:gd name="T9" fmla="*/ 48 h 422"/>
              <a:gd name="T10" fmla="*/ 180 w 312"/>
              <a:gd name="T11" fmla="*/ 4 h 422"/>
              <a:gd name="T12" fmla="*/ 132 w 312"/>
              <a:gd name="T13" fmla="*/ 4 h 422"/>
              <a:gd name="T14" fmla="*/ 98 w 312"/>
              <a:gd name="T15" fmla="*/ 48 h 422"/>
              <a:gd name="T16" fmla="*/ 114 w 312"/>
              <a:gd name="T17" fmla="*/ 102 h 422"/>
              <a:gd name="T18" fmla="*/ 76 w 312"/>
              <a:gd name="T19" fmla="*/ 130 h 422"/>
              <a:gd name="T20" fmla="*/ 4 w 312"/>
              <a:gd name="T21" fmla="*/ 224 h 422"/>
              <a:gd name="T22" fmla="*/ 0 w 312"/>
              <a:gd name="T23" fmla="*/ 282 h 422"/>
              <a:gd name="T24" fmla="*/ 26 w 312"/>
              <a:gd name="T25" fmla="*/ 354 h 422"/>
              <a:gd name="T26" fmla="*/ 82 w 312"/>
              <a:gd name="T27" fmla="*/ 404 h 422"/>
              <a:gd name="T28" fmla="*/ 156 w 312"/>
              <a:gd name="T29" fmla="*/ 422 h 422"/>
              <a:gd name="T30" fmla="*/ 216 w 312"/>
              <a:gd name="T31" fmla="*/ 410 h 422"/>
              <a:gd name="T32" fmla="*/ 276 w 312"/>
              <a:gd name="T33" fmla="*/ 366 h 422"/>
              <a:gd name="T34" fmla="*/ 310 w 312"/>
              <a:gd name="T35" fmla="*/ 298 h 422"/>
              <a:gd name="T36" fmla="*/ 304 w 312"/>
              <a:gd name="T37" fmla="*/ 214 h 422"/>
              <a:gd name="T38" fmla="*/ 112 w 312"/>
              <a:gd name="T39" fmla="*/ 60 h 422"/>
              <a:gd name="T40" fmla="*/ 132 w 312"/>
              <a:gd name="T41" fmla="*/ 22 h 422"/>
              <a:gd name="T42" fmla="*/ 164 w 312"/>
              <a:gd name="T43" fmla="*/ 16 h 422"/>
              <a:gd name="T44" fmla="*/ 196 w 312"/>
              <a:gd name="T45" fmla="*/ 42 h 422"/>
              <a:gd name="T46" fmla="*/ 198 w 312"/>
              <a:gd name="T47" fmla="*/ 74 h 422"/>
              <a:gd name="T48" fmla="*/ 166 w 312"/>
              <a:gd name="T49" fmla="*/ 102 h 422"/>
              <a:gd name="T50" fmla="*/ 138 w 312"/>
              <a:gd name="T51" fmla="*/ 82 h 422"/>
              <a:gd name="T52" fmla="*/ 132 w 312"/>
              <a:gd name="T53" fmla="*/ 96 h 422"/>
              <a:gd name="T54" fmla="*/ 112 w 312"/>
              <a:gd name="T55" fmla="*/ 60 h 422"/>
              <a:gd name="T56" fmla="*/ 164 w 312"/>
              <a:gd name="T57" fmla="*/ 372 h 422"/>
              <a:gd name="T58" fmla="*/ 152 w 312"/>
              <a:gd name="T59" fmla="*/ 368 h 422"/>
              <a:gd name="T60" fmla="*/ 148 w 312"/>
              <a:gd name="T61" fmla="*/ 390 h 422"/>
              <a:gd name="T62" fmla="*/ 54 w 312"/>
              <a:gd name="T63" fmla="*/ 338 h 422"/>
              <a:gd name="T64" fmla="*/ 54 w 312"/>
              <a:gd name="T65" fmla="*/ 274 h 422"/>
              <a:gd name="T66" fmla="*/ 62 w 312"/>
              <a:gd name="T67" fmla="*/ 266 h 422"/>
              <a:gd name="T68" fmla="*/ 32 w 312"/>
              <a:gd name="T69" fmla="*/ 258 h 422"/>
              <a:gd name="T70" fmla="*/ 70 w 312"/>
              <a:gd name="T71" fmla="*/ 176 h 422"/>
              <a:gd name="T72" fmla="*/ 156 w 312"/>
              <a:gd name="T73" fmla="*/ 142 h 422"/>
              <a:gd name="T74" fmla="*/ 224 w 312"/>
              <a:gd name="T75" fmla="*/ 162 h 422"/>
              <a:gd name="T76" fmla="*/ 280 w 312"/>
              <a:gd name="T77" fmla="*/ 258 h 422"/>
              <a:gd name="T78" fmla="*/ 250 w 312"/>
              <a:gd name="T79" fmla="*/ 262 h 422"/>
              <a:gd name="T80" fmla="*/ 254 w 312"/>
              <a:gd name="T81" fmla="*/ 274 h 422"/>
              <a:gd name="T82" fmla="*/ 270 w 312"/>
              <a:gd name="T83" fmla="*/ 318 h 422"/>
              <a:gd name="T84" fmla="*/ 186 w 312"/>
              <a:gd name="T85" fmla="*/ 386 h 422"/>
              <a:gd name="T86" fmla="*/ 184 w 312"/>
              <a:gd name="T87" fmla="*/ 276 h 422"/>
              <a:gd name="T88" fmla="*/ 172 w 312"/>
              <a:gd name="T89" fmla="*/ 240 h 422"/>
              <a:gd name="T90" fmla="*/ 148 w 312"/>
              <a:gd name="T91" fmla="*/ 238 h 422"/>
              <a:gd name="T92" fmla="*/ 130 w 312"/>
              <a:gd name="T93" fmla="*/ 232 h 422"/>
              <a:gd name="T94" fmla="*/ 122 w 312"/>
              <a:gd name="T95" fmla="*/ 240 h 422"/>
              <a:gd name="T96" fmla="*/ 128 w 312"/>
              <a:gd name="T97" fmla="*/ 256 h 422"/>
              <a:gd name="T98" fmla="*/ 140 w 312"/>
              <a:gd name="T99" fmla="*/ 292 h 422"/>
              <a:gd name="T100" fmla="*/ 164 w 312"/>
              <a:gd name="T101" fmla="*/ 296 h 422"/>
              <a:gd name="T102" fmla="*/ 228 w 312"/>
              <a:gd name="T103" fmla="*/ 346 h 422"/>
              <a:gd name="T104" fmla="*/ 234 w 312"/>
              <a:gd name="T105" fmla="*/ 340 h 422"/>
              <a:gd name="T106" fmla="*/ 168 w 312"/>
              <a:gd name="T107" fmla="*/ 274 h 422"/>
              <a:gd name="T108" fmla="*/ 148 w 312"/>
              <a:gd name="T109" fmla="*/ 278 h 422"/>
              <a:gd name="T110" fmla="*/ 144 w 312"/>
              <a:gd name="T111" fmla="*/ 260 h 422"/>
              <a:gd name="T112" fmla="*/ 164 w 312"/>
              <a:gd name="T113" fmla="*/ 254 h 422"/>
              <a:gd name="T114" fmla="*/ 170 w 312"/>
              <a:gd name="T115" fmla="*/ 268 h 422"/>
              <a:gd name="T116" fmla="*/ 142 w 312"/>
              <a:gd name="T117" fmla="*/ 192 h 422"/>
              <a:gd name="T118" fmla="*/ 170 w 312"/>
              <a:gd name="T119" fmla="*/ 202 h 422"/>
              <a:gd name="T120" fmla="*/ 156 w 312"/>
              <a:gd name="T121" fmla="*/ 210 h 422"/>
              <a:gd name="T122" fmla="*/ 142 w 312"/>
              <a:gd name="T123" fmla="*/ 1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2" h="422">
                <a:moveTo>
                  <a:pt x="280" y="170"/>
                </a:moveTo>
                <a:lnTo>
                  <a:pt x="292" y="160"/>
                </a:lnTo>
                <a:lnTo>
                  <a:pt x="292" y="160"/>
                </a:lnTo>
                <a:lnTo>
                  <a:pt x="296" y="152"/>
                </a:lnTo>
                <a:lnTo>
                  <a:pt x="296" y="146"/>
                </a:lnTo>
                <a:lnTo>
                  <a:pt x="296" y="138"/>
                </a:lnTo>
                <a:lnTo>
                  <a:pt x="292" y="132"/>
                </a:lnTo>
                <a:lnTo>
                  <a:pt x="292" y="132"/>
                </a:lnTo>
                <a:lnTo>
                  <a:pt x="284" y="126"/>
                </a:lnTo>
                <a:lnTo>
                  <a:pt x="276" y="126"/>
                </a:lnTo>
                <a:lnTo>
                  <a:pt x="270" y="126"/>
                </a:lnTo>
                <a:lnTo>
                  <a:pt x="262" y="132"/>
                </a:lnTo>
                <a:lnTo>
                  <a:pt x="252" y="142"/>
                </a:lnTo>
                <a:lnTo>
                  <a:pt x="252" y="142"/>
                </a:lnTo>
                <a:lnTo>
                  <a:pt x="236" y="132"/>
                </a:lnTo>
                <a:lnTo>
                  <a:pt x="220" y="124"/>
                </a:lnTo>
                <a:lnTo>
                  <a:pt x="202" y="116"/>
                </a:lnTo>
                <a:lnTo>
                  <a:pt x="184" y="112"/>
                </a:lnTo>
                <a:lnTo>
                  <a:pt x="184" y="112"/>
                </a:lnTo>
                <a:lnTo>
                  <a:pt x="198" y="102"/>
                </a:lnTo>
                <a:lnTo>
                  <a:pt x="208" y="90"/>
                </a:lnTo>
                <a:lnTo>
                  <a:pt x="214" y="76"/>
                </a:lnTo>
                <a:lnTo>
                  <a:pt x="216" y="60"/>
                </a:lnTo>
                <a:lnTo>
                  <a:pt x="216" y="60"/>
                </a:lnTo>
                <a:lnTo>
                  <a:pt x="214" y="48"/>
                </a:lnTo>
                <a:lnTo>
                  <a:pt x="212" y="36"/>
                </a:lnTo>
                <a:lnTo>
                  <a:pt x="206" y="26"/>
                </a:lnTo>
                <a:lnTo>
                  <a:pt x="198" y="16"/>
                </a:lnTo>
                <a:lnTo>
                  <a:pt x="190" y="10"/>
                </a:lnTo>
                <a:lnTo>
                  <a:pt x="180" y="4"/>
                </a:lnTo>
                <a:lnTo>
                  <a:pt x="168" y="0"/>
                </a:lnTo>
                <a:lnTo>
                  <a:pt x="156" y="0"/>
                </a:lnTo>
                <a:lnTo>
                  <a:pt x="156" y="0"/>
                </a:lnTo>
                <a:lnTo>
                  <a:pt x="144" y="0"/>
                </a:lnTo>
                <a:lnTo>
                  <a:pt x="132" y="4"/>
                </a:lnTo>
                <a:lnTo>
                  <a:pt x="122" y="10"/>
                </a:lnTo>
                <a:lnTo>
                  <a:pt x="114" y="16"/>
                </a:lnTo>
                <a:lnTo>
                  <a:pt x="106" y="26"/>
                </a:lnTo>
                <a:lnTo>
                  <a:pt x="100" y="36"/>
                </a:lnTo>
                <a:lnTo>
                  <a:pt x="98" y="48"/>
                </a:lnTo>
                <a:lnTo>
                  <a:pt x="96" y="60"/>
                </a:lnTo>
                <a:lnTo>
                  <a:pt x="96" y="60"/>
                </a:lnTo>
                <a:lnTo>
                  <a:pt x="98" y="76"/>
                </a:lnTo>
                <a:lnTo>
                  <a:pt x="104" y="90"/>
                </a:lnTo>
                <a:lnTo>
                  <a:pt x="114" y="102"/>
                </a:lnTo>
                <a:lnTo>
                  <a:pt x="128" y="112"/>
                </a:lnTo>
                <a:lnTo>
                  <a:pt x="128" y="112"/>
                </a:lnTo>
                <a:lnTo>
                  <a:pt x="114" y="116"/>
                </a:lnTo>
                <a:lnTo>
                  <a:pt x="102" y="120"/>
                </a:lnTo>
                <a:lnTo>
                  <a:pt x="76" y="130"/>
                </a:lnTo>
                <a:lnTo>
                  <a:pt x="56" y="146"/>
                </a:lnTo>
                <a:lnTo>
                  <a:pt x="36" y="166"/>
                </a:lnTo>
                <a:lnTo>
                  <a:pt x="20" y="188"/>
                </a:lnTo>
                <a:lnTo>
                  <a:pt x="10" y="212"/>
                </a:lnTo>
                <a:lnTo>
                  <a:pt x="4" y="224"/>
                </a:lnTo>
                <a:lnTo>
                  <a:pt x="2" y="238"/>
                </a:lnTo>
                <a:lnTo>
                  <a:pt x="0" y="252"/>
                </a:lnTo>
                <a:lnTo>
                  <a:pt x="0" y="266"/>
                </a:lnTo>
                <a:lnTo>
                  <a:pt x="0" y="266"/>
                </a:lnTo>
                <a:lnTo>
                  <a:pt x="0" y="282"/>
                </a:lnTo>
                <a:lnTo>
                  <a:pt x="2" y="298"/>
                </a:lnTo>
                <a:lnTo>
                  <a:pt x="6" y="312"/>
                </a:lnTo>
                <a:lnTo>
                  <a:pt x="12" y="328"/>
                </a:lnTo>
                <a:lnTo>
                  <a:pt x="18" y="340"/>
                </a:lnTo>
                <a:lnTo>
                  <a:pt x="26" y="354"/>
                </a:lnTo>
                <a:lnTo>
                  <a:pt x="36" y="366"/>
                </a:lnTo>
                <a:lnTo>
                  <a:pt x="46" y="376"/>
                </a:lnTo>
                <a:lnTo>
                  <a:pt x="56" y="388"/>
                </a:lnTo>
                <a:lnTo>
                  <a:pt x="68" y="396"/>
                </a:lnTo>
                <a:lnTo>
                  <a:pt x="82" y="404"/>
                </a:lnTo>
                <a:lnTo>
                  <a:pt x="96" y="410"/>
                </a:lnTo>
                <a:lnTo>
                  <a:pt x="110" y="416"/>
                </a:lnTo>
                <a:lnTo>
                  <a:pt x="124" y="420"/>
                </a:lnTo>
                <a:lnTo>
                  <a:pt x="140" y="422"/>
                </a:lnTo>
                <a:lnTo>
                  <a:pt x="156" y="422"/>
                </a:lnTo>
                <a:lnTo>
                  <a:pt x="156" y="422"/>
                </a:lnTo>
                <a:lnTo>
                  <a:pt x="172" y="422"/>
                </a:lnTo>
                <a:lnTo>
                  <a:pt x="188" y="420"/>
                </a:lnTo>
                <a:lnTo>
                  <a:pt x="202" y="416"/>
                </a:lnTo>
                <a:lnTo>
                  <a:pt x="216" y="410"/>
                </a:lnTo>
                <a:lnTo>
                  <a:pt x="230" y="404"/>
                </a:lnTo>
                <a:lnTo>
                  <a:pt x="244" y="396"/>
                </a:lnTo>
                <a:lnTo>
                  <a:pt x="256" y="388"/>
                </a:lnTo>
                <a:lnTo>
                  <a:pt x="266" y="376"/>
                </a:lnTo>
                <a:lnTo>
                  <a:pt x="276" y="366"/>
                </a:lnTo>
                <a:lnTo>
                  <a:pt x="286" y="354"/>
                </a:lnTo>
                <a:lnTo>
                  <a:pt x="294" y="340"/>
                </a:lnTo>
                <a:lnTo>
                  <a:pt x="300" y="328"/>
                </a:lnTo>
                <a:lnTo>
                  <a:pt x="306" y="312"/>
                </a:lnTo>
                <a:lnTo>
                  <a:pt x="310" y="298"/>
                </a:lnTo>
                <a:lnTo>
                  <a:pt x="312" y="282"/>
                </a:lnTo>
                <a:lnTo>
                  <a:pt x="312" y="266"/>
                </a:lnTo>
                <a:lnTo>
                  <a:pt x="312" y="266"/>
                </a:lnTo>
                <a:lnTo>
                  <a:pt x="310" y="240"/>
                </a:lnTo>
                <a:lnTo>
                  <a:pt x="304" y="214"/>
                </a:lnTo>
                <a:lnTo>
                  <a:pt x="294" y="192"/>
                </a:lnTo>
                <a:lnTo>
                  <a:pt x="280" y="170"/>
                </a:lnTo>
                <a:lnTo>
                  <a:pt x="280" y="170"/>
                </a:lnTo>
                <a:close/>
                <a:moveTo>
                  <a:pt x="112" y="60"/>
                </a:moveTo>
                <a:lnTo>
                  <a:pt x="112" y="60"/>
                </a:lnTo>
                <a:lnTo>
                  <a:pt x="112" y="50"/>
                </a:lnTo>
                <a:lnTo>
                  <a:pt x="116" y="42"/>
                </a:lnTo>
                <a:lnTo>
                  <a:pt x="120" y="34"/>
                </a:lnTo>
                <a:lnTo>
                  <a:pt x="124" y="28"/>
                </a:lnTo>
                <a:lnTo>
                  <a:pt x="132" y="22"/>
                </a:lnTo>
                <a:lnTo>
                  <a:pt x="138" y="18"/>
                </a:lnTo>
                <a:lnTo>
                  <a:pt x="148" y="16"/>
                </a:lnTo>
                <a:lnTo>
                  <a:pt x="156" y="16"/>
                </a:lnTo>
                <a:lnTo>
                  <a:pt x="156" y="16"/>
                </a:lnTo>
                <a:lnTo>
                  <a:pt x="164" y="16"/>
                </a:lnTo>
                <a:lnTo>
                  <a:pt x="174" y="18"/>
                </a:lnTo>
                <a:lnTo>
                  <a:pt x="180" y="22"/>
                </a:lnTo>
                <a:lnTo>
                  <a:pt x="188" y="28"/>
                </a:lnTo>
                <a:lnTo>
                  <a:pt x="192" y="34"/>
                </a:lnTo>
                <a:lnTo>
                  <a:pt x="196" y="42"/>
                </a:lnTo>
                <a:lnTo>
                  <a:pt x="200" y="50"/>
                </a:lnTo>
                <a:lnTo>
                  <a:pt x="200" y="60"/>
                </a:lnTo>
                <a:lnTo>
                  <a:pt x="200" y="60"/>
                </a:lnTo>
                <a:lnTo>
                  <a:pt x="200" y="66"/>
                </a:lnTo>
                <a:lnTo>
                  <a:pt x="198" y="74"/>
                </a:lnTo>
                <a:lnTo>
                  <a:pt x="194" y="80"/>
                </a:lnTo>
                <a:lnTo>
                  <a:pt x="190" y="86"/>
                </a:lnTo>
                <a:lnTo>
                  <a:pt x="180" y="96"/>
                </a:lnTo>
                <a:lnTo>
                  <a:pt x="174" y="100"/>
                </a:lnTo>
                <a:lnTo>
                  <a:pt x="166" y="102"/>
                </a:lnTo>
                <a:lnTo>
                  <a:pt x="166" y="82"/>
                </a:lnTo>
                <a:lnTo>
                  <a:pt x="174" y="82"/>
                </a:lnTo>
                <a:lnTo>
                  <a:pt x="174" y="44"/>
                </a:lnTo>
                <a:lnTo>
                  <a:pt x="138" y="44"/>
                </a:lnTo>
                <a:lnTo>
                  <a:pt x="138" y="82"/>
                </a:lnTo>
                <a:lnTo>
                  <a:pt x="146" y="82"/>
                </a:lnTo>
                <a:lnTo>
                  <a:pt x="146" y="102"/>
                </a:lnTo>
                <a:lnTo>
                  <a:pt x="146" y="102"/>
                </a:lnTo>
                <a:lnTo>
                  <a:pt x="138" y="100"/>
                </a:lnTo>
                <a:lnTo>
                  <a:pt x="132" y="96"/>
                </a:lnTo>
                <a:lnTo>
                  <a:pt x="122" y="86"/>
                </a:lnTo>
                <a:lnTo>
                  <a:pt x="118" y="80"/>
                </a:lnTo>
                <a:lnTo>
                  <a:pt x="114" y="74"/>
                </a:lnTo>
                <a:lnTo>
                  <a:pt x="112" y="66"/>
                </a:lnTo>
                <a:lnTo>
                  <a:pt x="112" y="60"/>
                </a:lnTo>
                <a:lnTo>
                  <a:pt x="112" y="60"/>
                </a:lnTo>
                <a:close/>
                <a:moveTo>
                  <a:pt x="164" y="390"/>
                </a:moveTo>
                <a:lnTo>
                  <a:pt x="164" y="374"/>
                </a:lnTo>
                <a:lnTo>
                  <a:pt x="164" y="374"/>
                </a:lnTo>
                <a:lnTo>
                  <a:pt x="164" y="372"/>
                </a:lnTo>
                <a:lnTo>
                  <a:pt x="162" y="370"/>
                </a:lnTo>
                <a:lnTo>
                  <a:pt x="160" y="368"/>
                </a:lnTo>
                <a:lnTo>
                  <a:pt x="156" y="366"/>
                </a:lnTo>
                <a:lnTo>
                  <a:pt x="156" y="366"/>
                </a:lnTo>
                <a:lnTo>
                  <a:pt x="152" y="368"/>
                </a:lnTo>
                <a:lnTo>
                  <a:pt x="150" y="370"/>
                </a:lnTo>
                <a:lnTo>
                  <a:pt x="148" y="372"/>
                </a:lnTo>
                <a:lnTo>
                  <a:pt x="148" y="374"/>
                </a:lnTo>
                <a:lnTo>
                  <a:pt x="148" y="390"/>
                </a:lnTo>
                <a:lnTo>
                  <a:pt x="148" y="390"/>
                </a:lnTo>
                <a:lnTo>
                  <a:pt x="126" y="386"/>
                </a:lnTo>
                <a:lnTo>
                  <a:pt x="104" y="380"/>
                </a:lnTo>
                <a:lnTo>
                  <a:pt x="84" y="368"/>
                </a:lnTo>
                <a:lnTo>
                  <a:pt x="68" y="354"/>
                </a:lnTo>
                <a:lnTo>
                  <a:pt x="54" y="338"/>
                </a:lnTo>
                <a:lnTo>
                  <a:pt x="42" y="318"/>
                </a:lnTo>
                <a:lnTo>
                  <a:pt x="36" y="296"/>
                </a:lnTo>
                <a:lnTo>
                  <a:pt x="32" y="274"/>
                </a:lnTo>
                <a:lnTo>
                  <a:pt x="54" y="274"/>
                </a:lnTo>
                <a:lnTo>
                  <a:pt x="54" y="274"/>
                </a:lnTo>
                <a:lnTo>
                  <a:pt x="58" y="274"/>
                </a:lnTo>
                <a:lnTo>
                  <a:pt x="60" y="272"/>
                </a:lnTo>
                <a:lnTo>
                  <a:pt x="62" y="270"/>
                </a:lnTo>
                <a:lnTo>
                  <a:pt x="62" y="266"/>
                </a:lnTo>
                <a:lnTo>
                  <a:pt x="62" y="266"/>
                </a:lnTo>
                <a:lnTo>
                  <a:pt x="62" y="262"/>
                </a:lnTo>
                <a:lnTo>
                  <a:pt x="60" y="260"/>
                </a:lnTo>
                <a:lnTo>
                  <a:pt x="58" y="258"/>
                </a:lnTo>
                <a:lnTo>
                  <a:pt x="54" y="258"/>
                </a:lnTo>
                <a:lnTo>
                  <a:pt x="32" y="258"/>
                </a:lnTo>
                <a:lnTo>
                  <a:pt x="32" y="258"/>
                </a:lnTo>
                <a:lnTo>
                  <a:pt x="36" y="234"/>
                </a:lnTo>
                <a:lnTo>
                  <a:pt x="44" y="212"/>
                </a:lnTo>
                <a:lnTo>
                  <a:pt x="56" y="192"/>
                </a:lnTo>
                <a:lnTo>
                  <a:pt x="70" y="176"/>
                </a:lnTo>
                <a:lnTo>
                  <a:pt x="88" y="162"/>
                </a:lnTo>
                <a:lnTo>
                  <a:pt x="110" y="150"/>
                </a:lnTo>
                <a:lnTo>
                  <a:pt x="132" y="144"/>
                </a:lnTo>
                <a:lnTo>
                  <a:pt x="144" y="142"/>
                </a:lnTo>
                <a:lnTo>
                  <a:pt x="156" y="142"/>
                </a:lnTo>
                <a:lnTo>
                  <a:pt x="156" y="142"/>
                </a:lnTo>
                <a:lnTo>
                  <a:pt x="168" y="142"/>
                </a:lnTo>
                <a:lnTo>
                  <a:pt x="180" y="144"/>
                </a:lnTo>
                <a:lnTo>
                  <a:pt x="202" y="150"/>
                </a:lnTo>
                <a:lnTo>
                  <a:pt x="224" y="162"/>
                </a:lnTo>
                <a:lnTo>
                  <a:pt x="242" y="176"/>
                </a:lnTo>
                <a:lnTo>
                  <a:pt x="256" y="192"/>
                </a:lnTo>
                <a:lnTo>
                  <a:pt x="268" y="212"/>
                </a:lnTo>
                <a:lnTo>
                  <a:pt x="276" y="234"/>
                </a:lnTo>
                <a:lnTo>
                  <a:pt x="280" y="258"/>
                </a:lnTo>
                <a:lnTo>
                  <a:pt x="258" y="258"/>
                </a:lnTo>
                <a:lnTo>
                  <a:pt x="258" y="258"/>
                </a:lnTo>
                <a:lnTo>
                  <a:pt x="254" y="258"/>
                </a:lnTo>
                <a:lnTo>
                  <a:pt x="252" y="260"/>
                </a:lnTo>
                <a:lnTo>
                  <a:pt x="250" y="262"/>
                </a:lnTo>
                <a:lnTo>
                  <a:pt x="250" y="266"/>
                </a:lnTo>
                <a:lnTo>
                  <a:pt x="250" y="266"/>
                </a:lnTo>
                <a:lnTo>
                  <a:pt x="250" y="270"/>
                </a:lnTo>
                <a:lnTo>
                  <a:pt x="252" y="272"/>
                </a:lnTo>
                <a:lnTo>
                  <a:pt x="254" y="274"/>
                </a:lnTo>
                <a:lnTo>
                  <a:pt x="258" y="274"/>
                </a:lnTo>
                <a:lnTo>
                  <a:pt x="280" y="274"/>
                </a:lnTo>
                <a:lnTo>
                  <a:pt x="280" y="274"/>
                </a:lnTo>
                <a:lnTo>
                  <a:pt x="276" y="296"/>
                </a:lnTo>
                <a:lnTo>
                  <a:pt x="270" y="318"/>
                </a:lnTo>
                <a:lnTo>
                  <a:pt x="258" y="338"/>
                </a:lnTo>
                <a:lnTo>
                  <a:pt x="244" y="354"/>
                </a:lnTo>
                <a:lnTo>
                  <a:pt x="228" y="368"/>
                </a:lnTo>
                <a:lnTo>
                  <a:pt x="208" y="380"/>
                </a:lnTo>
                <a:lnTo>
                  <a:pt x="186" y="386"/>
                </a:lnTo>
                <a:lnTo>
                  <a:pt x="164" y="390"/>
                </a:lnTo>
                <a:lnTo>
                  <a:pt x="164" y="390"/>
                </a:lnTo>
                <a:close/>
                <a:moveTo>
                  <a:pt x="182" y="280"/>
                </a:moveTo>
                <a:lnTo>
                  <a:pt x="182" y="280"/>
                </a:lnTo>
                <a:lnTo>
                  <a:pt x="184" y="276"/>
                </a:lnTo>
                <a:lnTo>
                  <a:pt x="186" y="270"/>
                </a:lnTo>
                <a:lnTo>
                  <a:pt x="184" y="258"/>
                </a:lnTo>
                <a:lnTo>
                  <a:pt x="180" y="248"/>
                </a:lnTo>
                <a:lnTo>
                  <a:pt x="176" y="244"/>
                </a:lnTo>
                <a:lnTo>
                  <a:pt x="172" y="240"/>
                </a:lnTo>
                <a:lnTo>
                  <a:pt x="172" y="240"/>
                </a:lnTo>
                <a:lnTo>
                  <a:pt x="164" y="238"/>
                </a:lnTo>
                <a:lnTo>
                  <a:pt x="156" y="236"/>
                </a:lnTo>
                <a:lnTo>
                  <a:pt x="156" y="236"/>
                </a:lnTo>
                <a:lnTo>
                  <a:pt x="148" y="238"/>
                </a:lnTo>
                <a:lnTo>
                  <a:pt x="142" y="240"/>
                </a:lnTo>
                <a:lnTo>
                  <a:pt x="136" y="234"/>
                </a:lnTo>
                <a:lnTo>
                  <a:pt x="136" y="234"/>
                </a:lnTo>
                <a:lnTo>
                  <a:pt x="134" y="232"/>
                </a:lnTo>
                <a:lnTo>
                  <a:pt x="130" y="232"/>
                </a:lnTo>
                <a:lnTo>
                  <a:pt x="128" y="232"/>
                </a:lnTo>
                <a:lnTo>
                  <a:pt x="124" y="234"/>
                </a:lnTo>
                <a:lnTo>
                  <a:pt x="124" y="234"/>
                </a:lnTo>
                <a:lnTo>
                  <a:pt x="122" y="238"/>
                </a:lnTo>
                <a:lnTo>
                  <a:pt x="122" y="240"/>
                </a:lnTo>
                <a:lnTo>
                  <a:pt x="122" y="244"/>
                </a:lnTo>
                <a:lnTo>
                  <a:pt x="124" y="246"/>
                </a:lnTo>
                <a:lnTo>
                  <a:pt x="130" y="252"/>
                </a:lnTo>
                <a:lnTo>
                  <a:pt x="130" y="252"/>
                </a:lnTo>
                <a:lnTo>
                  <a:pt x="128" y="256"/>
                </a:lnTo>
                <a:lnTo>
                  <a:pt x="126" y="262"/>
                </a:lnTo>
                <a:lnTo>
                  <a:pt x="128" y="274"/>
                </a:lnTo>
                <a:lnTo>
                  <a:pt x="132" y="284"/>
                </a:lnTo>
                <a:lnTo>
                  <a:pt x="136" y="288"/>
                </a:lnTo>
                <a:lnTo>
                  <a:pt x="140" y="292"/>
                </a:lnTo>
                <a:lnTo>
                  <a:pt x="140" y="292"/>
                </a:lnTo>
                <a:lnTo>
                  <a:pt x="148" y="296"/>
                </a:lnTo>
                <a:lnTo>
                  <a:pt x="156" y="296"/>
                </a:lnTo>
                <a:lnTo>
                  <a:pt x="156" y="296"/>
                </a:lnTo>
                <a:lnTo>
                  <a:pt x="164" y="296"/>
                </a:lnTo>
                <a:lnTo>
                  <a:pt x="170" y="292"/>
                </a:lnTo>
                <a:lnTo>
                  <a:pt x="222" y="342"/>
                </a:lnTo>
                <a:lnTo>
                  <a:pt x="222" y="342"/>
                </a:lnTo>
                <a:lnTo>
                  <a:pt x="224" y="344"/>
                </a:lnTo>
                <a:lnTo>
                  <a:pt x="228" y="346"/>
                </a:lnTo>
                <a:lnTo>
                  <a:pt x="228" y="346"/>
                </a:lnTo>
                <a:lnTo>
                  <a:pt x="230" y="344"/>
                </a:lnTo>
                <a:lnTo>
                  <a:pt x="232" y="342"/>
                </a:lnTo>
                <a:lnTo>
                  <a:pt x="232" y="342"/>
                </a:lnTo>
                <a:lnTo>
                  <a:pt x="234" y="340"/>
                </a:lnTo>
                <a:lnTo>
                  <a:pt x="236" y="338"/>
                </a:lnTo>
                <a:lnTo>
                  <a:pt x="234" y="334"/>
                </a:lnTo>
                <a:lnTo>
                  <a:pt x="232" y="332"/>
                </a:lnTo>
                <a:lnTo>
                  <a:pt x="182" y="280"/>
                </a:lnTo>
                <a:close/>
                <a:moveTo>
                  <a:pt x="168" y="274"/>
                </a:moveTo>
                <a:lnTo>
                  <a:pt x="168" y="274"/>
                </a:lnTo>
                <a:lnTo>
                  <a:pt x="164" y="278"/>
                </a:lnTo>
                <a:lnTo>
                  <a:pt x="156" y="280"/>
                </a:lnTo>
                <a:lnTo>
                  <a:pt x="156" y="280"/>
                </a:lnTo>
                <a:lnTo>
                  <a:pt x="148" y="278"/>
                </a:lnTo>
                <a:lnTo>
                  <a:pt x="148" y="278"/>
                </a:lnTo>
                <a:lnTo>
                  <a:pt x="144" y="274"/>
                </a:lnTo>
                <a:lnTo>
                  <a:pt x="142" y="270"/>
                </a:lnTo>
                <a:lnTo>
                  <a:pt x="142" y="264"/>
                </a:lnTo>
                <a:lnTo>
                  <a:pt x="144" y="260"/>
                </a:lnTo>
                <a:lnTo>
                  <a:pt x="144" y="260"/>
                </a:lnTo>
                <a:lnTo>
                  <a:pt x="150" y="254"/>
                </a:lnTo>
                <a:lnTo>
                  <a:pt x="156" y="252"/>
                </a:lnTo>
                <a:lnTo>
                  <a:pt x="156" y="252"/>
                </a:lnTo>
                <a:lnTo>
                  <a:pt x="164" y="254"/>
                </a:lnTo>
                <a:lnTo>
                  <a:pt x="164" y="254"/>
                </a:lnTo>
                <a:lnTo>
                  <a:pt x="168" y="258"/>
                </a:lnTo>
                <a:lnTo>
                  <a:pt x="170" y="262"/>
                </a:lnTo>
                <a:lnTo>
                  <a:pt x="170" y="262"/>
                </a:lnTo>
                <a:lnTo>
                  <a:pt x="170" y="268"/>
                </a:lnTo>
                <a:lnTo>
                  <a:pt x="168" y="274"/>
                </a:lnTo>
                <a:lnTo>
                  <a:pt x="168" y="274"/>
                </a:lnTo>
                <a:close/>
                <a:moveTo>
                  <a:pt x="142" y="196"/>
                </a:moveTo>
                <a:lnTo>
                  <a:pt x="142" y="196"/>
                </a:lnTo>
                <a:lnTo>
                  <a:pt x="142" y="192"/>
                </a:lnTo>
                <a:lnTo>
                  <a:pt x="144" y="188"/>
                </a:lnTo>
                <a:lnTo>
                  <a:pt x="146" y="184"/>
                </a:lnTo>
                <a:lnTo>
                  <a:pt x="150" y="182"/>
                </a:lnTo>
                <a:lnTo>
                  <a:pt x="194" y="158"/>
                </a:lnTo>
                <a:lnTo>
                  <a:pt x="170" y="202"/>
                </a:lnTo>
                <a:lnTo>
                  <a:pt x="170" y="202"/>
                </a:lnTo>
                <a:lnTo>
                  <a:pt x="168" y="204"/>
                </a:lnTo>
                <a:lnTo>
                  <a:pt x="164" y="208"/>
                </a:lnTo>
                <a:lnTo>
                  <a:pt x="160" y="210"/>
                </a:lnTo>
                <a:lnTo>
                  <a:pt x="156" y="210"/>
                </a:lnTo>
                <a:lnTo>
                  <a:pt x="156" y="210"/>
                </a:lnTo>
                <a:lnTo>
                  <a:pt x="150" y="208"/>
                </a:lnTo>
                <a:lnTo>
                  <a:pt x="146" y="206"/>
                </a:lnTo>
                <a:lnTo>
                  <a:pt x="142" y="202"/>
                </a:lnTo>
                <a:lnTo>
                  <a:pt x="142" y="196"/>
                </a:lnTo>
                <a:lnTo>
                  <a:pt x="142" y="19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5" name="Freeform 4968"/>
          <p:cNvSpPr>
            <a:spLocks noEditPoints="1"/>
          </p:cNvSpPr>
          <p:nvPr/>
        </p:nvSpPr>
        <p:spPr bwMode="auto">
          <a:xfrm>
            <a:off x="8329835" y="2368331"/>
            <a:ext cx="479759" cy="484605"/>
          </a:xfrm>
          <a:custGeom>
            <a:avLst/>
            <a:gdLst>
              <a:gd name="T0" fmla="*/ 354 w 396"/>
              <a:gd name="T1" fmla="*/ 78 h 400"/>
              <a:gd name="T2" fmla="*/ 198 w 396"/>
              <a:gd name="T3" fmla="*/ 0 h 400"/>
              <a:gd name="T4" fmla="*/ 130 w 396"/>
              <a:gd name="T5" fmla="*/ 14 h 400"/>
              <a:gd name="T6" fmla="*/ 38 w 396"/>
              <a:gd name="T7" fmla="*/ 82 h 400"/>
              <a:gd name="T8" fmla="*/ 0 w 396"/>
              <a:gd name="T9" fmla="*/ 190 h 400"/>
              <a:gd name="T10" fmla="*/ 18 w 396"/>
              <a:gd name="T11" fmla="*/ 282 h 400"/>
              <a:gd name="T12" fmla="*/ 110 w 396"/>
              <a:gd name="T13" fmla="*/ 378 h 400"/>
              <a:gd name="T14" fmla="*/ 232 w 396"/>
              <a:gd name="T15" fmla="*/ 396 h 400"/>
              <a:gd name="T16" fmla="*/ 318 w 396"/>
              <a:gd name="T17" fmla="*/ 358 h 400"/>
              <a:gd name="T18" fmla="*/ 386 w 396"/>
              <a:gd name="T19" fmla="*/ 266 h 400"/>
              <a:gd name="T20" fmla="*/ 390 w 396"/>
              <a:gd name="T21" fmla="*/ 152 h 400"/>
              <a:gd name="T22" fmla="*/ 360 w 396"/>
              <a:gd name="T23" fmla="*/ 232 h 400"/>
              <a:gd name="T24" fmla="*/ 322 w 396"/>
              <a:gd name="T25" fmla="*/ 174 h 400"/>
              <a:gd name="T26" fmla="*/ 354 w 396"/>
              <a:gd name="T27" fmla="*/ 120 h 400"/>
              <a:gd name="T28" fmla="*/ 372 w 396"/>
              <a:gd name="T29" fmla="*/ 198 h 400"/>
              <a:gd name="T30" fmla="*/ 326 w 396"/>
              <a:gd name="T31" fmla="*/ 122 h 400"/>
              <a:gd name="T32" fmla="*/ 248 w 396"/>
              <a:gd name="T33" fmla="*/ 110 h 400"/>
              <a:gd name="T34" fmla="*/ 248 w 396"/>
              <a:gd name="T35" fmla="*/ 42 h 400"/>
              <a:gd name="T36" fmla="*/ 318 w 396"/>
              <a:gd name="T37" fmla="*/ 74 h 400"/>
              <a:gd name="T38" fmla="*/ 24 w 396"/>
              <a:gd name="T39" fmla="*/ 180 h 400"/>
              <a:gd name="T40" fmla="*/ 58 w 396"/>
              <a:gd name="T41" fmla="*/ 94 h 400"/>
              <a:gd name="T42" fmla="*/ 88 w 396"/>
              <a:gd name="T43" fmla="*/ 158 h 400"/>
              <a:gd name="T44" fmla="*/ 66 w 396"/>
              <a:gd name="T45" fmla="*/ 234 h 400"/>
              <a:gd name="T46" fmla="*/ 28 w 396"/>
              <a:gd name="T47" fmla="*/ 190 h 400"/>
              <a:gd name="T48" fmla="*/ 176 w 396"/>
              <a:gd name="T49" fmla="*/ 58 h 400"/>
              <a:gd name="T50" fmla="*/ 230 w 396"/>
              <a:gd name="T51" fmla="*/ 44 h 400"/>
              <a:gd name="T52" fmla="*/ 240 w 396"/>
              <a:gd name="T53" fmla="*/ 92 h 400"/>
              <a:gd name="T54" fmla="*/ 186 w 396"/>
              <a:gd name="T55" fmla="*/ 28 h 400"/>
              <a:gd name="T56" fmla="*/ 162 w 396"/>
              <a:gd name="T57" fmla="*/ 28 h 400"/>
              <a:gd name="T58" fmla="*/ 118 w 396"/>
              <a:gd name="T59" fmla="*/ 62 h 400"/>
              <a:gd name="T60" fmla="*/ 130 w 396"/>
              <a:gd name="T61" fmla="*/ 38 h 400"/>
              <a:gd name="T62" fmla="*/ 124 w 396"/>
              <a:gd name="T63" fmla="*/ 78 h 400"/>
              <a:gd name="T64" fmla="*/ 96 w 396"/>
              <a:gd name="T65" fmla="*/ 144 h 400"/>
              <a:gd name="T66" fmla="*/ 74 w 396"/>
              <a:gd name="T67" fmla="*/ 100 h 400"/>
              <a:gd name="T68" fmla="*/ 170 w 396"/>
              <a:gd name="T69" fmla="*/ 148 h 400"/>
              <a:gd name="T70" fmla="*/ 136 w 396"/>
              <a:gd name="T71" fmla="*/ 122 h 400"/>
              <a:gd name="T72" fmla="*/ 226 w 396"/>
              <a:gd name="T73" fmla="*/ 116 h 400"/>
              <a:gd name="T74" fmla="*/ 166 w 396"/>
              <a:gd name="T75" fmla="*/ 88 h 400"/>
              <a:gd name="T76" fmla="*/ 176 w 396"/>
              <a:gd name="T77" fmla="*/ 164 h 400"/>
              <a:gd name="T78" fmla="*/ 140 w 396"/>
              <a:gd name="T79" fmla="*/ 252 h 400"/>
              <a:gd name="T80" fmla="*/ 108 w 396"/>
              <a:gd name="T81" fmla="*/ 208 h 400"/>
              <a:gd name="T82" fmla="*/ 218 w 396"/>
              <a:gd name="T83" fmla="*/ 144 h 400"/>
              <a:gd name="T84" fmla="*/ 302 w 396"/>
              <a:gd name="T85" fmla="*/ 176 h 400"/>
              <a:gd name="T86" fmla="*/ 86 w 396"/>
              <a:gd name="T87" fmla="*/ 260 h 400"/>
              <a:gd name="T88" fmla="*/ 94 w 396"/>
              <a:gd name="T89" fmla="*/ 328 h 400"/>
              <a:gd name="T90" fmla="*/ 40 w 396"/>
              <a:gd name="T91" fmla="*/ 274 h 400"/>
              <a:gd name="T92" fmla="*/ 36 w 396"/>
              <a:gd name="T93" fmla="*/ 232 h 400"/>
              <a:gd name="T94" fmla="*/ 112 w 396"/>
              <a:gd name="T95" fmla="*/ 332 h 400"/>
              <a:gd name="T96" fmla="*/ 120 w 396"/>
              <a:gd name="T97" fmla="*/ 266 h 400"/>
              <a:gd name="T98" fmla="*/ 192 w 396"/>
              <a:gd name="T99" fmla="*/ 260 h 400"/>
              <a:gd name="T100" fmla="*/ 142 w 396"/>
              <a:gd name="T101" fmla="*/ 338 h 400"/>
              <a:gd name="T102" fmla="*/ 224 w 396"/>
              <a:gd name="T103" fmla="*/ 250 h 400"/>
              <a:gd name="T104" fmla="*/ 324 w 396"/>
              <a:gd name="T105" fmla="*/ 202 h 400"/>
              <a:gd name="T106" fmla="*/ 350 w 396"/>
              <a:gd name="T107" fmla="*/ 248 h 400"/>
              <a:gd name="T108" fmla="*/ 128 w 396"/>
              <a:gd name="T109" fmla="*/ 360 h 400"/>
              <a:gd name="T110" fmla="*/ 160 w 396"/>
              <a:gd name="T111" fmla="*/ 356 h 400"/>
              <a:gd name="T112" fmla="*/ 250 w 396"/>
              <a:gd name="T113" fmla="*/ 366 h 400"/>
              <a:gd name="T114" fmla="*/ 144 w 396"/>
              <a:gd name="T115" fmla="*/ 366 h 400"/>
              <a:gd name="T116" fmla="*/ 284 w 396"/>
              <a:gd name="T117" fmla="*/ 322 h 400"/>
              <a:gd name="T118" fmla="*/ 354 w 396"/>
              <a:gd name="T119" fmla="*/ 278 h 400"/>
              <a:gd name="T120" fmla="*/ 294 w 396"/>
              <a:gd name="T12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6" h="400">
                <a:moveTo>
                  <a:pt x="384" y="132"/>
                </a:moveTo>
                <a:lnTo>
                  <a:pt x="384" y="132"/>
                </a:lnTo>
                <a:lnTo>
                  <a:pt x="378" y="118"/>
                </a:lnTo>
                <a:lnTo>
                  <a:pt x="372" y="104"/>
                </a:lnTo>
                <a:lnTo>
                  <a:pt x="364" y="90"/>
                </a:lnTo>
                <a:lnTo>
                  <a:pt x="354" y="78"/>
                </a:lnTo>
                <a:lnTo>
                  <a:pt x="334" y="54"/>
                </a:lnTo>
                <a:lnTo>
                  <a:pt x="310" y="36"/>
                </a:lnTo>
                <a:lnTo>
                  <a:pt x="286" y="22"/>
                </a:lnTo>
                <a:lnTo>
                  <a:pt x="258" y="10"/>
                </a:lnTo>
                <a:lnTo>
                  <a:pt x="228" y="4"/>
                </a:lnTo>
                <a:lnTo>
                  <a:pt x="198" y="0"/>
                </a:lnTo>
                <a:lnTo>
                  <a:pt x="198" y="0"/>
                </a:lnTo>
                <a:lnTo>
                  <a:pt x="180" y="2"/>
                </a:lnTo>
                <a:lnTo>
                  <a:pt x="164" y="4"/>
                </a:lnTo>
                <a:lnTo>
                  <a:pt x="146" y="8"/>
                </a:lnTo>
                <a:lnTo>
                  <a:pt x="130" y="14"/>
                </a:lnTo>
                <a:lnTo>
                  <a:pt x="130" y="14"/>
                </a:lnTo>
                <a:lnTo>
                  <a:pt x="112" y="20"/>
                </a:lnTo>
                <a:lnTo>
                  <a:pt x="94" y="30"/>
                </a:lnTo>
                <a:lnTo>
                  <a:pt x="78" y="42"/>
                </a:lnTo>
                <a:lnTo>
                  <a:pt x="62" y="54"/>
                </a:lnTo>
                <a:lnTo>
                  <a:pt x="50" y="68"/>
                </a:lnTo>
                <a:lnTo>
                  <a:pt x="38" y="82"/>
                </a:lnTo>
                <a:lnTo>
                  <a:pt x="26" y="98"/>
                </a:lnTo>
                <a:lnTo>
                  <a:pt x="18" y="116"/>
                </a:lnTo>
                <a:lnTo>
                  <a:pt x="10" y="134"/>
                </a:lnTo>
                <a:lnTo>
                  <a:pt x="4" y="152"/>
                </a:lnTo>
                <a:lnTo>
                  <a:pt x="2" y="170"/>
                </a:lnTo>
                <a:lnTo>
                  <a:pt x="0" y="190"/>
                </a:lnTo>
                <a:lnTo>
                  <a:pt x="0" y="210"/>
                </a:lnTo>
                <a:lnTo>
                  <a:pt x="2" y="228"/>
                </a:lnTo>
                <a:lnTo>
                  <a:pt x="6" y="248"/>
                </a:lnTo>
                <a:lnTo>
                  <a:pt x="12" y="268"/>
                </a:lnTo>
                <a:lnTo>
                  <a:pt x="12" y="268"/>
                </a:lnTo>
                <a:lnTo>
                  <a:pt x="18" y="282"/>
                </a:lnTo>
                <a:lnTo>
                  <a:pt x="24" y="296"/>
                </a:lnTo>
                <a:lnTo>
                  <a:pt x="32" y="310"/>
                </a:lnTo>
                <a:lnTo>
                  <a:pt x="42" y="322"/>
                </a:lnTo>
                <a:lnTo>
                  <a:pt x="62" y="344"/>
                </a:lnTo>
                <a:lnTo>
                  <a:pt x="86" y="364"/>
                </a:lnTo>
                <a:lnTo>
                  <a:pt x="110" y="378"/>
                </a:lnTo>
                <a:lnTo>
                  <a:pt x="138" y="390"/>
                </a:lnTo>
                <a:lnTo>
                  <a:pt x="168" y="396"/>
                </a:lnTo>
                <a:lnTo>
                  <a:pt x="198" y="400"/>
                </a:lnTo>
                <a:lnTo>
                  <a:pt x="198" y="400"/>
                </a:lnTo>
                <a:lnTo>
                  <a:pt x="216" y="398"/>
                </a:lnTo>
                <a:lnTo>
                  <a:pt x="232" y="396"/>
                </a:lnTo>
                <a:lnTo>
                  <a:pt x="250" y="392"/>
                </a:lnTo>
                <a:lnTo>
                  <a:pt x="266" y="386"/>
                </a:lnTo>
                <a:lnTo>
                  <a:pt x="266" y="386"/>
                </a:lnTo>
                <a:lnTo>
                  <a:pt x="284" y="380"/>
                </a:lnTo>
                <a:lnTo>
                  <a:pt x="302" y="370"/>
                </a:lnTo>
                <a:lnTo>
                  <a:pt x="318" y="358"/>
                </a:lnTo>
                <a:lnTo>
                  <a:pt x="334" y="346"/>
                </a:lnTo>
                <a:lnTo>
                  <a:pt x="346" y="332"/>
                </a:lnTo>
                <a:lnTo>
                  <a:pt x="358" y="316"/>
                </a:lnTo>
                <a:lnTo>
                  <a:pt x="370" y="300"/>
                </a:lnTo>
                <a:lnTo>
                  <a:pt x="378" y="284"/>
                </a:lnTo>
                <a:lnTo>
                  <a:pt x="386" y="266"/>
                </a:lnTo>
                <a:lnTo>
                  <a:pt x="392" y="248"/>
                </a:lnTo>
                <a:lnTo>
                  <a:pt x="394" y="230"/>
                </a:lnTo>
                <a:lnTo>
                  <a:pt x="396" y="210"/>
                </a:lnTo>
                <a:lnTo>
                  <a:pt x="396" y="190"/>
                </a:lnTo>
                <a:lnTo>
                  <a:pt x="394" y="170"/>
                </a:lnTo>
                <a:lnTo>
                  <a:pt x="390" y="152"/>
                </a:lnTo>
                <a:lnTo>
                  <a:pt x="384" y="132"/>
                </a:lnTo>
                <a:lnTo>
                  <a:pt x="384" y="132"/>
                </a:lnTo>
                <a:close/>
                <a:moveTo>
                  <a:pt x="372" y="198"/>
                </a:moveTo>
                <a:lnTo>
                  <a:pt x="372" y="198"/>
                </a:lnTo>
                <a:lnTo>
                  <a:pt x="368" y="214"/>
                </a:lnTo>
                <a:lnTo>
                  <a:pt x="360" y="232"/>
                </a:lnTo>
                <a:lnTo>
                  <a:pt x="360" y="232"/>
                </a:lnTo>
                <a:lnTo>
                  <a:pt x="352" y="216"/>
                </a:lnTo>
                <a:lnTo>
                  <a:pt x="344" y="202"/>
                </a:lnTo>
                <a:lnTo>
                  <a:pt x="334" y="188"/>
                </a:lnTo>
                <a:lnTo>
                  <a:pt x="322" y="174"/>
                </a:lnTo>
                <a:lnTo>
                  <a:pt x="322" y="174"/>
                </a:lnTo>
                <a:lnTo>
                  <a:pt x="332" y="156"/>
                </a:lnTo>
                <a:lnTo>
                  <a:pt x="338" y="138"/>
                </a:lnTo>
                <a:lnTo>
                  <a:pt x="342" y="120"/>
                </a:lnTo>
                <a:lnTo>
                  <a:pt x="344" y="102"/>
                </a:lnTo>
                <a:lnTo>
                  <a:pt x="344" y="102"/>
                </a:lnTo>
                <a:lnTo>
                  <a:pt x="354" y="120"/>
                </a:lnTo>
                <a:lnTo>
                  <a:pt x="362" y="140"/>
                </a:lnTo>
                <a:lnTo>
                  <a:pt x="362" y="140"/>
                </a:lnTo>
                <a:lnTo>
                  <a:pt x="366" y="154"/>
                </a:lnTo>
                <a:lnTo>
                  <a:pt x="370" y="168"/>
                </a:lnTo>
                <a:lnTo>
                  <a:pt x="372" y="198"/>
                </a:lnTo>
                <a:lnTo>
                  <a:pt x="372" y="198"/>
                </a:lnTo>
                <a:close/>
                <a:moveTo>
                  <a:pt x="322" y="82"/>
                </a:moveTo>
                <a:lnTo>
                  <a:pt x="322" y="82"/>
                </a:lnTo>
                <a:lnTo>
                  <a:pt x="326" y="92"/>
                </a:lnTo>
                <a:lnTo>
                  <a:pt x="328" y="102"/>
                </a:lnTo>
                <a:lnTo>
                  <a:pt x="328" y="112"/>
                </a:lnTo>
                <a:lnTo>
                  <a:pt x="326" y="122"/>
                </a:lnTo>
                <a:lnTo>
                  <a:pt x="320" y="142"/>
                </a:lnTo>
                <a:lnTo>
                  <a:pt x="312" y="162"/>
                </a:lnTo>
                <a:lnTo>
                  <a:pt x="312" y="162"/>
                </a:lnTo>
                <a:lnTo>
                  <a:pt x="282" y="136"/>
                </a:lnTo>
                <a:lnTo>
                  <a:pt x="248" y="110"/>
                </a:lnTo>
                <a:lnTo>
                  <a:pt x="248" y="110"/>
                </a:lnTo>
                <a:lnTo>
                  <a:pt x="256" y="96"/>
                </a:lnTo>
                <a:lnTo>
                  <a:pt x="258" y="82"/>
                </a:lnTo>
                <a:lnTo>
                  <a:pt x="258" y="68"/>
                </a:lnTo>
                <a:lnTo>
                  <a:pt x="256" y="56"/>
                </a:lnTo>
                <a:lnTo>
                  <a:pt x="256" y="56"/>
                </a:lnTo>
                <a:lnTo>
                  <a:pt x="248" y="42"/>
                </a:lnTo>
                <a:lnTo>
                  <a:pt x="236" y="30"/>
                </a:lnTo>
                <a:lnTo>
                  <a:pt x="236" y="30"/>
                </a:lnTo>
                <a:lnTo>
                  <a:pt x="260" y="36"/>
                </a:lnTo>
                <a:lnTo>
                  <a:pt x="280" y="46"/>
                </a:lnTo>
                <a:lnTo>
                  <a:pt x="300" y="58"/>
                </a:lnTo>
                <a:lnTo>
                  <a:pt x="318" y="74"/>
                </a:lnTo>
                <a:lnTo>
                  <a:pt x="318" y="74"/>
                </a:lnTo>
                <a:lnTo>
                  <a:pt x="322" y="82"/>
                </a:lnTo>
                <a:lnTo>
                  <a:pt x="322" y="82"/>
                </a:lnTo>
                <a:close/>
                <a:moveTo>
                  <a:pt x="28" y="190"/>
                </a:moveTo>
                <a:lnTo>
                  <a:pt x="28" y="190"/>
                </a:lnTo>
                <a:lnTo>
                  <a:pt x="24" y="180"/>
                </a:lnTo>
                <a:lnTo>
                  <a:pt x="24" y="180"/>
                </a:lnTo>
                <a:lnTo>
                  <a:pt x="28" y="156"/>
                </a:lnTo>
                <a:lnTo>
                  <a:pt x="36" y="134"/>
                </a:lnTo>
                <a:lnTo>
                  <a:pt x="46" y="114"/>
                </a:lnTo>
                <a:lnTo>
                  <a:pt x="58" y="94"/>
                </a:lnTo>
                <a:lnTo>
                  <a:pt x="58" y="94"/>
                </a:lnTo>
                <a:lnTo>
                  <a:pt x="58" y="110"/>
                </a:lnTo>
                <a:lnTo>
                  <a:pt x="60" y="126"/>
                </a:lnTo>
                <a:lnTo>
                  <a:pt x="60" y="126"/>
                </a:lnTo>
                <a:lnTo>
                  <a:pt x="68" y="138"/>
                </a:lnTo>
                <a:lnTo>
                  <a:pt x="76" y="150"/>
                </a:lnTo>
                <a:lnTo>
                  <a:pt x="88" y="158"/>
                </a:lnTo>
                <a:lnTo>
                  <a:pt x="102" y="164"/>
                </a:lnTo>
                <a:lnTo>
                  <a:pt x="102" y="164"/>
                </a:lnTo>
                <a:lnTo>
                  <a:pt x="92" y="204"/>
                </a:lnTo>
                <a:lnTo>
                  <a:pt x="88" y="244"/>
                </a:lnTo>
                <a:lnTo>
                  <a:pt x="88" y="244"/>
                </a:lnTo>
                <a:lnTo>
                  <a:pt x="66" y="234"/>
                </a:lnTo>
                <a:lnTo>
                  <a:pt x="50" y="222"/>
                </a:lnTo>
                <a:lnTo>
                  <a:pt x="42" y="216"/>
                </a:lnTo>
                <a:lnTo>
                  <a:pt x="36" y="208"/>
                </a:lnTo>
                <a:lnTo>
                  <a:pt x="32" y="200"/>
                </a:lnTo>
                <a:lnTo>
                  <a:pt x="28" y="190"/>
                </a:lnTo>
                <a:lnTo>
                  <a:pt x="28" y="190"/>
                </a:lnTo>
                <a:close/>
                <a:moveTo>
                  <a:pt x="234" y="102"/>
                </a:moveTo>
                <a:lnTo>
                  <a:pt x="234" y="102"/>
                </a:lnTo>
                <a:lnTo>
                  <a:pt x="200" y="84"/>
                </a:lnTo>
                <a:lnTo>
                  <a:pt x="166" y="72"/>
                </a:lnTo>
                <a:lnTo>
                  <a:pt x="166" y="72"/>
                </a:lnTo>
                <a:lnTo>
                  <a:pt x="176" y="58"/>
                </a:lnTo>
                <a:lnTo>
                  <a:pt x="188" y="48"/>
                </a:lnTo>
                <a:lnTo>
                  <a:pt x="198" y="40"/>
                </a:lnTo>
                <a:lnTo>
                  <a:pt x="210" y="32"/>
                </a:lnTo>
                <a:lnTo>
                  <a:pt x="210" y="32"/>
                </a:lnTo>
                <a:lnTo>
                  <a:pt x="220" y="38"/>
                </a:lnTo>
                <a:lnTo>
                  <a:pt x="230" y="44"/>
                </a:lnTo>
                <a:lnTo>
                  <a:pt x="236" y="52"/>
                </a:lnTo>
                <a:lnTo>
                  <a:pt x="240" y="60"/>
                </a:lnTo>
                <a:lnTo>
                  <a:pt x="240" y="60"/>
                </a:lnTo>
                <a:lnTo>
                  <a:pt x="242" y="70"/>
                </a:lnTo>
                <a:lnTo>
                  <a:pt x="242" y="82"/>
                </a:lnTo>
                <a:lnTo>
                  <a:pt x="240" y="92"/>
                </a:lnTo>
                <a:lnTo>
                  <a:pt x="234" y="102"/>
                </a:lnTo>
                <a:lnTo>
                  <a:pt x="234" y="102"/>
                </a:lnTo>
                <a:close/>
                <a:moveTo>
                  <a:pt x="180" y="28"/>
                </a:moveTo>
                <a:lnTo>
                  <a:pt x="180" y="28"/>
                </a:lnTo>
                <a:lnTo>
                  <a:pt x="186" y="28"/>
                </a:lnTo>
                <a:lnTo>
                  <a:pt x="186" y="28"/>
                </a:lnTo>
                <a:lnTo>
                  <a:pt x="170" y="42"/>
                </a:lnTo>
                <a:lnTo>
                  <a:pt x="156" y="58"/>
                </a:lnTo>
                <a:lnTo>
                  <a:pt x="146" y="34"/>
                </a:lnTo>
                <a:lnTo>
                  <a:pt x="146" y="34"/>
                </a:lnTo>
                <a:lnTo>
                  <a:pt x="162" y="28"/>
                </a:lnTo>
                <a:lnTo>
                  <a:pt x="162" y="28"/>
                </a:lnTo>
                <a:lnTo>
                  <a:pt x="180" y="28"/>
                </a:lnTo>
                <a:lnTo>
                  <a:pt x="180" y="28"/>
                </a:lnTo>
                <a:close/>
                <a:moveTo>
                  <a:pt x="130" y="38"/>
                </a:moveTo>
                <a:lnTo>
                  <a:pt x="140" y="64"/>
                </a:lnTo>
                <a:lnTo>
                  <a:pt x="140" y="64"/>
                </a:lnTo>
                <a:lnTo>
                  <a:pt x="118" y="62"/>
                </a:lnTo>
                <a:lnTo>
                  <a:pt x="96" y="60"/>
                </a:lnTo>
                <a:lnTo>
                  <a:pt x="96" y="60"/>
                </a:lnTo>
                <a:lnTo>
                  <a:pt x="106" y="52"/>
                </a:lnTo>
                <a:lnTo>
                  <a:pt x="116" y="46"/>
                </a:lnTo>
                <a:lnTo>
                  <a:pt x="116" y="46"/>
                </a:lnTo>
                <a:lnTo>
                  <a:pt x="130" y="38"/>
                </a:lnTo>
                <a:lnTo>
                  <a:pt x="130" y="38"/>
                </a:lnTo>
                <a:close/>
                <a:moveTo>
                  <a:pt x="82" y="80"/>
                </a:moveTo>
                <a:lnTo>
                  <a:pt x="82" y="80"/>
                </a:lnTo>
                <a:lnTo>
                  <a:pt x="94" y="78"/>
                </a:lnTo>
                <a:lnTo>
                  <a:pt x="108" y="76"/>
                </a:lnTo>
                <a:lnTo>
                  <a:pt x="124" y="78"/>
                </a:lnTo>
                <a:lnTo>
                  <a:pt x="140" y="80"/>
                </a:lnTo>
                <a:lnTo>
                  <a:pt x="140" y="80"/>
                </a:lnTo>
                <a:lnTo>
                  <a:pt x="122" y="114"/>
                </a:lnTo>
                <a:lnTo>
                  <a:pt x="108" y="148"/>
                </a:lnTo>
                <a:lnTo>
                  <a:pt x="108" y="148"/>
                </a:lnTo>
                <a:lnTo>
                  <a:pt x="96" y="144"/>
                </a:lnTo>
                <a:lnTo>
                  <a:pt x="88" y="138"/>
                </a:lnTo>
                <a:lnTo>
                  <a:pt x="80" y="130"/>
                </a:lnTo>
                <a:lnTo>
                  <a:pt x="76" y="120"/>
                </a:lnTo>
                <a:lnTo>
                  <a:pt x="76" y="120"/>
                </a:lnTo>
                <a:lnTo>
                  <a:pt x="74" y="110"/>
                </a:lnTo>
                <a:lnTo>
                  <a:pt x="74" y="100"/>
                </a:lnTo>
                <a:lnTo>
                  <a:pt x="76" y="90"/>
                </a:lnTo>
                <a:lnTo>
                  <a:pt x="82" y="80"/>
                </a:lnTo>
                <a:lnTo>
                  <a:pt x="82" y="80"/>
                </a:lnTo>
                <a:close/>
                <a:moveTo>
                  <a:pt x="150" y="94"/>
                </a:moveTo>
                <a:lnTo>
                  <a:pt x="170" y="148"/>
                </a:lnTo>
                <a:lnTo>
                  <a:pt x="170" y="148"/>
                </a:lnTo>
                <a:lnTo>
                  <a:pt x="154" y="152"/>
                </a:lnTo>
                <a:lnTo>
                  <a:pt x="138" y="154"/>
                </a:lnTo>
                <a:lnTo>
                  <a:pt x="138" y="154"/>
                </a:lnTo>
                <a:lnTo>
                  <a:pt x="122" y="152"/>
                </a:lnTo>
                <a:lnTo>
                  <a:pt x="122" y="152"/>
                </a:lnTo>
                <a:lnTo>
                  <a:pt x="136" y="122"/>
                </a:lnTo>
                <a:lnTo>
                  <a:pt x="150" y="94"/>
                </a:lnTo>
                <a:lnTo>
                  <a:pt x="150" y="94"/>
                </a:lnTo>
                <a:close/>
                <a:moveTo>
                  <a:pt x="166" y="88"/>
                </a:moveTo>
                <a:lnTo>
                  <a:pt x="166" y="88"/>
                </a:lnTo>
                <a:lnTo>
                  <a:pt x="196" y="100"/>
                </a:lnTo>
                <a:lnTo>
                  <a:pt x="226" y="116"/>
                </a:lnTo>
                <a:lnTo>
                  <a:pt x="226" y="116"/>
                </a:lnTo>
                <a:lnTo>
                  <a:pt x="218" y="124"/>
                </a:lnTo>
                <a:lnTo>
                  <a:pt x="208" y="132"/>
                </a:lnTo>
                <a:lnTo>
                  <a:pt x="198" y="138"/>
                </a:lnTo>
                <a:lnTo>
                  <a:pt x="186" y="144"/>
                </a:lnTo>
                <a:lnTo>
                  <a:pt x="166" y="88"/>
                </a:lnTo>
                <a:close/>
                <a:moveTo>
                  <a:pt x="118" y="168"/>
                </a:moveTo>
                <a:lnTo>
                  <a:pt x="118" y="168"/>
                </a:lnTo>
                <a:lnTo>
                  <a:pt x="138" y="170"/>
                </a:lnTo>
                <a:lnTo>
                  <a:pt x="138" y="170"/>
                </a:lnTo>
                <a:lnTo>
                  <a:pt x="156" y="168"/>
                </a:lnTo>
                <a:lnTo>
                  <a:pt x="176" y="164"/>
                </a:lnTo>
                <a:lnTo>
                  <a:pt x="204" y="240"/>
                </a:lnTo>
                <a:lnTo>
                  <a:pt x="204" y="240"/>
                </a:lnTo>
                <a:lnTo>
                  <a:pt x="188" y="246"/>
                </a:lnTo>
                <a:lnTo>
                  <a:pt x="172" y="248"/>
                </a:lnTo>
                <a:lnTo>
                  <a:pt x="156" y="252"/>
                </a:lnTo>
                <a:lnTo>
                  <a:pt x="140" y="252"/>
                </a:lnTo>
                <a:lnTo>
                  <a:pt x="140" y="252"/>
                </a:lnTo>
                <a:lnTo>
                  <a:pt x="140" y="252"/>
                </a:lnTo>
                <a:lnTo>
                  <a:pt x="120" y="250"/>
                </a:lnTo>
                <a:lnTo>
                  <a:pt x="102" y="248"/>
                </a:lnTo>
                <a:lnTo>
                  <a:pt x="102" y="248"/>
                </a:lnTo>
                <a:lnTo>
                  <a:pt x="108" y="208"/>
                </a:lnTo>
                <a:lnTo>
                  <a:pt x="118" y="168"/>
                </a:lnTo>
                <a:lnTo>
                  <a:pt x="118" y="168"/>
                </a:lnTo>
                <a:close/>
                <a:moveTo>
                  <a:pt x="192" y="158"/>
                </a:moveTo>
                <a:lnTo>
                  <a:pt x="192" y="158"/>
                </a:lnTo>
                <a:lnTo>
                  <a:pt x="206" y="152"/>
                </a:lnTo>
                <a:lnTo>
                  <a:pt x="218" y="144"/>
                </a:lnTo>
                <a:lnTo>
                  <a:pt x="230" y="134"/>
                </a:lnTo>
                <a:lnTo>
                  <a:pt x="240" y="124"/>
                </a:lnTo>
                <a:lnTo>
                  <a:pt x="240" y="124"/>
                </a:lnTo>
                <a:lnTo>
                  <a:pt x="272" y="148"/>
                </a:lnTo>
                <a:lnTo>
                  <a:pt x="302" y="176"/>
                </a:lnTo>
                <a:lnTo>
                  <a:pt x="302" y="176"/>
                </a:lnTo>
                <a:lnTo>
                  <a:pt x="286" y="194"/>
                </a:lnTo>
                <a:lnTo>
                  <a:pt x="266" y="210"/>
                </a:lnTo>
                <a:lnTo>
                  <a:pt x="244" y="224"/>
                </a:lnTo>
                <a:lnTo>
                  <a:pt x="220" y="236"/>
                </a:lnTo>
                <a:lnTo>
                  <a:pt x="192" y="158"/>
                </a:lnTo>
                <a:close/>
                <a:moveTo>
                  <a:pt x="86" y="260"/>
                </a:moveTo>
                <a:lnTo>
                  <a:pt x="86" y="260"/>
                </a:lnTo>
                <a:lnTo>
                  <a:pt x="86" y="278"/>
                </a:lnTo>
                <a:lnTo>
                  <a:pt x="88" y="296"/>
                </a:lnTo>
                <a:lnTo>
                  <a:pt x="90" y="312"/>
                </a:lnTo>
                <a:lnTo>
                  <a:pt x="94" y="328"/>
                </a:lnTo>
                <a:lnTo>
                  <a:pt x="94" y="328"/>
                </a:lnTo>
                <a:lnTo>
                  <a:pt x="78" y="320"/>
                </a:lnTo>
                <a:lnTo>
                  <a:pt x="62" y="310"/>
                </a:lnTo>
                <a:lnTo>
                  <a:pt x="62" y="310"/>
                </a:lnTo>
                <a:lnTo>
                  <a:pt x="54" y="298"/>
                </a:lnTo>
                <a:lnTo>
                  <a:pt x="46" y="286"/>
                </a:lnTo>
                <a:lnTo>
                  <a:pt x="40" y="274"/>
                </a:lnTo>
                <a:lnTo>
                  <a:pt x="34" y="260"/>
                </a:lnTo>
                <a:lnTo>
                  <a:pt x="34" y="260"/>
                </a:lnTo>
                <a:lnTo>
                  <a:pt x="28" y="240"/>
                </a:lnTo>
                <a:lnTo>
                  <a:pt x="24" y="218"/>
                </a:lnTo>
                <a:lnTo>
                  <a:pt x="24" y="218"/>
                </a:lnTo>
                <a:lnTo>
                  <a:pt x="36" y="232"/>
                </a:lnTo>
                <a:lnTo>
                  <a:pt x="50" y="244"/>
                </a:lnTo>
                <a:lnTo>
                  <a:pt x="68" y="252"/>
                </a:lnTo>
                <a:lnTo>
                  <a:pt x="86" y="260"/>
                </a:lnTo>
                <a:lnTo>
                  <a:pt x="86" y="260"/>
                </a:lnTo>
                <a:close/>
                <a:moveTo>
                  <a:pt x="112" y="332"/>
                </a:moveTo>
                <a:lnTo>
                  <a:pt x="112" y="332"/>
                </a:lnTo>
                <a:lnTo>
                  <a:pt x="108" y="316"/>
                </a:lnTo>
                <a:lnTo>
                  <a:pt x="104" y="300"/>
                </a:lnTo>
                <a:lnTo>
                  <a:pt x="102" y="282"/>
                </a:lnTo>
                <a:lnTo>
                  <a:pt x="102" y="264"/>
                </a:lnTo>
                <a:lnTo>
                  <a:pt x="102" y="264"/>
                </a:lnTo>
                <a:lnTo>
                  <a:pt x="120" y="266"/>
                </a:lnTo>
                <a:lnTo>
                  <a:pt x="140" y="268"/>
                </a:lnTo>
                <a:lnTo>
                  <a:pt x="140" y="268"/>
                </a:lnTo>
                <a:lnTo>
                  <a:pt x="140" y="268"/>
                </a:lnTo>
                <a:lnTo>
                  <a:pt x="156" y="266"/>
                </a:lnTo>
                <a:lnTo>
                  <a:pt x="174" y="264"/>
                </a:lnTo>
                <a:lnTo>
                  <a:pt x="192" y="260"/>
                </a:lnTo>
                <a:lnTo>
                  <a:pt x="210" y="256"/>
                </a:lnTo>
                <a:lnTo>
                  <a:pt x="236" y="326"/>
                </a:lnTo>
                <a:lnTo>
                  <a:pt x="236" y="326"/>
                </a:lnTo>
                <a:lnTo>
                  <a:pt x="204" y="334"/>
                </a:lnTo>
                <a:lnTo>
                  <a:pt x="172" y="338"/>
                </a:lnTo>
                <a:lnTo>
                  <a:pt x="142" y="338"/>
                </a:lnTo>
                <a:lnTo>
                  <a:pt x="112" y="334"/>
                </a:lnTo>
                <a:lnTo>
                  <a:pt x="112" y="334"/>
                </a:lnTo>
                <a:lnTo>
                  <a:pt x="112" y="332"/>
                </a:lnTo>
                <a:lnTo>
                  <a:pt x="112" y="332"/>
                </a:lnTo>
                <a:close/>
                <a:moveTo>
                  <a:pt x="224" y="250"/>
                </a:moveTo>
                <a:lnTo>
                  <a:pt x="224" y="250"/>
                </a:lnTo>
                <a:lnTo>
                  <a:pt x="252" y="238"/>
                </a:lnTo>
                <a:lnTo>
                  <a:pt x="274" y="224"/>
                </a:lnTo>
                <a:lnTo>
                  <a:pt x="296" y="206"/>
                </a:lnTo>
                <a:lnTo>
                  <a:pt x="312" y="188"/>
                </a:lnTo>
                <a:lnTo>
                  <a:pt x="312" y="188"/>
                </a:lnTo>
                <a:lnTo>
                  <a:pt x="324" y="202"/>
                </a:lnTo>
                <a:lnTo>
                  <a:pt x="334" y="216"/>
                </a:lnTo>
                <a:lnTo>
                  <a:pt x="342" y="232"/>
                </a:lnTo>
                <a:lnTo>
                  <a:pt x="348" y="246"/>
                </a:lnTo>
                <a:lnTo>
                  <a:pt x="348" y="246"/>
                </a:lnTo>
                <a:lnTo>
                  <a:pt x="350" y="248"/>
                </a:lnTo>
                <a:lnTo>
                  <a:pt x="350" y="248"/>
                </a:lnTo>
                <a:lnTo>
                  <a:pt x="330" y="270"/>
                </a:lnTo>
                <a:lnTo>
                  <a:pt x="306" y="290"/>
                </a:lnTo>
                <a:lnTo>
                  <a:pt x="280" y="308"/>
                </a:lnTo>
                <a:lnTo>
                  <a:pt x="250" y="322"/>
                </a:lnTo>
                <a:lnTo>
                  <a:pt x="224" y="250"/>
                </a:lnTo>
                <a:close/>
                <a:moveTo>
                  <a:pt x="128" y="360"/>
                </a:moveTo>
                <a:lnTo>
                  <a:pt x="128" y="360"/>
                </a:lnTo>
                <a:lnTo>
                  <a:pt x="122" y="352"/>
                </a:lnTo>
                <a:lnTo>
                  <a:pt x="122" y="352"/>
                </a:lnTo>
                <a:lnTo>
                  <a:pt x="140" y="354"/>
                </a:lnTo>
                <a:lnTo>
                  <a:pt x="160" y="356"/>
                </a:lnTo>
                <a:lnTo>
                  <a:pt x="160" y="356"/>
                </a:lnTo>
                <a:lnTo>
                  <a:pt x="180" y="354"/>
                </a:lnTo>
                <a:lnTo>
                  <a:pt x="200" y="352"/>
                </a:lnTo>
                <a:lnTo>
                  <a:pt x="220" y="348"/>
                </a:lnTo>
                <a:lnTo>
                  <a:pt x="242" y="342"/>
                </a:lnTo>
                <a:lnTo>
                  <a:pt x="250" y="366"/>
                </a:lnTo>
                <a:lnTo>
                  <a:pt x="250" y="366"/>
                </a:lnTo>
                <a:lnTo>
                  <a:pt x="224" y="372"/>
                </a:lnTo>
                <a:lnTo>
                  <a:pt x="198" y="376"/>
                </a:lnTo>
                <a:lnTo>
                  <a:pt x="198" y="376"/>
                </a:lnTo>
                <a:lnTo>
                  <a:pt x="180" y="374"/>
                </a:lnTo>
                <a:lnTo>
                  <a:pt x="162" y="372"/>
                </a:lnTo>
                <a:lnTo>
                  <a:pt x="144" y="366"/>
                </a:lnTo>
                <a:lnTo>
                  <a:pt x="128" y="360"/>
                </a:lnTo>
                <a:lnTo>
                  <a:pt x="128" y="360"/>
                </a:lnTo>
                <a:close/>
                <a:moveTo>
                  <a:pt x="266" y="362"/>
                </a:moveTo>
                <a:lnTo>
                  <a:pt x="256" y="336"/>
                </a:lnTo>
                <a:lnTo>
                  <a:pt x="256" y="336"/>
                </a:lnTo>
                <a:lnTo>
                  <a:pt x="284" y="322"/>
                </a:lnTo>
                <a:lnTo>
                  <a:pt x="310" y="306"/>
                </a:lnTo>
                <a:lnTo>
                  <a:pt x="334" y="288"/>
                </a:lnTo>
                <a:lnTo>
                  <a:pt x="354" y="268"/>
                </a:lnTo>
                <a:lnTo>
                  <a:pt x="354" y="268"/>
                </a:lnTo>
                <a:lnTo>
                  <a:pt x="354" y="278"/>
                </a:lnTo>
                <a:lnTo>
                  <a:pt x="354" y="278"/>
                </a:lnTo>
                <a:lnTo>
                  <a:pt x="348" y="292"/>
                </a:lnTo>
                <a:lnTo>
                  <a:pt x="338" y="304"/>
                </a:lnTo>
                <a:lnTo>
                  <a:pt x="328" y="316"/>
                </a:lnTo>
                <a:lnTo>
                  <a:pt x="318" y="328"/>
                </a:lnTo>
                <a:lnTo>
                  <a:pt x="306" y="338"/>
                </a:lnTo>
                <a:lnTo>
                  <a:pt x="294" y="346"/>
                </a:lnTo>
                <a:lnTo>
                  <a:pt x="280" y="354"/>
                </a:lnTo>
                <a:lnTo>
                  <a:pt x="266" y="362"/>
                </a:lnTo>
                <a:lnTo>
                  <a:pt x="266" y="36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Tree>
    <p:extLst>
      <p:ext uri="{BB962C8B-B14F-4D97-AF65-F5344CB8AC3E}">
        <p14:creationId xmlns:p14="http://schemas.microsoft.com/office/powerpoint/2010/main" val="1533075057"/>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challenges to combating financial crime</a:t>
            </a:r>
            <a:endParaRPr lang="en-GB" dirty="0"/>
          </a:p>
        </p:txBody>
      </p:sp>
      <p:sp>
        <p:nvSpPr>
          <p:cNvPr id="3" name="Text Placeholder 2"/>
          <p:cNvSpPr>
            <a:spLocks noGrp="1"/>
          </p:cNvSpPr>
          <p:nvPr>
            <p:ph type="body" idx="1"/>
          </p:nvPr>
        </p:nvSpPr>
        <p:spPr>
          <a:xfrm>
            <a:off x="711387" y="1752600"/>
            <a:ext cx="10786346" cy="4419600"/>
          </a:xfrm>
        </p:spPr>
        <p:txBody>
          <a:bodyPr/>
          <a:lstStyle/>
          <a:p>
            <a:pPr marL="68580" indent="-342900">
              <a:buFont typeface="Arial" panose="020B0604020202020204" pitchFamily="34" charset="0"/>
              <a:buChar char="•"/>
            </a:pPr>
            <a:r>
              <a:rPr lang="en-GB" dirty="0" smtClean="0"/>
              <a:t>More regulation</a:t>
            </a:r>
          </a:p>
          <a:p>
            <a:pPr marL="68580" indent="-342900">
              <a:buFont typeface="Arial" panose="020B0604020202020204" pitchFamily="34" charset="0"/>
              <a:buChar char="•"/>
            </a:pPr>
            <a:r>
              <a:rPr lang="en-GB" dirty="0" smtClean="0"/>
              <a:t>Advances in technology</a:t>
            </a:r>
          </a:p>
          <a:p>
            <a:pPr marL="68580" indent="-342900">
              <a:buFont typeface="Arial" panose="020B0604020202020204" pitchFamily="34" charset="0"/>
              <a:buChar char="•"/>
            </a:pPr>
            <a:r>
              <a:rPr lang="en-GB" dirty="0" smtClean="0"/>
              <a:t>Sophisticated criminals </a:t>
            </a:r>
          </a:p>
          <a:p>
            <a:pPr marL="68580" indent="-342900">
              <a:buFont typeface="Arial" panose="020B0604020202020204" pitchFamily="34" charset="0"/>
              <a:buChar char="•"/>
            </a:pPr>
            <a:r>
              <a:rPr lang="en-GB" dirty="0" smtClean="0"/>
              <a:t>Operational silos - not looking at financial crime holistically </a:t>
            </a:r>
          </a:p>
          <a:p>
            <a:pPr marL="68580" indent="-342900">
              <a:buFont typeface="Arial" panose="020B0604020202020204" pitchFamily="34" charset="0"/>
              <a:buChar char="•"/>
            </a:pPr>
            <a:r>
              <a:rPr lang="en-GB" dirty="0" smtClean="0"/>
              <a:t>Not knowing who the customer is</a:t>
            </a:r>
          </a:p>
          <a:p>
            <a:pPr marL="68580" indent="-342900">
              <a:buFont typeface="Arial" panose="020B0604020202020204" pitchFamily="34" charset="0"/>
              <a:buChar char="•"/>
            </a:pPr>
            <a:r>
              <a:rPr lang="en-GB" dirty="0" smtClean="0"/>
              <a:t>Not understanding customers’ transactions</a:t>
            </a:r>
          </a:p>
          <a:p>
            <a:pPr indent="0"/>
            <a:endParaRPr lang="en-GB" dirty="0" smtClean="0"/>
          </a:p>
          <a:p>
            <a:pPr marL="68580" indent="-342900">
              <a:buFont typeface="Arial" panose="020B0604020202020204" pitchFamily="34" charset="0"/>
              <a:buChar char="•"/>
            </a:pPr>
            <a:endParaRPr lang="en-GB" dirty="0"/>
          </a:p>
        </p:txBody>
      </p:sp>
    </p:spTree>
    <p:extLst>
      <p:ext uri="{BB962C8B-B14F-4D97-AF65-F5344CB8AC3E}">
        <p14:creationId xmlns:p14="http://schemas.microsoft.com/office/powerpoint/2010/main" val="325874657"/>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ltGray">
          <a:xfrm>
            <a:off x="969934" y="1656491"/>
            <a:ext cx="4248472" cy="4292789"/>
          </a:xfrm>
          <a:prstGeom prst="ellipse">
            <a:avLst/>
          </a:prstGeom>
          <a:solidFill>
            <a:schemeClr val="bg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2" name="Text Placeholder 1"/>
          <p:cNvSpPr>
            <a:spLocks noGrp="1"/>
          </p:cNvSpPr>
          <p:nvPr>
            <p:ph type="body" sz="quarter" idx="13"/>
          </p:nvPr>
        </p:nvSpPr>
        <p:spPr/>
        <p:txBody>
          <a:bodyPr/>
          <a:lstStyle/>
          <a:p>
            <a:r>
              <a:rPr lang="en-GB" sz="2400" b="1" i="1" dirty="0" smtClean="0"/>
              <a:t>Financial </a:t>
            </a:r>
            <a:r>
              <a:rPr lang="en-GB" sz="2400" b="1" i="1" dirty="0" smtClean="0"/>
              <a:t>crime framework</a:t>
            </a:r>
            <a:endParaRPr lang="en-GB" sz="2400" b="1" i="1" dirty="0"/>
          </a:p>
        </p:txBody>
      </p:sp>
      <p:grpSp>
        <p:nvGrpSpPr>
          <p:cNvPr id="63" name="Group 62"/>
          <p:cNvGrpSpPr/>
          <p:nvPr/>
        </p:nvGrpSpPr>
        <p:grpSpPr>
          <a:xfrm>
            <a:off x="1882001" y="2488025"/>
            <a:ext cx="2495401" cy="2632738"/>
            <a:chOff x="2898617" y="2318476"/>
            <a:chExt cx="3337682" cy="3337682"/>
          </a:xfrm>
        </p:grpSpPr>
        <p:sp>
          <p:nvSpPr>
            <p:cNvPr id="85" name="Oval 84"/>
            <p:cNvSpPr>
              <a:spLocks noChangeAspect="1"/>
            </p:cNvSpPr>
            <p:nvPr/>
          </p:nvSpPr>
          <p:spPr bwMode="ltGray">
            <a:xfrm>
              <a:off x="2898617" y="2318476"/>
              <a:ext cx="3337682" cy="3337682"/>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19" dirty="0">
                <a:solidFill>
                  <a:srgbClr val="FFFFFF"/>
                </a:solidFill>
                <a:latin typeface="Georgia" pitchFamily="18" charset="0"/>
              </a:endParaRPr>
            </a:p>
          </p:txBody>
        </p:sp>
        <p:sp>
          <p:nvSpPr>
            <p:cNvPr id="86" name="Oval 85"/>
            <p:cNvSpPr>
              <a:spLocks noChangeAspect="1"/>
            </p:cNvSpPr>
            <p:nvPr/>
          </p:nvSpPr>
          <p:spPr bwMode="ltGray">
            <a:xfrm>
              <a:off x="3322898" y="2748086"/>
              <a:ext cx="2489119" cy="2489119"/>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19" dirty="0">
                <a:solidFill>
                  <a:srgbClr val="FFFFFF"/>
                </a:solidFill>
                <a:latin typeface="Georgia" pitchFamily="18" charset="0"/>
              </a:endParaRPr>
            </a:p>
          </p:txBody>
        </p:sp>
      </p:grpSp>
      <p:pic>
        <p:nvPicPr>
          <p:cNvPr id="64" name="Picture 63"/>
          <p:cNvPicPr>
            <a:picLocks noChangeAspect="1"/>
          </p:cNvPicPr>
          <p:nvPr/>
        </p:nvPicPr>
        <p:blipFill>
          <a:blip r:embed="rId2"/>
          <a:stretch>
            <a:fillRect/>
          </a:stretch>
        </p:blipFill>
        <p:spPr>
          <a:xfrm>
            <a:off x="-371532" y="1772020"/>
            <a:ext cx="7002466" cy="4044934"/>
          </a:xfrm>
          <a:prstGeom prst="rect">
            <a:avLst/>
          </a:prstGeom>
        </p:spPr>
      </p:pic>
      <p:sp>
        <p:nvSpPr>
          <p:cNvPr id="65" name="Rectangle 64"/>
          <p:cNvSpPr/>
          <p:nvPr/>
        </p:nvSpPr>
        <p:spPr>
          <a:xfrm>
            <a:off x="1932228" y="2401060"/>
            <a:ext cx="1090415" cy="375231"/>
          </a:xfrm>
          <a:prstGeom prst="rect">
            <a:avLst/>
          </a:prstGeom>
        </p:spPr>
        <p:txBody>
          <a:bodyPr wrap="square">
            <a:spAutoFit/>
          </a:bodyPr>
          <a:lstStyle/>
          <a:p>
            <a:pPr algn="ctr"/>
            <a:r>
              <a:rPr lang="en-GB" sz="919" b="1" i="1" dirty="0">
                <a:solidFill>
                  <a:srgbClr val="FFFFFF"/>
                </a:solidFill>
                <a:latin typeface="Georgia" pitchFamily="18" charset="0"/>
              </a:rPr>
              <a:t>Financing terrorism</a:t>
            </a:r>
          </a:p>
        </p:txBody>
      </p:sp>
      <p:sp>
        <p:nvSpPr>
          <p:cNvPr id="66" name="Rectangle 65"/>
          <p:cNvSpPr/>
          <p:nvPr/>
        </p:nvSpPr>
        <p:spPr>
          <a:xfrm>
            <a:off x="2981879" y="2432471"/>
            <a:ext cx="1090415" cy="233782"/>
          </a:xfrm>
          <a:prstGeom prst="rect">
            <a:avLst/>
          </a:prstGeom>
        </p:spPr>
        <p:txBody>
          <a:bodyPr wrap="square">
            <a:spAutoFit/>
          </a:bodyPr>
          <a:lstStyle/>
          <a:p>
            <a:pPr algn="ctr"/>
            <a:r>
              <a:rPr lang="en-GB" sz="919" b="1" i="1" dirty="0">
                <a:solidFill>
                  <a:srgbClr val="FFFFFF"/>
                </a:solidFill>
                <a:latin typeface="Georgia" pitchFamily="18" charset="0"/>
              </a:rPr>
              <a:t>Sanctions</a:t>
            </a:r>
          </a:p>
        </p:txBody>
      </p:sp>
      <p:sp>
        <p:nvSpPr>
          <p:cNvPr id="67" name="Rectangle 66"/>
          <p:cNvSpPr/>
          <p:nvPr/>
        </p:nvSpPr>
        <p:spPr>
          <a:xfrm>
            <a:off x="3700316" y="3005710"/>
            <a:ext cx="1090415" cy="375231"/>
          </a:xfrm>
          <a:prstGeom prst="rect">
            <a:avLst/>
          </a:prstGeom>
        </p:spPr>
        <p:txBody>
          <a:bodyPr wrap="square">
            <a:spAutoFit/>
          </a:bodyPr>
          <a:lstStyle/>
          <a:p>
            <a:pPr algn="ctr"/>
            <a:r>
              <a:rPr lang="en-GB" sz="919" b="1" i="1" dirty="0">
                <a:solidFill>
                  <a:srgbClr val="FFFFFF"/>
                </a:solidFill>
                <a:latin typeface="Georgia" pitchFamily="18" charset="0"/>
              </a:rPr>
              <a:t>Fraud &amp; dishonesty</a:t>
            </a:r>
          </a:p>
        </p:txBody>
      </p:sp>
      <p:sp>
        <p:nvSpPr>
          <p:cNvPr id="77" name="Rectangle 76"/>
          <p:cNvSpPr/>
          <p:nvPr/>
        </p:nvSpPr>
        <p:spPr>
          <a:xfrm>
            <a:off x="3755482" y="4006743"/>
            <a:ext cx="1090415" cy="375231"/>
          </a:xfrm>
          <a:prstGeom prst="rect">
            <a:avLst/>
          </a:prstGeom>
        </p:spPr>
        <p:txBody>
          <a:bodyPr wrap="square">
            <a:spAutoFit/>
          </a:bodyPr>
          <a:lstStyle/>
          <a:p>
            <a:pPr algn="ctr"/>
            <a:r>
              <a:rPr lang="en-GB" sz="919" b="1" i="1" dirty="0">
                <a:solidFill>
                  <a:srgbClr val="FFFFFF"/>
                </a:solidFill>
                <a:latin typeface="Georgia" pitchFamily="18" charset="0"/>
              </a:rPr>
              <a:t>Bribery &amp; corruption</a:t>
            </a:r>
          </a:p>
        </p:txBody>
      </p:sp>
      <p:sp>
        <p:nvSpPr>
          <p:cNvPr id="78" name="Oval 77"/>
          <p:cNvSpPr>
            <a:spLocks noChangeAspect="1"/>
          </p:cNvSpPr>
          <p:nvPr/>
        </p:nvSpPr>
        <p:spPr bwMode="ltGray">
          <a:xfrm>
            <a:off x="2409936" y="3078429"/>
            <a:ext cx="1354759" cy="142932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19" dirty="0">
              <a:solidFill>
                <a:srgbClr val="FFFFFF"/>
              </a:solidFill>
              <a:latin typeface="Georgia" pitchFamily="18" charset="0"/>
            </a:endParaRPr>
          </a:p>
        </p:txBody>
      </p:sp>
      <p:sp>
        <p:nvSpPr>
          <p:cNvPr id="79" name="Oval 78"/>
          <p:cNvSpPr>
            <a:spLocks noChangeAspect="1"/>
          </p:cNvSpPr>
          <p:nvPr/>
        </p:nvSpPr>
        <p:spPr bwMode="ltGray">
          <a:xfrm>
            <a:off x="2544755" y="3229020"/>
            <a:ext cx="1090416" cy="1150428"/>
          </a:xfrm>
          <a:prstGeom prst="ellipse">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19" b="1" i="1" dirty="0">
              <a:solidFill>
                <a:srgbClr val="FFFFFF"/>
              </a:solidFill>
              <a:latin typeface="Georgia" pitchFamily="18" charset="0"/>
            </a:endParaRPr>
          </a:p>
        </p:txBody>
      </p:sp>
      <p:sp>
        <p:nvSpPr>
          <p:cNvPr id="80" name="Rectangle 79"/>
          <p:cNvSpPr/>
          <p:nvPr/>
        </p:nvSpPr>
        <p:spPr>
          <a:xfrm>
            <a:off x="2537501" y="3549323"/>
            <a:ext cx="1090415" cy="375231"/>
          </a:xfrm>
          <a:prstGeom prst="rect">
            <a:avLst/>
          </a:prstGeom>
        </p:spPr>
        <p:txBody>
          <a:bodyPr wrap="square">
            <a:spAutoFit/>
          </a:bodyPr>
          <a:lstStyle/>
          <a:p>
            <a:pPr algn="ctr"/>
            <a:r>
              <a:rPr lang="en-GB" sz="919" b="1" i="1" dirty="0">
                <a:solidFill>
                  <a:srgbClr val="FFFFFF"/>
                </a:solidFill>
                <a:latin typeface="Georgia" pitchFamily="18" charset="0"/>
              </a:rPr>
              <a:t>Financial Crime</a:t>
            </a:r>
          </a:p>
        </p:txBody>
      </p:sp>
      <p:sp>
        <p:nvSpPr>
          <p:cNvPr id="81" name="Rectangle 80"/>
          <p:cNvSpPr/>
          <p:nvPr/>
        </p:nvSpPr>
        <p:spPr>
          <a:xfrm>
            <a:off x="1573286" y="4246119"/>
            <a:ext cx="846640" cy="375231"/>
          </a:xfrm>
          <a:prstGeom prst="rect">
            <a:avLst/>
          </a:prstGeom>
        </p:spPr>
        <p:txBody>
          <a:bodyPr wrap="square">
            <a:spAutoFit/>
          </a:bodyPr>
          <a:lstStyle/>
          <a:p>
            <a:pPr algn="ctr"/>
            <a:r>
              <a:rPr lang="en-GB" sz="919" b="1" i="1" dirty="0">
                <a:solidFill>
                  <a:srgbClr val="FFFFFF"/>
                </a:solidFill>
                <a:latin typeface="Georgia" pitchFamily="18" charset="0"/>
              </a:rPr>
              <a:t>Market abuse</a:t>
            </a:r>
          </a:p>
        </p:txBody>
      </p:sp>
      <p:sp>
        <p:nvSpPr>
          <p:cNvPr id="82" name="Rectangle 81"/>
          <p:cNvSpPr/>
          <p:nvPr/>
        </p:nvSpPr>
        <p:spPr>
          <a:xfrm>
            <a:off x="3341689" y="4830569"/>
            <a:ext cx="846640" cy="516680"/>
          </a:xfrm>
          <a:prstGeom prst="rect">
            <a:avLst/>
          </a:prstGeom>
        </p:spPr>
        <p:txBody>
          <a:bodyPr wrap="square">
            <a:spAutoFit/>
          </a:bodyPr>
          <a:lstStyle/>
          <a:p>
            <a:pPr algn="ctr"/>
            <a:r>
              <a:rPr lang="en-GB" sz="919" b="1" i="1" dirty="0">
                <a:solidFill>
                  <a:srgbClr val="FFFFFF"/>
                </a:solidFill>
                <a:latin typeface="Georgia" pitchFamily="18" charset="0"/>
              </a:rPr>
              <a:t>Tax evasion &amp; tax fraud</a:t>
            </a:r>
          </a:p>
        </p:txBody>
      </p:sp>
      <p:sp>
        <p:nvSpPr>
          <p:cNvPr id="83" name="Rectangle 82"/>
          <p:cNvSpPr/>
          <p:nvPr/>
        </p:nvSpPr>
        <p:spPr>
          <a:xfrm>
            <a:off x="2308502" y="4919768"/>
            <a:ext cx="846640" cy="375231"/>
          </a:xfrm>
          <a:prstGeom prst="rect">
            <a:avLst/>
          </a:prstGeom>
        </p:spPr>
        <p:txBody>
          <a:bodyPr wrap="square">
            <a:spAutoFit/>
          </a:bodyPr>
          <a:lstStyle/>
          <a:p>
            <a:pPr algn="ctr"/>
            <a:r>
              <a:rPr lang="en-GB" sz="919" b="1" i="1" dirty="0">
                <a:solidFill>
                  <a:srgbClr val="FFFFFF"/>
                </a:solidFill>
                <a:latin typeface="Georgia" pitchFamily="18" charset="0"/>
              </a:rPr>
              <a:t>Cyber related</a:t>
            </a:r>
          </a:p>
        </p:txBody>
      </p:sp>
      <p:sp>
        <p:nvSpPr>
          <p:cNvPr id="84" name="Rectangle 83"/>
          <p:cNvSpPr/>
          <p:nvPr/>
        </p:nvSpPr>
        <p:spPr>
          <a:xfrm>
            <a:off x="1426022" y="3144719"/>
            <a:ext cx="947087" cy="658129"/>
          </a:xfrm>
          <a:prstGeom prst="rect">
            <a:avLst/>
          </a:prstGeom>
        </p:spPr>
        <p:txBody>
          <a:bodyPr wrap="square">
            <a:spAutoFit/>
          </a:bodyPr>
          <a:lstStyle/>
          <a:p>
            <a:pPr algn="ctr"/>
            <a:r>
              <a:rPr lang="en-GB" sz="919" b="1" i="1" dirty="0">
                <a:solidFill>
                  <a:srgbClr val="FFFFFF"/>
                </a:solidFill>
                <a:latin typeface="Georgia" pitchFamily="18" charset="0"/>
              </a:rPr>
              <a:t>Handling the proceeds of crime</a:t>
            </a:r>
          </a:p>
        </p:txBody>
      </p:sp>
      <p:sp>
        <p:nvSpPr>
          <p:cNvPr id="36" name="TextBox 35"/>
          <p:cNvSpPr txBox="1"/>
          <p:nvPr/>
        </p:nvSpPr>
        <p:spPr bwMode="gray">
          <a:xfrm rot="6378">
            <a:off x="2223075" y="1797694"/>
            <a:ext cx="1713339" cy="981645"/>
          </a:xfrm>
          <a:prstGeom prst="rect">
            <a:avLst/>
          </a:prstGeom>
          <a:noFill/>
        </p:spPr>
        <p:txBody>
          <a:bodyPr wrap="square" rtlCol="0">
            <a:prstTxWarp prst="textArchUp">
              <a:avLst>
                <a:gd name="adj" fmla="val 11205662"/>
              </a:avLst>
            </a:prstTxWarp>
            <a:spAutoFit/>
          </a:bodyPr>
          <a:lstStyle/>
          <a:p>
            <a:pPr algn="ctr"/>
            <a:r>
              <a:rPr lang="en-GB" sz="971" b="1" dirty="0" smtClean="0">
                <a:latin typeface="+mj-lt"/>
              </a:rPr>
              <a:t>Technology</a:t>
            </a:r>
            <a:endParaRPr lang="en-GB" sz="971" b="1" dirty="0">
              <a:latin typeface="+mj-lt"/>
            </a:endParaRPr>
          </a:p>
        </p:txBody>
      </p:sp>
      <p:sp>
        <p:nvSpPr>
          <p:cNvPr id="37" name="TextBox 36"/>
          <p:cNvSpPr txBox="1"/>
          <p:nvPr/>
        </p:nvSpPr>
        <p:spPr bwMode="gray">
          <a:xfrm rot="16200000">
            <a:off x="765912" y="3275517"/>
            <a:ext cx="1713339" cy="981645"/>
          </a:xfrm>
          <a:prstGeom prst="rect">
            <a:avLst/>
          </a:prstGeom>
          <a:noFill/>
        </p:spPr>
        <p:txBody>
          <a:bodyPr wrap="square" rtlCol="0">
            <a:prstTxWarp prst="textArchUp">
              <a:avLst>
                <a:gd name="adj" fmla="val 11205662"/>
              </a:avLst>
            </a:prstTxWarp>
            <a:spAutoFit/>
          </a:bodyPr>
          <a:lstStyle/>
          <a:p>
            <a:pPr algn="ctr"/>
            <a:r>
              <a:rPr lang="en-GB" sz="971" b="1" dirty="0" smtClean="0">
                <a:latin typeface="+mj-lt"/>
              </a:rPr>
              <a:t>Technology</a:t>
            </a:r>
            <a:endParaRPr lang="en-GB" sz="971" b="1" dirty="0">
              <a:latin typeface="+mj-lt"/>
            </a:endParaRPr>
          </a:p>
        </p:txBody>
      </p:sp>
      <p:sp>
        <p:nvSpPr>
          <p:cNvPr id="38" name="TextBox 37"/>
          <p:cNvSpPr txBox="1"/>
          <p:nvPr/>
        </p:nvSpPr>
        <p:spPr bwMode="gray">
          <a:xfrm rot="10800000">
            <a:off x="2197378" y="4869160"/>
            <a:ext cx="1713339" cy="981645"/>
          </a:xfrm>
          <a:prstGeom prst="rect">
            <a:avLst/>
          </a:prstGeom>
          <a:noFill/>
        </p:spPr>
        <p:txBody>
          <a:bodyPr wrap="square" rtlCol="0">
            <a:prstTxWarp prst="textArchUp">
              <a:avLst>
                <a:gd name="adj" fmla="val 11205662"/>
              </a:avLst>
            </a:prstTxWarp>
            <a:spAutoFit/>
          </a:bodyPr>
          <a:lstStyle/>
          <a:p>
            <a:pPr algn="ctr"/>
            <a:r>
              <a:rPr lang="en-GB" sz="971" b="1" dirty="0" smtClean="0">
                <a:latin typeface="+mj-lt"/>
              </a:rPr>
              <a:t>Technology</a:t>
            </a:r>
            <a:endParaRPr lang="en-GB" sz="971" b="1" dirty="0">
              <a:latin typeface="+mj-lt"/>
            </a:endParaRPr>
          </a:p>
        </p:txBody>
      </p:sp>
      <p:sp>
        <p:nvSpPr>
          <p:cNvPr id="39" name="TextBox 38"/>
          <p:cNvSpPr txBox="1"/>
          <p:nvPr/>
        </p:nvSpPr>
        <p:spPr bwMode="gray">
          <a:xfrm rot="5400000">
            <a:off x="3726898" y="3275517"/>
            <a:ext cx="1713339" cy="981645"/>
          </a:xfrm>
          <a:prstGeom prst="rect">
            <a:avLst/>
          </a:prstGeom>
          <a:noFill/>
        </p:spPr>
        <p:txBody>
          <a:bodyPr wrap="square" rtlCol="0">
            <a:prstTxWarp prst="textArchUp">
              <a:avLst>
                <a:gd name="adj" fmla="val 11205662"/>
              </a:avLst>
            </a:prstTxWarp>
            <a:spAutoFit/>
          </a:bodyPr>
          <a:lstStyle/>
          <a:p>
            <a:pPr algn="ctr"/>
            <a:r>
              <a:rPr lang="en-GB" sz="971" b="1" dirty="0" smtClean="0">
                <a:latin typeface="+mj-lt"/>
              </a:rPr>
              <a:t>Technology</a:t>
            </a:r>
            <a:endParaRPr lang="en-GB" sz="971" b="1" dirty="0">
              <a:latin typeface="+mj-lt"/>
            </a:endParaRPr>
          </a:p>
        </p:txBody>
      </p:sp>
      <p:sp>
        <p:nvSpPr>
          <p:cNvPr id="8" name="Isosceles Triangle 7"/>
          <p:cNvSpPr/>
          <p:nvPr/>
        </p:nvSpPr>
        <p:spPr bwMode="ltGray">
          <a:xfrm rot="5400000">
            <a:off x="4748300" y="3447865"/>
            <a:ext cx="2253516" cy="445058"/>
          </a:xfrm>
          <a:prstGeom prst="triangle">
            <a:avLst>
              <a:gd name="adj" fmla="val 49752"/>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9" name="TextBox 8"/>
          <p:cNvSpPr txBox="1"/>
          <p:nvPr/>
        </p:nvSpPr>
        <p:spPr>
          <a:xfrm>
            <a:off x="6192023" y="2288516"/>
            <a:ext cx="5018132" cy="2775469"/>
          </a:xfrm>
          <a:prstGeom prst="rect">
            <a:avLst/>
          </a:prstGeom>
          <a:noFill/>
        </p:spPr>
        <p:txBody>
          <a:bodyPr wrap="square" lIns="0" tIns="0" rIns="0" bIns="0" rtlCol="0" anchor="ctr">
            <a:noAutofit/>
          </a:bodyPr>
          <a:lstStyle/>
          <a:p>
            <a:pPr marL="180975" indent="-180975">
              <a:spcAft>
                <a:spcPts val="900"/>
              </a:spcAft>
              <a:buFont typeface="Arial" panose="020B0604020202020204" pitchFamily="34" charset="0"/>
              <a:buChar char="•"/>
            </a:pPr>
            <a:r>
              <a:rPr lang="en-GB" sz="2000" dirty="0" smtClean="0">
                <a:latin typeface="Georgia" pitchFamily="18" charset="0"/>
              </a:rPr>
              <a:t>Holistic approach</a:t>
            </a:r>
          </a:p>
          <a:p>
            <a:pPr marL="180975" indent="-180975">
              <a:spcAft>
                <a:spcPts val="900"/>
              </a:spcAft>
              <a:buFont typeface="Arial" panose="020B0604020202020204" pitchFamily="34" charset="0"/>
              <a:buChar char="•"/>
            </a:pPr>
            <a:r>
              <a:rPr lang="en-GB" sz="2000" dirty="0" smtClean="0">
                <a:latin typeface="Georgia" pitchFamily="18" charset="0"/>
              </a:rPr>
              <a:t>Overlaid with technology</a:t>
            </a:r>
          </a:p>
          <a:p>
            <a:pPr marL="180975" indent="-180975">
              <a:spcAft>
                <a:spcPts val="900"/>
              </a:spcAft>
              <a:buFont typeface="Arial" panose="020B0604020202020204" pitchFamily="34" charset="0"/>
              <a:buChar char="•"/>
            </a:pPr>
            <a:r>
              <a:rPr lang="en-GB" sz="2000" dirty="0" smtClean="0">
                <a:latin typeface="Georgia" pitchFamily="18" charset="0"/>
              </a:rPr>
              <a:t>Collaboration amongst industry participants</a:t>
            </a:r>
          </a:p>
          <a:p>
            <a:pPr marL="180975" indent="-180975">
              <a:spcAft>
                <a:spcPts val="900"/>
              </a:spcAft>
              <a:buFont typeface="Arial" panose="020B0604020202020204" pitchFamily="34" charset="0"/>
              <a:buChar char="•"/>
            </a:pPr>
            <a:r>
              <a:rPr lang="en-GB" sz="2000" dirty="0" smtClean="0">
                <a:latin typeface="Georgia" pitchFamily="18" charset="0"/>
              </a:rPr>
              <a:t>Increasing move towards </a:t>
            </a:r>
            <a:r>
              <a:rPr lang="en-GB" sz="2000" dirty="0" smtClean="0">
                <a:latin typeface="Georgia" pitchFamily="18" charset="0"/>
              </a:rPr>
              <a:t>utilities</a:t>
            </a:r>
            <a:endParaRPr lang="en-GB" sz="2000" dirty="0" smtClean="0">
              <a:latin typeface="Georgia" pitchFamily="18" charset="0"/>
            </a:endParaRPr>
          </a:p>
        </p:txBody>
      </p:sp>
    </p:spTree>
    <p:extLst>
      <p:ext uri="{BB962C8B-B14F-4D97-AF65-F5344CB8AC3E}">
        <p14:creationId xmlns:p14="http://schemas.microsoft.com/office/powerpoint/2010/main" val="64900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smtClean="0"/>
              <a:t>Know Your Customer utility – definition</a:t>
            </a:r>
            <a:endParaRPr lang="en-GB" dirty="0"/>
          </a:p>
        </p:txBody>
      </p:sp>
      <p:sp>
        <p:nvSpPr>
          <p:cNvPr id="27" name="Rectangle 1"/>
          <p:cNvSpPr>
            <a:spLocks noChangeArrowheads="1"/>
          </p:cNvSpPr>
          <p:nvPr/>
        </p:nvSpPr>
        <p:spPr bwMode="auto">
          <a:xfrm>
            <a:off x="5540490" y="1592042"/>
            <a:ext cx="3348720" cy="16741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0" lvl="1">
              <a:spcAft>
                <a:spcPts val="181"/>
              </a:spcAft>
            </a:pPr>
            <a:endParaRPr lang="en-GB" sz="1088" b="1" i="1" dirty="0">
              <a:solidFill>
                <a:srgbClr val="A32020"/>
              </a:solidFill>
              <a:latin typeface="Georgia"/>
            </a:endParaRPr>
          </a:p>
        </p:txBody>
      </p:sp>
      <p:sp>
        <p:nvSpPr>
          <p:cNvPr id="119" name="Rectangle 118"/>
          <p:cNvSpPr/>
          <p:nvPr/>
        </p:nvSpPr>
        <p:spPr bwMode="ltGray">
          <a:xfrm>
            <a:off x="6080001" y="1762541"/>
            <a:ext cx="4280151" cy="4073179"/>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rgbClr val="FFFFFF"/>
              </a:solidFill>
              <a:latin typeface="Georgia" pitchFamily="18" charset="0"/>
            </a:endParaRPr>
          </a:p>
        </p:txBody>
      </p:sp>
      <p:sp>
        <p:nvSpPr>
          <p:cNvPr id="118" name="Isosceles Triangle 117"/>
          <p:cNvSpPr/>
          <p:nvPr/>
        </p:nvSpPr>
        <p:spPr bwMode="ltGray">
          <a:xfrm rot="5400000">
            <a:off x="3847649" y="3589357"/>
            <a:ext cx="3829780" cy="458017"/>
          </a:xfrm>
          <a:prstGeom prst="triangle">
            <a:avLst/>
          </a:prstGeom>
          <a:solidFill>
            <a:schemeClr val="bg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rgbClr val="FFFFFF"/>
              </a:solidFill>
              <a:latin typeface="Georgia" pitchFamily="18" charset="0"/>
            </a:endParaRPr>
          </a:p>
        </p:txBody>
      </p:sp>
      <p:sp>
        <p:nvSpPr>
          <p:cNvPr id="7" name="TextBox 6"/>
          <p:cNvSpPr txBox="1"/>
          <p:nvPr/>
        </p:nvSpPr>
        <p:spPr>
          <a:xfrm>
            <a:off x="1183458" y="2218355"/>
            <a:ext cx="3681933" cy="2230650"/>
          </a:xfrm>
          <a:prstGeom prst="rect">
            <a:avLst/>
          </a:prstGeom>
          <a:noFill/>
        </p:spPr>
        <p:txBody>
          <a:bodyPr wrap="square" lIns="0" tIns="0" rIns="0" bIns="0" rtlCol="0">
            <a:noAutofit/>
          </a:bodyPr>
          <a:lstStyle/>
          <a:p>
            <a:pPr>
              <a:spcAft>
                <a:spcPts val="816"/>
              </a:spcAft>
            </a:pPr>
            <a:r>
              <a:rPr lang="en-GB" altLang="ja-JP" sz="1600" dirty="0" smtClean="0">
                <a:solidFill>
                  <a:srgbClr val="000000"/>
                </a:solidFill>
                <a:latin typeface="Georgia"/>
              </a:rPr>
              <a:t>PwC has launched the PwC KYC utility - </a:t>
            </a:r>
            <a:r>
              <a:rPr lang="en-GB" altLang="ja-JP" sz="1600" dirty="0">
                <a:solidFill>
                  <a:srgbClr val="000000"/>
                </a:solidFill>
                <a:latin typeface="Georgia"/>
              </a:rPr>
              <a:t>a managed service activity that streamlines the collection, verification, storage and sharing of data amongst participating </a:t>
            </a:r>
            <a:r>
              <a:rPr lang="en-GB" altLang="ja-JP" sz="1600" dirty="0" smtClean="0">
                <a:solidFill>
                  <a:srgbClr val="000000"/>
                </a:solidFill>
                <a:latin typeface="Georgia"/>
              </a:rPr>
              <a:t>FIs.</a:t>
            </a:r>
          </a:p>
          <a:p>
            <a:pPr>
              <a:spcAft>
                <a:spcPts val="816"/>
              </a:spcAft>
            </a:pPr>
            <a:r>
              <a:rPr lang="en-GB" altLang="ja-JP" sz="1600" dirty="0" smtClean="0">
                <a:solidFill>
                  <a:srgbClr val="000000"/>
                </a:solidFill>
                <a:latin typeface="Georgia"/>
              </a:rPr>
              <a:t>It is a technologically enabled solution that helps FIs to perform KYC checks once and do it to the highest standard thus removing the duplication from the process. </a:t>
            </a:r>
            <a:endParaRPr lang="en-GB" altLang="ja-JP" sz="1600" dirty="0" smtClean="0">
              <a:solidFill>
                <a:srgbClr val="000000"/>
              </a:solidFill>
              <a:latin typeface="Georgia"/>
            </a:endParaRPr>
          </a:p>
        </p:txBody>
      </p:sp>
      <p:grpSp>
        <p:nvGrpSpPr>
          <p:cNvPr id="18" name="Group 17"/>
          <p:cNvGrpSpPr/>
          <p:nvPr/>
        </p:nvGrpSpPr>
        <p:grpSpPr>
          <a:xfrm>
            <a:off x="6579752" y="1831330"/>
            <a:ext cx="3316674" cy="3918110"/>
            <a:chOff x="7168350" y="1815146"/>
            <a:chExt cx="3316674" cy="3918110"/>
          </a:xfrm>
        </p:grpSpPr>
        <p:sp>
          <p:nvSpPr>
            <p:cNvPr id="30" name="Text Box 3"/>
            <p:cNvSpPr txBox="1">
              <a:spLocks noChangeArrowheads="1"/>
            </p:cNvSpPr>
            <p:nvPr/>
          </p:nvSpPr>
          <p:spPr bwMode="auto">
            <a:xfrm>
              <a:off x="8058563" y="5368870"/>
              <a:ext cx="1427949" cy="364386"/>
            </a:xfrm>
            <a:prstGeom prst="rect">
              <a:avLst/>
            </a:prstGeom>
            <a:noFill/>
            <a:ln w="9525">
              <a:noFill/>
              <a:miter lim="800000"/>
              <a:headEnd/>
              <a:tailEnd/>
            </a:ln>
          </p:spPr>
          <p:txBody>
            <a:bodyPr wrap="square">
              <a:no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spcBef>
                  <a:spcPct val="50000"/>
                </a:spcBef>
                <a:spcAft>
                  <a:spcPct val="0"/>
                </a:spcAft>
              </a:pPr>
              <a:r>
                <a:rPr lang="en-GB" sz="1800" b="1" i="1" dirty="0">
                  <a:solidFill>
                    <a:schemeClr val="bg1"/>
                  </a:solidFill>
                  <a:latin typeface="Georgia"/>
                </a:rPr>
                <a:t>FIs</a:t>
              </a:r>
            </a:p>
          </p:txBody>
        </p:sp>
        <p:cxnSp>
          <p:nvCxnSpPr>
            <p:cNvPr id="31" name="Straight Connector 30"/>
            <p:cNvCxnSpPr>
              <a:stCxn id="87" idx="5"/>
              <a:endCxn id="213" idx="0"/>
            </p:cNvCxnSpPr>
            <p:nvPr/>
          </p:nvCxnSpPr>
          <p:spPr>
            <a:xfrm>
              <a:off x="9066467" y="4426470"/>
              <a:ext cx="720171" cy="278332"/>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10" idx="0"/>
            </p:cNvCxnSpPr>
            <p:nvPr/>
          </p:nvCxnSpPr>
          <p:spPr>
            <a:xfrm>
              <a:off x="8820857" y="4432820"/>
              <a:ext cx="256664" cy="271982"/>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7" idx="3"/>
            </p:cNvCxnSpPr>
            <p:nvPr/>
          </p:nvCxnSpPr>
          <p:spPr>
            <a:xfrm flipH="1">
              <a:off x="7717683" y="4426470"/>
              <a:ext cx="775986" cy="264639"/>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392634" y="4432820"/>
              <a:ext cx="428966" cy="276661"/>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549670" y="3281472"/>
              <a:ext cx="1023594" cy="628804"/>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5" idx="5"/>
              <a:endCxn id="88" idx="16"/>
            </p:cNvCxnSpPr>
            <p:nvPr/>
          </p:nvCxnSpPr>
          <p:spPr>
            <a:xfrm>
              <a:off x="8243843" y="2996938"/>
              <a:ext cx="390607" cy="778857"/>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48" idx="4"/>
              <a:endCxn id="87" idx="0"/>
            </p:cNvCxnSpPr>
            <p:nvPr/>
          </p:nvCxnSpPr>
          <p:spPr>
            <a:xfrm flipH="1">
              <a:off x="8780068" y="2787500"/>
              <a:ext cx="1" cy="915314"/>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41" idx="3"/>
              <a:endCxn id="88" idx="9"/>
            </p:cNvCxnSpPr>
            <p:nvPr/>
          </p:nvCxnSpPr>
          <p:spPr>
            <a:xfrm flipH="1">
              <a:off x="8894737" y="2996938"/>
              <a:ext cx="421555" cy="870734"/>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986873" y="3302494"/>
              <a:ext cx="1023591" cy="607783"/>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40" name="Group 39"/>
            <p:cNvGrpSpPr>
              <a:grpSpLocks noChangeAspect="1"/>
            </p:cNvGrpSpPr>
            <p:nvPr/>
          </p:nvGrpSpPr>
          <p:grpSpPr>
            <a:xfrm>
              <a:off x="9250868" y="2613295"/>
              <a:ext cx="446744" cy="449466"/>
              <a:chOff x="2742227" y="3483618"/>
              <a:chExt cx="612775" cy="589032"/>
            </a:xfrm>
          </p:grpSpPr>
          <p:sp>
            <p:nvSpPr>
              <p:cNvPr id="41" name="Oval 40"/>
              <p:cNvSpPr/>
              <p:nvPr/>
            </p:nvSpPr>
            <p:spPr bwMode="ltGray">
              <a:xfrm>
                <a:off x="2742227" y="3483618"/>
                <a:ext cx="612775" cy="589032"/>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rgbClr val="FFFFFF"/>
                  </a:solidFill>
                  <a:latin typeface="Georgia" pitchFamily="18" charset="0"/>
                </a:endParaRPr>
              </a:p>
            </p:txBody>
          </p:sp>
          <p:grpSp>
            <p:nvGrpSpPr>
              <p:cNvPr id="42" name="Group 41"/>
              <p:cNvGrpSpPr/>
              <p:nvPr/>
            </p:nvGrpSpPr>
            <p:grpSpPr>
              <a:xfrm>
                <a:off x="2960205" y="3550334"/>
                <a:ext cx="210277" cy="473524"/>
                <a:chOff x="1625716" y="-17654"/>
                <a:chExt cx="341197" cy="768349"/>
              </a:xfrm>
            </p:grpSpPr>
            <p:sp>
              <p:nvSpPr>
                <p:cNvPr id="43" name="Freeform 18"/>
                <p:cNvSpPr>
                  <a:spLocks/>
                </p:cNvSpPr>
                <p:nvPr/>
              </p:nvSpPr>
              <p:spPr bwMode="auto">
                <a:xfrm>
                  <a:off x="1711439" y="-17654"/>
                  <a:ext cx="126999" cy="127000"/>
                </a:xfrm>
                <a:custGeom>
                  <a:avLst/>
                  <a:gdLst>
                    <a:gd name="T0" fmla="*/ 40 w 80"/>
                    <a:gd name="T1" fmla="*/ 80 h 80"/>
                    <a:gd name="T2" fmla="*/ 40 w 80"/>
                    <a:gd name="T3" fmla="*/ 80 h 80"/>
                    <a:gd name="T4" fmla="*/ 48 w 80"/>
                    <a:gd name="T5" fmla="*/ 78 h 80"/>
                    <a:gd name="T6" fmla="*/ 56 w 80"/>
                    <a:gd name="T7" fmla="*/ 76 h 80"/>
                    <a:gd name="T8" fmla="*/ 62 w 80"/>
                    <a:gd name="T9" fmla="*/ 72 h 80"/>
                    <a:gd name="T10" fmla="*/ 68 w 80"/>
                    <a:gd name="T11" fmla="*/ 68 h 80"/>
                    <a:gd name="T12" fmla="*/ 72 w 80"/>
                    <a:gd name="T13" fmla="*/ 62 h 80"/>
                    <a:gd name="T14" fmla="*/ 76 w 80"/>
                    <a:gd name="T15" fmla="*/ 56 h 80"/>
                    <a:gd name="T16" fmla="*/ 78 w 80"/>
                    <a:gd name="T17" fmla="*/ 48 h 80"/>
                    <a:gd name="T18" fmla="*/ 80 w 80"/>
                    <a:gd name="T19" fmla="*/ 40 h 80"/>
                    <a:gd name="T20" fmla="*/ 80 w 80"/>
                    <a:gd name="T21" fmla="*/ 40 h 80"/>
                    <a:gd name="T22" fmla="*/ 78 w 80"/>
                    <a:gd name="T23" fmla="*/ 32 h 80"/>
                    <a:gd name="T24" fmla="*/ 76 w 80"/>
                    <a:gd name="T25" fmla="*/ 24 h 80"/>
                    <a:gd name="T26" fmla="*/ 72 w 80"/>
                    <a:gd name="T27" fmla="*/ 18 h 80"/>
                    <a:gd name="T28" fmla="*/ 68 w 80"/>
                    <a:gd name="T29" fmla="*/ 12 h 80"/>
                    <a:gd name="T30" fmla="*/ 62 w 80"/>
                    <a:gd name="T31" fmla="*/ 6 h 80"/>
                    <a:gd name="T32" fmla="*/ 56 w 80"/>
                    <a:gd name="T33" fmla="*/ 2 h 80"/>
                    <a:gd name="T34" fmla="*/ 48 w 80"/>
                    <a:gd name="T35" fmla="*/ 0 h 80"/>
                    <a:gd name="T36" fmla="*/ 40 w 80"/>
                    <a:gd name="T37" fmla="*/ 0 h 80"/>
                    <a:gd name="T38" fmla="*/ 40 w 80"/>
                    <a:gd name="T39" fmla="*/ 0 h 80"/>
                    <a:gd name="T40" fmla="*/ 32 w 80"/>
                    <a:gd name="T41" fmla="*/ 0 h 80"/>
                    <a:gd name="T42" fmla="*/ 24 w 80"/>
                    <a:gd name="T43" fmla="*/ 2 h 80"/>
                    <a:gd name="T44" fmla="*/ 16 w 80"/>
                    <a:gd name="T45" fmla="*/ 6 h 80"/>
                    <a:gd name="T46" fmla="*/ 12 w 80"/>
                    <a:gd name="T47" fmla="*/ 12 h 80"/>
                    <a:gd name="T48" fmla="*/ 6 w 80"/>
                    <a:gd name="T49" fmla="*/ 18 h 80"/>
                    <a:gd name="T50" fmla="*/ 2 w 80"/>
                    <a:gd name="T51" fmla="*/ 24 h 80"/>
                    <a:gd name="T52" fmla="*/ 0 w 80"/>
                    <a:gd name="T53" fmla="*/ 32 h 80"/>
                    <a:gd name="T54" fmla="*/ 0 w 80"/>
                    <a:gd name="T55" fmla="*/ 40 h 80"/>
                    <a:gd name="T56" fmla="*/ 0 w 80"/>
                    <a:gd name="T57" fmla="*/ 40 h 80"/>
                    <a:gd name="T58" fmla="*/ 0 w 80"/>
                    <a:gd name="T59" fmla="*/ 48 h 80"/>
                    <a:gd name="T60" fmla="*/ 2 w 80"/>
                    <a:gd name="T61" fmla="*/ 56 h 80"/>
                    <a:gd name="T62" fmla="*/ 6 w 80"/>
                    <a:gd name="T63" fmla="*/ 62 h 80"/>
                    <a:gd name="T64" fmla="*/ 12 w 80"/>
                    <a:gd name="T65" fmla="*/ 68 h 80"/>
                    <a:gd name="T66" fmla="*/ 16 w 80"/>
                    <a:gd name="T67" fmla="*/ 72 h 80"/>
                    <a:gd name="T68" fmla="*/ 24 w 80"/>
                    <a:gd name="T69" fmla="*/ 76 h 80"/>
                    <a:gd name="T70" fmla="*/ 32 w 80"/>
                    <a:gd name="T71" fmla="*/ 78 h 80"/>
                    <a:gd name="T72" fmla="*/ 40 w 80"/>
                    <a:gd name="T73" fmla="*/ 80 h 80"/>
                    <a:gd name="T74" fmla="*/ 40 w 80"/>
                    <a:gd name="T7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40" y="80"/>
                      </a:moveTo>
                      <a:lnTo>
                        <a:pt x="40" y="80"/>
                      </a:lnTo>
                      <a:lnTo>
                        <a:pt x="48" y="78"/>
                      </a:lnTo>
                      <a:lnTo>
                        <a:pt x="56" y="76"/>
                      </a:lnTo>
                      <a:lnTo>
                        <a:pt x="62" y="72"/>
                      </a:lnTo>
                      <a:lnTo>
                        <a:pt x="68" y="68"/>
                      </a:lnTo>
                      <a:lnTo>
                        <a:pt x="72" y="62"/>
                      </a:lnTo>
                      <a:lnTo>
                        <a:pt x="76" y="56"/>
                      </a:lnTo>
                      <a:lnTo>
                        <a:pt x="78" y="48"/>
                      </a:lnTo>
                      <a:lnTo>
                        <a:pt x="80" y="40"/>
                      </a:lnTo>
                      <a:lnTo>
                        <a:pt x="80" y="40"/>
                      </a:lnTo>
                      <a:lnTo>
                        <a:pt x="78" y="32"/>
                      </a:lnTo>
                      <a:lnTo>
                        <a:pt x="76" y="24"/>
                      </a:lnTo>
                      <a:lnTo>
                        <a:pt x="72" y="18"/>
                      </a:lnTo>
                      <a:lnTo>
                        <a:pt x="68" y="12"/>
                      </a:lnTo>
                      <a:lnTo>
                        <a:pt x="62" y="6"/>
                      </a:lnTo>
                      <a:lnTo>
                        <a:pt x="56" y="2"/>
                      </a:lnTo>
                      <a:lnTo>
                        <a:pt x="48" y="0"/>
                      </a:lnTo>
                      <a:lnTo>
                        <a:pt x="40" y="0"/>
                      </a:lnTo>
                      <a:lnTo>
                        <a:pt x="40" y="0"/>
                      </a:lnTo>
                      <a:lnTo>
                        <a:pt x="32" y="0"/>
                      </a:lnTo>
                      <a:lnTo>
                        <a:pt x="24" y="2"/>
                      </a:lnTo>
                      <a:lnTo>
                        <a:pt x="16" y="6"/>
                      </a:lnTo>
                      <a:lnTo>
                        <a:pt x="12" y="12"/>
                      </a:lnTo>
                      <a:lnTo>
                        <a:pt x="6" y="18"/>
                      </a:lnTo>
                      <a:lnTo>
                        <a:pt x="2" y="24"/>
                      </a:lnTo>
                      <a:lnTo>
                        <a:pt x="0" y="32"/>
                      </a:lnTo>
                      <a:lnTo>
                        <a:pt x="0" y="40"/>
                      </a:lnTo>
                      <a:lnTo>
                        <a:pt x="0" y="40"/>
                      </a:lnTo>
                      <a:lnTo>
                        <a:pt x="0" y="48"/>
                      </a:lnTo>
                      <a:lnTo>
                        <a:pt x="2" y="56"/>
                      </a:lnTo>
                      <a:lnTo>
                        <a:pt x="6" y="62"/>
                      </a:lnTo>
                      <a:lnTo>
                        <a:pt x="12" y="68"/>
                      </a:lnTo>
                      <a:lnTo>
                        <a:pt x="16" y="72"/>
                      </a:lnTo>
                      <a:lnTo>
                        <a:pt x="24" y="76"/>
                      </a:lnTo>
                      <a:lnTo>
                        <a:pt x="32" y="78"/>
                      </a:lnTo>
                      <a:lnTo>
                        <a:pt x="40" y="80"/>
                      </a:lnTo>
                      <a:lnTo>
                        <a:pt x="40"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sp>
              <p:nvSpPr>
                <p:cNvPr id="44" name="Line 19"/>
                <p:cNvSpPr>
                  <a:spLocks noChangeShapeType="1"/>
                </p:cNvSpPr>
                <p:nvPr/>
              </p:nvSpPr>
              <p:spPr bwMode="auto">
                <a:xfrm>
                  <a:off x="1966913" y="528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sp>
              <p:nvSpPr>
                <p:cNvPr id="45" name="Line 20"/>
                <p:cNvSpPr>
                  <a:spLocks noChangeShapeType="1"/>
                </p:cNvSpPr>
                <p:nvPr/>
              </p:nvSpPr>
              <p:spPr bwMode="auto">
                <a:xfrm>
                  <a:off x="1966913" y="528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sp>
              <p:nvSpPr>
                <p:cNvPr id="46" name="Freeform 21"/>
                <p:cNvSpPr>
                  <a:spLocks/>
                </p:cNvSpPr>
                <p:nvPr/>
              </p:nvSpPr>
              <p:spPr bwMode="auto">
                <a:xfrm>
                  <a:off x="1625716" y="122046"/>
                  <a:ext cx="298448" cy="628649"/>
                </a:xfrm>
                <a:custGeom>
                  <a:avLst/>
                  <a:gdLst>
                    <a:gd name="T0" fmla="*/ 50 w 188"/>
                    <a:gd name="T1" fmla="*/ 0 h 396"/>
                    <a:gd name="T2" fmla="*/ 30 w 188"/>
                    <a:gd name="T3" fmla="*/ 4 h 396"/>
                    <a:gd name="T4" fmla="*/ 14 w 188"/>
                    <a:gd name="T5" fmla="*/ 16 h 396"/>
                    <a:gd name="T6" fmla="*/ 4 w 188"/>
                    <a:gd name="T7" fmla="*/ 32 h 396"/>
                    <a:gd name="T8" fmla="*/ 0 w 188"/>
                    <a:gd name="T9" fmla="*/ 52 h 396"/>
                    <a:gd name="T10" fmla="*/ 0 w 188"/>
                    <a:gd name="T11" fmla="*/ 176 h 396"/>
                    <a:gd name="T12" fmla="*/ 4 w 188"/>
                    <a:gd name="T13" fmla="*/ 190 h 396"/>
                    <a:gd name="T14" fmla="*/ 16 w 188"/>
                    <a:gd name="T15" fmla="*/ 194 h 396"/>
                    <a:gd name="T16" fmla="*/ 28 w 188"/>
                    <a:gd name="T17" fmla="*/ 190 h 396"/>
                    <a:gd name="T18" fmla="*/ 34 w 188"/>
                    <a:gd name="T19" fmla="*/ 176 h 396"/>
                    <a:gd name="T20" fmla="*/ 42 w 188"/>
                    <a:gd name="T21" fmla="*/ 64 h 396"/>
                    <a:gd name="T22" fmla="*/ 42 w 188"/>
                    <a:gd name="T23" fmla="*/ 372 h 396"/>
                    <a:gd name="T24" fmla="*/ 50 w 188"/>
                    <a:gd name="T25" fmla="*/ 390 h 396"/>
                    <a:gd name="T26" fmla="*/ 66 w 188"/>
                    <a:gd name="T27" fmla="*/ 396 h 396"/>
                    <a:gd name="T28" fmla="*/ 82 w 188"/>
                    <a:gd name="T29" fmla="*/ 388 h 396"/>
                    <a:gd name="T30" fmla="*/ 90 w 188"/>
                    <a:gd name="T31" fmla="*/ 372 h 396"/>
                    <a:gd name="T32" fmla="*/ 98 w 188"/>
                    <a:gd name="T33" fmla="*/ 192 h 396"/>
                    <a:gd name="T34" fmla="*/ 98 w 188"/>
                    <a:gd name="T35" fmla="*/ 372 h 396"/>
                    <a:gd name="T36" fmla="*/ 104 w 188"/>
                    <a:gd name="T37" fmla="*/ 388 h 396"/>
                    <a:gd name="T38" fmla="*/ 120 w 188"/>
                    <a:gd name="T39" fmla="*/ 396 h 396"/>
                    <a:gd name="T40" fmla="*/ 136 w 188"/>
                    <a:gd name="T41" fmla="*/ 390 h 396"/>
                    <a:gd name="T42" fmla="*/ 144 w 188"/>
                    <a:gd name="T43" fmla="*/ 372 h 396"/>
                    <a:gd name="T44" fmla="*/ 152 w 188"/>
                    <a:gd name="T45" fmla="*/ 64 h 396"/>
                    <a:gd name="T46" fmla="*/ 152 w 188"/>
                    <a:gd name="T47" fmla="*/ 176 h 396"/>
                    <a:gd name="T48" fmla="*/ 158 w 188"/>
                    <a:gd name="T49" fmla="*/ 190 h 396"/>
                    <a:gd name="T50" fmla="*/ 170 w 188"/>
                    <a:gd name="T51" fmla="*/ 194 h 396"/>
                    <a:gd name="T52" fmla="*/ 182 w 188"/>
                    <a:gd name="T53" fmla="*/ 190 h 396"/>
                    <a:gd name="T54" fmla="*/ 188 w 188"/>
                    <a:gd name="T55" fmla="*/ 176 h 396"/>
                    <a:gd name="T56" fmla="*/ 188 w 188"/>
                    <a:gd name="T57" fmla="*/ 54 h 396"/>
                    <a:gd name="T58" fmla="*/ 184 w 188"/>
                    <a:gd name="T59" fmla="*/ 34 h 396"/>
                    <a:gd name="T60" fmla="*/ 172 w 188"/>
                    <a:gd name="T61" fmla="*/ 18 h 396"/>
                    <a:gd name="T62" fmla="*/ 156 w 188"/>
                    <a:gd name="T63" fmla="*/ 6 h 396"/>
                    <a:gd name="T64" fmla="*/ 136 w 188"/>
                    <a:gd name="T6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396">
                      <a:moveTo>
                        <a:pt x="50" y="0"/>
                      </a:moveTo>
                      <a:lnTo>
                        <a:pt x="50" y="0"/>
                      </a:lnTo>
                      <a:lnTo>
                        <a:pt x="40" y="2"/>
                      </a:lnTo>
                      <a:lnTo>
                        <a:pt x="30" y="4"/>
                      </a:lnTo>
                      <a:lnTo>
                        <a:pt x="22" y="10"/>
                      </a:lnTo>
                      <a:lnTo>
                        <a:pt x="14" y="16"/>
                      </a:lnTo>
                      <a:lnTo>
                        <a:pt x="8" y="24"/>
                      </a:lnTo>
                      <a:lnTo>
                        <a:pt x="4" y="32"/>
                      </a:lnTo>
                      <a:lnTo>
                        <a:pt x="0" y="42"/>
                      </a:lnTo>
                      <a:lnTo>
                        <a:pt x="0" y="52"/>
                      </a:lnTo>
                      <a:lnTo>
                        <a:pt x="0" y="176"/>
                      </a:lnTo>
                      <a:lnTo>
                        <a:pt x="0" y="176"/>
                      </a:lnTo>
                      <a:lnTo>
                        <a:pt x="0" y="184"/>
                      </a:lnTo>
                      <a:lnTo>
                        <a:pt x="4" y="190"/>
                      </a:lnTo>
                      <a:lnTo>
                        <a:pt x="10" y="192"/>
                      </a:lnTo>
                      <a:lnTo>
                        <a:pt x="16" y="194"/>
                      </a:lnTo>
                      <a:lnTo>
                        <a:pt x="24" y="192"/>
                      </a:lnTo>
                      <a:lnTo>
                        <a:pt x="28" y="190"/>
                      </a:lnTo>
                      <a:lnTo>
                        <a:pt x="32" y="184"/>
                      </a:lnTo>
                      <a:lnTo>
                        <a:pt x="34" y="176"/>
                      </a:lnTo>
                      <a:lnTo>
                        <a:pt x="34" y="64"/>
                      </a:lnTo>
                      <a:lnTo>
                        <a:pt x="42" y="64"/>
                      </a:lnTo>
                      <a:lnTo>
                        <a:pt x="42" y="372"/>
                      </a:lnTo>
                      <a:lnTo>
                        <a:pt x="42" y="372"/>
                      </a:lnTo>
                      <a:lnTo>
                        <a:pt x="44" y="382"/>
                      </a:lnTo>
                      <a:lnTo>
                        <a:pt x="50" y="390"/>
                      </a:lnTo>
                      <a:lnTo>
                        <a:pt x="58" y="394"/>
                      </a:lnTo>
                      <a:lnTo>
                        <a:pt x="66" y="396"/>
                      </a:lnTo>
                      <a:lnTo>
                        <a:pt x="74" y="394"/>
                      </a:lnTo>
                      <a:lnTo>
                        <a:pt x="82" y="388"/>
                      </a:lnTo>
                      <a:lnTo>
                        <a:pt x="88" y="382"/>
                      </a:lnTo>
                      <a:lnTo>
                        <a:pt x="90" y="372"/>
                      </a:lnTo>
                      <a:lnTo>
                        <a:pt x="90" y="192"/>
                      </a:lnTo>
                      <a:lnTo>
                        <a:pt x="98" y="192"/>
                      </a:lnTo>
                      <a:lnTo>
                        <a:pt x="98" y="372"/>
                      </a:lnTo>
                      <a:lnTo>
                        <a:pt x="98" y="372"/>
                      </a:lnTo>
                      <a:lnTo>
                        <a:pt x="100" y="382"/>
                      </a:lnTo>
                      <a:lnTo>
                        <a:pt x="104" y="388"/>
                      </a:lnTo>
                      <a:lnTo>
                        <a:pt x="112" y="394"/>
                      </a:lnTo>
                      <a:lnTo>
                        <a:pt x="120" y="396"/>
                      </a:lnTo>
                      <a:lnTo>
                        <a:pt x="130" y="394"/>
                      </a:lnTo>
                      <a:lnTo>
                        <a:pt x="136" y="390"/>
                      </a:lnTo>
                      <a:lnTo>
                        <a:pt x="142" y="382"/>
                      </a:lnTo>
                      <a:lnTo>
                        <a:pt x="144" y="372"/>
                      </a:lnTo>
                      <a:lnTo>
                        <a:pt x="144" y="64"/>
                      </a:lnTo>
                      <a:lnTo>
                        <a:pt x="152" y="64"/>
                      </a:lnTo>
                      <a:lnTo>
                        <a:pt x="152" y="176"/>
                      </a:lnTo>
                      <a:lnTo>
                        <a:pt x="152" y="176"/>
                      </a:lnTo>
                      <a:lnTo>
                        <a:pt x="154" y="184"/>
                      </a:lnTo>
                      <a:lnTo>
                        <a:pt x="158" y="190"/>
                      </a:lnTo>
                      <a:lnTo>
                        <a:pt x="164" y="192"/>
                      </a:lnTo>
                      <a:lnTo>
                        <a:pt x="170" y="194"/>
                      </a:lnTo>
                      <a:lnTo>
                        <a:pt x="176" y="192"/>
                      </a:lnTo>
                      <a:lnTo>
                        <a:pt x="182" y="190"/>
                      </a:lnTo>
                      <a:lnTo>
                        <a:pt x="186" y="184"/>
                      </a:lnTo>
                      <a:lnTo>
                        <a:pt x="188" y="176"/>
                      </a:lnTo>
                      <a:lnTo>
                        <a:pt x="188" y="54"/>
                      </a:lnTo>
                      <a:lnTo>
                        <a:pt x="188" y="54"/>
                      </a:lnTo>
                      <a:lnTo>
                        <a:pt x="186" y="44"/>
                      </a:lnTo>
                      <a:lnTo>
                        <a:pt x="184" y="34"/>
                      </a:lnTo>
                      <a:lnTo>
                        <a:pt x="178" y="24"/>
                      </a:lnTo>
                      <a:lnTo>
                        <a:pt x="172" y="18"/>
                      </a:lnTo>
                      <a:lnTo>
                        <a:pt x="166" y="10"/>
                      </a:lnTo>
                      <a:lnTo>
                        <a:pt x="156" y="6"/>
                      </a:lnTo>
                      <a:lnTo>
                        <a:pt x="146" y="2"/>
                      </a:lnTo>
                      <a:lnTo>
                        <a:pt x="136" y="0"/>
                      </a:lnTo>
                      <a:lnTo>
                        <a:pt x="5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grpSp>
        </p:grpSp>
        <p:grpSp>
          <p:nvGrpSpPr>
            <p:cNvPr id="47" name="Group 46"/>
            <p:cNvGrpSpPr>
              <a:grpSpLocks noChangeAspect="1"/>
            </p:cNvGrpSpPr>
            <p:nvPr/>
          </p:nvGrpSpPr>
          <p:grpSpPr>
            <a:xfrm>
              <a:off x="8556697" y="2338034"/>
              <a:ext cx="446744" cy="449466"/>
              <a:chOff x="2860543" y="3781158"/>
              <a:chExt cx="612775" cy="589032"/>
            </a:xfrm>
          </p:grpSpPr>
          <p:sp>
            <p:nvSpPr>
              <p:cNvPr id="48" name="Oval 47"/>
              <p:cNvSpPr/>
              <p:nvPr/>
            </p:nvSpPr>
            <p:spPr bwMode="ltGray">
              <a:xfrm>
                <a:off x="2860543" y="3781158"/>
                <a:ext cx="612775" cy="589032"/>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rgbClr val="FFFFFF"/>
                  </a:solidFill>
                  <a:latin typeface="Georgia" pitchFamily="18" charset="0"/>
                </a:endParaRPr>
              </a:p>
            </p:txBody>
          </p:sp>
          <p:grpSp>
            <p:nvGrpSpPr>
              <p:cNvPr id="49" name="Group 48"/>
              <p:cNvGrpSpPr/>
              <p:nvPr/>
            </p:nvGrpSpPr>
            <p:grpSpPr>
              <a:xfrm>
                <a:off x="3078512" y="3847874"/>
                <a:ext cx="183931" cy="473525"/>
                <a:chOff x="1817688" y="465138"/>
                <a:chExt cx="298450" cy="768350"/>
              </a:xfrm>
            </p:grpSpPr>
            <p:sp>
              <p:nvSpPr>
                <p:cNvPr id="50" name="Freeform 18"/>
                <p:cNvSpPr>
                  <a:spLocks/>
                </p:cNvSpPr>
                <p:nvPr/>
              </p:nvSpPr>
              <p:spPr bwMode="auto">
                <a:xfrm>
                  <a:off x="1903413" y="465138"/>
                  <a:ext cx="127000" cy="127000"/>
                </a:xfrm>
                <a:custGeom>
                  <a:avLst/>
                  <a:gdLst>
                    <a:gd name="T0" fmla="*/ 40 w 80"/>
                    <a:gd name="T1" fmla="*/ 80 h 80"/>
                    <a:gd name="T2" fmla="*/ 40 w 80"/>
                    <a:gd name="T3" fmla="*/ 80 h 80"/>
                    <a:gd name="T4" fmla="*/ 48 w 80"/>
                    <a:gd name="T5" fmla="*/ 78 h 80"/>
                    <a:gd name="T6" fmla="*/ 56 w 80"/>
                    <a:gd name="T7" fmla="*/ 76 h 80"/>
                    <a:gd name="T8" fmla="*/ 62 w 80"/>
                    <a:gd name="T9" fmla="*/ 72 h 80"/>
                    <a:gd name="T10" fmla="*/ 68 w 80"/>
                    <a:gd name="T11" fmla="*/ 68 h 80"/>
                    <a:gd name="T12" fmla="*/ 72 w 80"/>
                    <a:gd name="T13" fmla="*/ 62 h 80"/>
                    <a:gd name="T14" fmla="*/ 76 w 80"/>
                    <a:gd name="T15" fmla="*/ 56 h 80"/>
                    <a:gd name="T16" fmla="*/ 78 w 80"/>
                    <a:gd name="T17" fmla="*/ 48 h 80"/>
                    <a:gd name="T18" fmla="*/ 80 w 80"/>
                    <a:gd name="T19" fmla="*/ 40 h 80"/>
                    <a:gd name="T20" fmla="*/ 80 w 80"/>
                    <a:gd name="T21" fmla="*/ 40 h 80"/>
                    <a:gd name="T22" fmla="*/ 78 w 80"/>
                    <a:gd name="T23" fmla="*/ 32 h 80"/>
                    <a:gd name="T24" fmla="*/ 76 w 80"/>
                    <a:gd name="T25" fmla="*/ 24 h 80"/>
                    <a:gd name="T26" fmla="*/ 72 w 80"/>
                    <a:gd name="T27" fmla="*/ 18 h 80"/>
                    <a:gd name="T28" fmla="*/ 68 w 80"/>
                    <a:gd name="T29" fmla="*/ 12 h 80"/>
                    <a:gd name="T30" fmla="*/ 62 w 80"/>
                    <a:gd name="T31" fmla="*/ 6 h 80"/>
                    <a:gd name="T32" fmla="*/ 56 w 80"/>
                    <a:gd name="T33" fmla="*/ 2 h 80"/>
                    <a:gd name="T34" fmla="*/ 48 w 80"/>
                    <a:gd name="T35" fmla="*/ 0 h 80"/>
                    <a:gd name="T36" fmla="*/ 40 w 80"/>
                    <a:gd name="T37" fmla="*/ 0 h 80"/>
                    <a:gd name="T38" fmla="*/ 40 w 80"/>
                    <a:gd name="T39" fmla="*/ 0 h 80"/>
                    <a:gd name="T40" fmla="*/ 32 w 80"/>
                    <a:gd name="T41" fmla="*/ 0 h 80"/>
                    <a:gd name="T42" fmla="*/ 24 w 80"/>
                    <a:gd name="T43" fmla="*/ 2 h 80"/>
                    <a:gd name="T44" fmla="*/ 16 w 80"/>
                    <a:gd name="T45" fmla="*/ 6 h 80"/>
                    <a:gd name="T46" fmla="*/ 12 w 80"/>
                    <a:gd name="T47" fmla="*/ 12 h 80"/>
                    <a:gd name="T48" fmla="*/ 6 w 80"/>
                    <a:gd name="T49" fmla="*/ 18 h 80"/>
                    <a:gd name="T50" fmla="*/ 2 w 80"/>
                    <a:gd name="T51" fmla="*/ 24 h 80"/>
                    <a:gd name="T52" fmla="*/ 0 w 80"/>
                    <a:gd name="T53" fmla="*/ 32 h 80"/>
                    <a:gd name="T54" fmla="*/ 0 w 80"/>
                    <a:gd name="T55" fmla="*/ 40 h 80"/>
                    <a:gd name="T56" fmla="*/ 0 w 80"/>
                    <a:gd name="T57" fmla="*/ 40 h 80"/>
                    <a:gd name="T58" fmla="*/ 0 w 80"/>
                    <a:gd name="T59" fmla="*/ 48 h 80"/>
                    <a:gd name="T60" fmla="*/ 2 w 80"/>
                    <a:gd name="T61" fmla="*/ 56 h 80"/>
                    <a:gd name="T62" fmla="*/ 6 w 80"/>
                    <a:gd name="T63" fmla="*/ 62 h 80"/>
                    <a:gd name="T64" fmla="*/ 12 w 80"/>
                    <a:gd name="T65" fmla="*/ 68 h 80"/>
                    <a:gd name="T66" fmla="*/ 16 w 80"/>
                    <a:gd name="T67" fmla="*/ 72 h 80"/>
                    <a:gd name="T68" fmla="*/ 24 w 80"/>
                    <a:gd name="T69" fmla="*/ 76 h 80"/>
                    <a:gd name="T70" fmla="*/ 32 w 80"/>
                    <a:gd name="T71" fmla="*/ 78 h 80"/>
                    <a:gd name="T72" fmla="*/ 40 w 80"/>
                    <a:gd name="T73" fmla="*/ 80 h 80"/>
                    <a:gd name="T74" fmla="*/ 40 w 80"/>
                    <a:gd name="T7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40" y="80"/>
                      </a:moveTo>
                      <a:lnTo>
                        <a:pt x="40" y="80"/>
                      </a:lnTo>
                      <a:lnTo>
                        <a:pt x="48" y="78"/>
                      </a:lnTo>
                      <a:lnTo>
                        <a:pt x="56" y="76"/>
                      </a:lnTo>
                      <a:lnTo>
                        <a:pt x="62" y="72"/>
                      </a:lnTo>
                      <a:lnTo>
                        <a:pt x="68" y="68"/>
                      </a:lnTo>
                      <a:lnTo>
                        <a:pt x="72" y="62"/>
                      </a:lnTo>
                      <a:lnTo>
                        <a:pt x="76" y="56"/>
                      </a:lnTo>
                      <a:lnTo>
                        <a:pt x="78" y="48"/>
                      </a:lnTo>
                      <a:lnTo>
                        <a:pt x="80" y="40"/>
                      </a:lnTo>
                      <a:lnTo>
                        <a:pt x="80" y="40"/>
                      </a:lnTo>
                      <a:lnTo>
                        <a:pt x="78" y="32"/>
                      </a:lnTo>
                      <a:lnTo>
                        <a:pt x="76" y="24"/>
                      </a:lnTo>
                      <a:lnTo>
                        <a:pt x="72" y="18"/>
                      </a:lnTo>
                      <a:lnTo>
                        <a:pt x="68" y="12"/>
                      </a:lnTo>
                      <a:lnTo>
                        <a:pt x="62" y="6"/>
                      </a:lnTo>
                      <a:lnTo>
                        <a:pt x="56" y="2"/>
                      </a:lnTo>
                      <a:lnTo>
                        <a:pt x="48" y="0"/>
                      </a:lnTo>
                      <a:lnTo>
                        <a:pt x="40" y="0"/>
                      </a:lnTo>
                      <a:lnTo>
                        <a:pt x="40" y="0"/>
                      </a:lnTo>
                      <a:lnTo>
                        <a:pt x="32" y="0"/>
                      </a:lnTo>
                      <a:lnTo>
                        <a:pt x="24" y="2"/>
                      </a:lnTo>
                      <a:lnTo>
                        <a:pt x="16" y="6"/>
                      </a:lnTo>
                      <a:lnTo>
                        <a:pt x="12" y="12"/>
                      </a:lnTo>
                      <a:lnTo>
                        <a:pt x="6" y="18"/>
                      </a:lnTo>
                      <a:lnTo>
                        <a:pt x="2" y="24"/>
                      </a:lnTo>
                      <a:lnTo>
                        <a:pt x="0" y="32"/>
                      </a:lnTo>
                      <a:lnTo>
                        <a:pt x="0" y="40"/>
                      </a:lnTo>
                      <a:lnTo>
                        <a:pt x="0" y="40"/>
                      </a:lnTo>
                      <a:lnTo>
                        <a:pt x="0" y="48"/>
                      </a:lnTo>
                      <a:lnTo>
                        <a:pt x="2" y="56"/>
                      </a:lnTo>
                      <a:lnTo>
                        <a:pt x="6" y="62"/>
                      </a:lnTo>
                      <a:lnTo>
                        <a:pt x="12" y="68"/>
                      </a:lnTo>
                      <a:lnTo>
                        <a:pt x="16" y="72"/>
                      </a:lnTo>
                      <a:lnTo>
                        <a:pt x="24" y="76"/>
                      </a:lnTo>
                      <a:lnTo>
                        <a:pt x="32" y="78"/>
                      </a:lnTo>
                      <a:lnTo>
                        <a:pt x="40" y="80"/>
                      </a:lnTo>
                      <a:lnTo>
                        <a:pt x="40"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sp>
              <p:nvSpPr>
                <p:cNvPr id="51" name="Line 19"/>
                <p:cNvSpPr>
                  <a:spLocks noChangeShapeType="1"/>
                </p:cNvSpPr>
                <p:nvPr/>
              </p:nvSpPr>
              <p:spPr bwMode="auto">
                <a:xfrm>
                  <a:off x="1966913" y="528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sp>
              <p:nvSpPr>
                <p:cNvPr id="52" name="Line 20"/>
                <p:cNvSpPr>
                  <a:spLocks noChangeShapeType="1"/>
                </p:cNvSpPr>
                <p:nvPr/>
              </p:nvSpPr>
              <p:spPr bwMode="auto">
                <a:xfrm>
                  <a:off x="1966913" y="528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sp>
              <p:nvSpPr>
                <p:cNvPr id="53" name="Freeform 21"/>
                <p:cNvSpPr>
                  <a:spLocks/>
                </p:cNvSpPr>
                <p:nvPr/>
              </p:nvSpPr>
              <p:spPr bwMode="auto">
                <a:xfrm>
                  <a:off x="1817688" y="604838"/>
                  <a:ext cx="298450" cy="628650"/>
                </a:xfrm>
                <a:custGeom>
                  <a:avLst/>
                  <a:gdLst>
                    <a:gd name="T0" fmla="*/ 50 w 188"/>
                    <a:gd name="T1" fmla="*/ 0 h 396"/>
                    <a:gd name="T2" fmla="*/ 30 w 188"/>
                    <a:gd name="T3" fmla="*/ 4 h 396"/>
                    <a:gd name="T4" fmla="*/ 14 w 188"/>
                    <a:gd name="T5" fmla="*/ 16 h 396"/>
                    <a:gd name="T6" fmla="*/ 4 w 188"/>
                    <a:gd name="T7" fmla="*/ 32 h 396"/>
                    <a:gd name="T8" fmla="*/ 0 w 188"/>
                    <a:gd name="T9" fmla="*/ 52 h 396"/>
                    <a:gd name="T10" fmla="*/ 0 w 188"/>
                    <a:gd name="T11" fmla="*/ 176 h 396"/>
                    <a:gd name="T12" fmla="*/ 4 w 188"/>
                    <a:gd name="T13" fmla="*/ 190 h 396"/>
                    <a:gd name="T14" fmla="*/ 16 w 188"/>
                    <a:gd name="T15" fmla="*/ 194 h 396"/>
                    <a:gd name="T16" fmla="*/ 28 w 188"/>
                    <a:gd name="T17" fmla="*/ 190 h 396"/>
                    <a:gd name="T18" fmla="*/ 34 w 188"/>
                    <a:gd name="T19" fmla="*/ 176 h 396"/>
                    <a:gd name="T20" fmla="*/ 42 w 188"/>
                    <a:gd name="T21" fmla="*/ 64 h 396"/>
                    <a:gd name="T22" fmla="*/ 42 w 188"/>
                    <a:gd name="T23" fmla="*/ 372 h 396"/>
                    <a:gd name="T24" fmla="*/ 50 w 188"/>
                    <a:gd name="T25" fmla="*/ 390 h 396"/>
                    <a:gd name="T26" fmla="*/ 66 w 188"/>
                    <a:gd name="T27" fmla="*/ 396 h 396"/>
                    <a:gd name="T28" fmla="*/ 82 w 188"/>
                    <a:gd name="T29" fmla="*/ 388 h 396"/>
                    <a:gd name="T30" fmla="*/ 90 w 188"/>
                    <a:gd name="T31" fmla="*/ 372 h 396"/>
                    <a:gd name="T32" fmla="*/ 98 w 188"/>
                    <a:gd name="T33" fmla="*/ 192 h 396"/>
                    <a:gd name="T34" fmla="*/ 98 w 188"/>
                    <a:gd name="T35" fmla="*/ 372 h 396"/>
                    <a:gd name="T36" fmla="*/ 104 w 188"/>
                    <a:gd name="T37" fmla="*/ 388 h 396"/>
                    <a:gd name="T38" fmla="*/ 120 w 188"/>
                    <a:gd name="T39" fmla="*/ 396 h 396"/>
                    <a:gd name="T40" fmla="*/ 136 w 188"/>
                    <a:gd name="T41" fmla="*/ 390 h 396"/>
                    <a:gd name="T42" fmla="*/ 144 w 188"/>
                    <a:gd name="T43" fmla="*/ 372 h 396"/>
                    <a:gd name="T44" fmla="*/ 152 w 188"/>
                    <a:gd name="T45" fmla="*/ 64 h 396"/>
                    <a:gd name="T46" fmla="*/ 152 w 188"/>
                    <a:gd name="T47" fmla="*/ 176 h 396"/>
                    <a:gd name="T48" fmla="*/ 158 w 188"/>
                    <a:gd name="T49" fmla="*/ 190 h 396"/>
                    <a:gd name="T50" fmla="*/ 170 w 188"/>
                    <a:gd name="T51" fmla="*/ 194 h 396"/>
                    <a:gd name="T52" fmla="*/ 182 w 188"/>
                    <a:gd name="T53" fmla="*/ 190 h 396"/>
                    <a:gd name="T54" fmla="*/ 188 w 188"/>
                    <a:gd name="T55" fmla="*/ 176 h 396"/>
                    <a:gd name="T56" fmla="*/ 188 w 188"/>
                    <a:gd name="T57" fmla="*/ 54 h 396"/>
                    <a:gd name="T58" fmla="*/ 184 w 188"/>
                    <a:gd name="T59" fmla="*/ 34 h 396"/>
                    <a:gd name="T60" fmla="*/ 172 w 188"/>
                    <a:gd name="T61" fmla="*/ 18 h 396"/>
                    <a:gd name="T62" fmla="*/ 156 w 188"/>
                    <a:gd name="T63" fmla="*/ 6 h 396"/>
                    <a:gd name="T64" fmla="*/ 136 w 188"/>
                    <a:gd name="T6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396">
                      <a:moveTo>
                        <a:pt x="50" y="0"/>
                      </a:moveTo>
                      <a:lnTo>
                        <a:pt x="50" y="0"/>
                      </a:lnTo>
                      <a:lnTo>
                        <a:pt x="40" y="2"/>
                      </a:lnTo>
                      <a:lnTo>
                        <a:pt x="30" y="4"/>
                      </a:lnTo>
                      <a:lnTo>
                        <a:pt x="22" y="10"/>
                      </a:lnTo>
                      <a:lnTo>
                        <a:pt x="14" y="16"/>
                      </a:lnTo>
                      <a:lnTo>
                        <a:pt x="8" y="24"/>
                      </a:lnTo>
                      <a:lnTo>
                        <a:pt x="4" y="32"/>
                      </a:lnTo>
                      <a:lnTo>
                        <a:pt x="0" y="42"/>
                      </a:lnTo>
                      <a:lnTo>
                        <a:pt x="0" y="52"/>
                      </a:lnTo>
                      <a:lnTo>
                        <a:pt x="0" y="176"/>
                      </a:lnTo>
                      <a:lnTo>
                        <a:pt x="0" y="176"/>
                      </a:lnTo>
                      <a:lnTo>
                        <a:pt x="0" y="184"/>
                      </a:lnTo>
                      <a:lnTo>
                        <a:pt x="4" y="190"/>
                      </a:lnTo>
                      <a:lnTo>
                        <a:pt x="10" y="192"/>
                      </a:lnTo>
                      <a:lnTo>
                        <a:pt x="16" y="194"/>
                      </a:lnTo>
                      <a:lnTo>
                        <a:pt x="24" y="192"/>
                      </a:lnTo>
                      <a:lnTo>
                        <a:pt x="28" y="190"/>
                      </a:lnTo>
                      <a:lnTo>
                        <a:pt x="32" y="184"/>
                      </a:lnTo>
                      <a:lnTo>
                        <a:pt x="34" y="176"/>
                      </a:lnTo>
                      <a:lnTo>
                        <a:pt x="34" y="64"/>
                      </a:lnTo>
                      <a:lnTo>
                        <a:pt x="42" y="64"/>
                      </a:lnTo>
                      <a:lnTo>
                        <a:pt x="42" y="372"/>
                      </a:lnTo>
                      <a:lnTo>
                        <a:pt x="42" y="372"/>
                      </a:lnTo>
                      <a:lnTo>
                        <a:pt x="44" y="382"/>
                      </a:lnTo>
                      <a:lnTo>
                        <a:pt x="50" y="390"/>
                      </a:lnTo>
                      <a:lnTo>
                        <a:pt x="58" y="394"/>
                      </a:lnTo>
                      <a:lnTo>
                        <a:pt x="66" y="396"/>
                      </a:lnTo>
                      <a:lnTo>
                        <a:pt x="74" y="394"/>
                      </a:lnTo>
                      <a:lnTo>
                        <a:pt x="82" y="388"/>
                      </a:lnTo>
                      <a:lnTo>
                        <a:pt x="88" y="382"/>
                      </a:lnTo>
                      <a:lnTo>
                        <a:pt x="90" y="372"/>
                      </a:lnTo>
                      <a:lnTo>
                        <a:pt x="90" y="192"/>
                      </a:lnTo>
                      <a:lnTo>
                        <a:pt x="98" y="192"/>
                      </a:lnTo>
                      <a:lnTo>
                        <a:pt x="98" y="372"/>
                      </a:lnTo>
                      <a:lnTo>
                        <a:pt x="98" y="372"/>
                      </a:lnTo>
                      <a:lnTo>
                        <a:pt x="100" y="382"/>
                      </a:lnTo>
                      <a:lnTo>
                        <a:pt x="104" y="388"/>
                      </a:lnTo>
                      <a:lnTo>
                        <a:pt x="112" y="394"/>
                      </a:lnTo>
                      <a:lnTo>
                        <a:pt x="120" y="396"/>
                      </a:lnTo>
                      <a:lnTo>
                        <a:pt x="130" y="394"/>
                      </a:lnTo>
                      <a:lnTo>
                        <a:pt x="136" y="390"/>
                      </a:lnTo>
                      <a:lnTo>
                        <a:pt x="142" y="382"/>
                      </a:lnTo>
                      <a:lnTo>
                        <a:pt x="144" y="372"/>
                      </a:lnTo>
                      <a:lnTo>
                        <a:pt x="144" y="64"/>
                      </a:lnTo>
                      <a:lnTo>
                        <a:pt x="152" y="64"/>
                      </a:lnTo>
                      <a:lnTo>
                        <a:pt x="152" y="176"/>
                      </a:lnTo>
                      <a:lnTo>
                        <a:pt x="152" y="176"/>
                      </a:lnTo>
                      <a:lnTo>
                        <a:pt x="154" y="184"/>
                      </a:lnTo>
                      <a:lnTo>
                        <a:pt x="158" y="190"/>
                      </a:lnTo>
                      <a:lnTo>
                        <a:pt x="164" y="192"/>
                      </a:lnTo>
                      <a:lnTo>
                        <a:pt x="170" y="194"/>
                      </a:lnTo>
                      <a:lnTo>
                        <a:pt x="176" y="192"/>
                      </a:lnTo>
                      <a:lnTo>
                        <a:pt x="182" y="190"/>
                      </a:lnTo>
                      <a:lnTo>
                        <a:pt x="186" y="184"/>
                      </a:lnTo>
                      <a:lnTo>
                        <a:pt x="188" y="176"/>
                      </a:lnTo>
                      <a:lnTo>
                        <a:pt x="188" y="54"/>
                      </a:lnTo>
                      <a:lnTo>
                        <a:pt x="188" y="54"/>
                      </a:lnTo>
                      <a:lnTo>
                        <a:pt x="186" y="44"/>
                      </a:lnTo>
                      <a:lnTo>
                        <a:pt x="184" y="34"/>
                      </a:lnTo>
                      <a:lnTo>
                        <a:pt x="178" y="24"/>
                      </a:lnTo>
                      <a:lnTo>
                        <a:pt x="172" y="18"/>
                      </a:lnTo>
                      <a:lnTo>
                        <a:pt x="166" y="10"/>
                      </a:lnTo>
                      <a:lnTo>
                        <a:pt x="156" y="6"/>
                      </a:lnTo>
                      <a:lnTo>
                        <a:pt x="146" y="2"/>
                      </a:lnTo>
                      <a:lnTo>
                        <a:pt x="136" y="0"/>
                      </a:lnTo>
                      <a:lnTo>
                        <a:pt x="5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grpSp>
        </p:grpSp>
        <p:grpSp>
          <p:nvGrpSpPr>
            <p:cNvPr id="54" name="Group 53"/>
            <p:cNvGrpSpPr>
              <a:grpSpLocks noChangeAspect="1"/>
            </p:cNvGrpSpPr>
            <p:nvPr/>
          </p:nvGrpSpPr>
          <p:grpSpPr>
            <a:xfrm>
              <a:off x="7862523" y="2613295"/>
              <a:ext cx="446744" cy="449466"/>
              <a:chOff x="2871283" y="3550307"/>
              <a:chExt cx="612775" cy="589031"/>
            </a:xfrm>
          </p:grpSpPr>
          <p:sp>
            <p:nvSpPr>
              <p:cNvPr id="55" name="Oval 54"/>
              <p:cNvSpPr/>
              <p:nvPr/>
            </p:nvSpPr>
            <p:spPr bwMode="ltGray">
              <a:xfrm>
                <a:off x="2871283" y="3550307"/>
                <a:ext cx="612775" cy="589031"/>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rgbClr val="FFFFFF"/>
                  </a:solidFill>
                  <a:latin typeface="Georgia" pitchFamily="18" charset="0"/>
                </a:endParaRPr>
              </a:p>
            </p:txBody>
          </p:sp>
          <p:grpSp>
            <p:nvGrpSpPr>
              <p:cNvPr id="56" name="Group 55"/>
              <p:cNvGrpSpPr/>
              <p:nvPr/>
            </p:nvGrpSpPr>
            <p:grpSpPr>
              <a:xfrm>
                <a:off x="3089229" y="3637544"/>
                <a:ext cx="183928" cy="473524"/>
                <a:chOff x="1835133" y="123854"/>
                <a:chExt cx="298452" cy="768349"/>
              </a:xfrm>
            </p:grpSpPr>
            <p:sp>
              <p:nvSpPr>
                <p:cNvPr id="57" name="Freeform 18"/>
                <p:cNvSpPr>
                  <a:spLocks/>
                </p:cNvSpPr>
                <p:nvPr/>
              </p:nvSpPr>
              <p:spPr bwMode="auto">
                <a:xfrm>
                  <a:off x="1912141" y="123854"/>
                  <a:ext cx="127003" cy="127000"/>
                </a:xfrm>
                <a:custGeom>
                  <a:avLst/>
                  <a:gdLst>
                    <a:gd name="T0" fmla="*/ 40 w 80"/>
                    <a:gd name="T1" fmla="*/ 80 h 80"/>
                    <a:gd name="T2" fmla="*/ 40 w 80"/>
                    <a:gd name="T3" fmla="*/ 80 h 80"/>
                    <a:gd name="T4" fmla="*/ 48 w 80"/>
                    <a:gd name="T5" fmla="*/ 78 h 80"/>
                    <a:gd name="T6" fmla="*/ 56 w 80"/>
                    <a:gd name="T7" fmla="*/ 76 h 80"/>
                    <a:gd name="T8" fmla="*/ 62 w 80"/>
                    <a:gd name="T9" fmla="*/ 72 h 80"/>
                    <a:gd name="T10" fmla="*/ 68 w 80"/>
                    <a:gd name="T11" fmla="*/ 68 h 80"/>
                    <a:gd name="T12" fmla="*/ 72 w 80"/>
                    <a:gd name="T13" fmla="*/ 62 h 80"/>
                    <a:gd name="T14" fmla="*/ 76 w 80"/>
                    <a:gd name="T15" fmla="*/ 56 h 80"/>
                    <a:gd name="T16" fmla="*/ 78 w 80"/>
                    <a:gd name="T17" fmla="*/ 48 h 80"/>
                    <a:gd name="T18" fmla="*/ 80 w 80"/>
                    <a:gd name="T19" fmla="*/ 40 h 80"/>
                    <a:gd name="T20" fmla="*/ 80 w 80"/>
                    <a:gd name="T21" fmla="*/ 40 h 80"/>
                    <a:gd name="T22" fmla="*/ 78 w 80"/>
                    <a:gd name="T23" fmla="*/ 32 h 80"/>
                    <a:gd name="T24" fmla="*/ 76 w 80"/>
                    <a:gd name="T25" fmla="*/ 24 h 80"/>
                    <a:gd name="T26" fmla="*/ 72 w 80"/>
                    <a:gd name="T27" fmla="*/ 18 h 80"/>
                    <a:gd name="T28" fmla="*/ 68 w 80"/>
                    <a:gd name="T29" fmla="*/ 12 h 80"/>
                    <a:gd name="T30" fmla="*/ 62 w 80"/>
                    <a:gd name="T31" fmla="*/ 6 h 80"/>
                    <a:gd name="T32" fmla="*/ 56 w 80"/>
                    <a:gd name="T33" fmla="*/ 2 h 80"/>
                    <a:gd name="T34" fmla="*/ 48 w 80"/>
                    <a:gd name="T35" fmla="*/ 0 h 80"/>
                    <a:gd name="T36" fmla="*/ 40 w 80"/>
                    <a:gd name="T37" fmla="*/ 0 h 80"/>
                    <a:gd name="T38" fmla="*/ 40 w 80"/>
                    <a:gd name="T39" fmla="*/ 0 h 80"/>
                    <a:gd name="T40" fmla="*/ 32 w 80"/>
                    <a:gd name="T41" fmla="*/ 0 h 80"/>
                    <a:gd name="T42" fmla="*/ 24 w 80"/>
                    <a:gd name="T43" fmla="*/ 2 h 80"/>
                    <a:gd name="T44" fmla="*/ 16 w 80"/>
                    <a:gd name="T45" fmla="*/ 6 h 80"/>
                    <a:gd name="T46" fmla="*/ 12 w 80"/>
                    <a:gd name="T47" fmla="*/ 12 h 80"/>
                    <a:gd name="T48" fmla="*/ 6 w 80"/>
                    <a:gd name="T49" fmla="*/ 18 h 80"/>
                    <a:gd name="T50" fmla="*/ 2 w 80"/>
                    <a:gd name="T51" fmla="*/ 24 h 80"/>
                    <a:gd name="T52" fmla="*/ 0 w 80"/>
                    <a:gd name="T53" fmla="*/ 32 h 80"/>
                    <a:gd name="T54" fmla="*/ 0 w 80"/>
                    <a:gd name="T55" fmla="*/ 40 h 80"/>
                    <a:gd name="T56" fmla="*/ 0 w 80"/>
                    <a:gd name="T57" fmla="*/ 40 h 80"/>
                    <a:gd name="T58" fmla="*/ 0 w 80"/>
                    <a:gd name="T59" fmla="*/ 48 h 80"/>
                    <a:gd name="T60" fmla="*/ 2 w 80"/>
                    <a:gd name="T61" fmla="*/ 56 h 80"/>
                    <a:gd name="T62" fmla="*/ 6 w 80"/>
                    <a:gd name="T63" fmla="*/ 62 h 80"/>
                    <a:gd name="T64" fmla="*/ 12 w 80"/>
                    <a:gd name="T65" fmla="*/ 68 h 80"/>
                    <a:gd name="T66" fmla="*/ 16 w 80"/>
                    <a:gd name="T67" fmla="*/ 72 h 80"/>
                    <a:gd name="T68" fmla="*/ 24 w 80"/>
                    <a:gd name="T69" fmla="*/ 76 h 80"/>
                    <a:gd name="T70" fmla="*/ 32 w 80"/>
                    <a:gd name="T71" fmla="*/ 78 h 80"/>
                    <a:gd name="T72" fmla="*/ 40 w 80"/>
                    <a:gd name="T73" fmla="*/ 80 h 80"/>
                    <a:gd name="T74" fmla="*/ 40 w 80"/>
                    <a:gd name="T7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40" y="80"/>
                      </a:moveTo>
                      <a:lnTo>
                        <a:pt x="40" y="80"/>
                      </a:lnTo>
                      <a:lnTo>
                        <a:pt x="48" y="78"/>
                      </a:lnTo>
                      <a:lnTo>
                        <a:pt x="56" y="76"/>
                      </a:lnTo>
                      <a:lnTo>
                        <a:pt x="62" y="72"/>
                      </a:lnTo>
                      <a:lnTo>
                        <a:pt x="68" y="68"/>
                      </a:lnTo>
                      <a:lnTo>
                        <a:pt x="72" y="62"/>
                      </a:lnTo>
                      <a:lnTo>
                        <a:pt x="76" y="56"/>
                      </a:lnTo>
                      <a:lnTo>
                        <a:pt x="78" y="48"/>
                      </a:lnTo>
                      <a:lnTo>
                        <a:pt x="80" y="40"/>
                      </a:lnTo>
                      <a:lnTo>
                        <a:pt x="80" y="40"/>
                      </a:lnTo>
                      <a:lnTo>
                        <a:pt x="78" y="32"/>
                      </a:lnTo>
                      <a:lnTo>
                        <a:pt x="76" y="24"/>
                      </a:lnTo>
                      <a:lnTo>
                        <a:pt x="72" y="18"/>
                      </a:lnTo>
                      <a:lnTo>
                        <a:pt x="68" y="12"/>
                      </a:lnTo>
                      <a:lnTo>
                        <a:pt x="62" y="6"/>
                      </a:lnTo>
                      <a:lnTo>
                        <a:pt x="56" y="2"/>
                      </a:lnTo>
                      <a:lnTo>
                        <a:pt x="48" y="0"/>
                      </a:lnTo>
                      <a:lnTo>
                        <a:pt x="40" y="0"/>
                      </a:lnTo>
                      <a:lnTo>
                        <a:pt x="40" y="0"/>
                      </a:lnTo>
                      <a:lnTo>
                        <a:pt x="32" y="0"/>
                      </a:lnTo>
                      <a:lnTo>
                        <a:pt x="24" y="2"/>
                      </a:lnTo>
                      <a:lnTo>
                        <a:pt x="16" y="6"/>
                      </a:lnTo>
                      <a:lnTo>
                        <a:pt x="12" y="12"/>
                      </a:lnTo>
                      <a:lnTo>
                        <a:pt x="6" y="18"/>
                      </a:lnTo>
                      <a:lnTo>
                        <a:pt x="2" y="24"/>
                      </a:lnTo>
                      <a:lnTo>
                        <a:pt x="0" y="32"/>
                      </a:lnTo>
                      <a:lnTo>
                        <a:pt x="0" y="40"/>
                      </a:lnTo>
                      <a:lnTo>
                        <a:pt x="0" y="40"/>
                      </a:lnTo>
                      <a:lnTo>
                        <a:pt x="0" y="48"/>
                      </a:lnTo>
                      <a:lnTo>
                        <a:pt x="2" y="56"/>
                      </a:lnTo>
                      <a:lnTo>
                        <a:pt x="6" y="62"/>
                      </a:lnTo>
                      <a:lnTo>
                        <a:pt x="12" y="68"/>
                      </a:lnTo>
                      <a:lnTo>
                        <a:pt x="16" y="72"/>
                      </a:lnTo>
                      <a:lnTo>
                        <a:pt x="24" y="76"/>
                      </a:lnTo>
                      <a:lnTo>
                        <a:pt x="32" y="78"/>
                      </a:lnTo>
                      <a:lnTo>
                        <a:pt x="40" y="80"/>
                      </a:lnTo>
                      <a:lnTo>
                        <a:pt x="40"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sp>
              <p:nvSpPr>
                <p:cNvPr id="58" name="Line 19"/>
                <p:cNvSpPr>
                  <a:spLocks noChangeShapeType="1"/>
                </p:cNvSpPr>
                <p:nvPr/>
              </p:nvSpPr>
              <p:spPr bwMode="auto">
                <a:xfrm>
                  <a:off x="1966913" y="528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sp>
              <p:nvSpPr>
                <p:cNvPr id="59" name="Line 20"/>
                <p:cNvSpPr>
                  <a:spLocks noChangeShapeType="1"/>
                </p:cNvSpPr>
                <p:nvPr/>
              </p:nvSpPr>
              <p:spPr bwMode="auto">
                <a:xfrm>
                  <a:off x="1966913" y="528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sp>
              <p:nvSpPr>
                <p:cNvPr id="60" name="Freeform 21"/>
                <p:cNvSpPr>
                  <a:spLocks/>
                </p:cNvSpPr>
                <p:nvPr/>
              </p:nvSpPr>
              <p:spPr bwMode="auto">
                <a:xfrm>
                  <a:off x="1835133" y="263554"/>
                  <a:ext cx="298452" cy="628649"/>
                </a:xfrm>
                <a:custGeom>
                  <a:avLst/>
                  <a:gdLst>
                    <a:gd name="T0" fmla="*/ 50 w 188"/>
                    <a:gd name="T1" fmla="*/ 0 h 396"/>
                    <a:gd name="T2" fmla="*/ 30 w 188"/>
                    <a:gd name="T3" fmla="*/ 4 h 396"/>
                    <a:gd name="T4" fmla="*/ 14 w 188"/>
                    <a:gd name="T5" fmla="*/ 16 h 396"/>
                    <a:gd name="T6" fmla="*/ 4 w 188"/>
                    <a:gd name="T7" fmla="*/ 32 h 396"/>
                    <a:gd name="T8" fmla="*/ 0 w 188"/>
                    <a:gd name="T9" fmla="*/ 52 h 396"/>
                    <a:gd name="T10" fmla="*/ 0 w 188"/>
                    <a:gd name="T11" fmla="*/ 176 h 396"/>
                    <a:gd name="T12" fmla="*/ 4 w 188"/>
                    <a:gd name="T13" fmla="*/ 190 h 396"/>
                    <a:gd name="T14" fmla="*/ 16 w 188"/>
                    <a:gd name="T15" fmla="*/ 194 h 396"/>
                    <a:gd name="T16" fmla="*/ 28 w 188"/>
                    <a:gd name="T17" fmla="*/ 190 h 396"/>
                    <a:gd name="T18" fmla="*/ 34 w 188"/>
                    <a:gd name="T19" fmla="*/ 176 h 396"/>
                    <a:gd name="T20" fmla="*/ 42 w 188"/>
                    <a:gd name="T21" fmla="*/ 64 h 396"/>
                    <a:gd name="T22" fmla="*/ 42 w 188"/>
                    <a:gd name="T23" fmla="*/ 372 h 396"/>
                    <a:gd name="T24" fmla="*/ 50 w 188"/>
                    <a:gd name="T25" fmla="*/ 390 h 396"/>
                    <a:gd name="T26" fmla="*/ 66 w 188"/>
                    <a:gd name="T27" fmla="*/ 396 h 396"/>
                    <a:gd name="T28" fmla="*/ 82 w 188"/>
                    <a:gd name="T29" fmla="*/ 388 h 396"/>
                    <a:gd name="T30" fmla="*/ 90 w 188"/>
                    <a:gd name="T31" fmla="*/ 372 h 396"/>
                    <a:gd name="T32" fmla="*/ 98 w 188"/>
                    <a:gd name="T33" fmla="*/ 192 h 396"/>
                    <a:gd name="T34" fmla="*/ 98 w 188"/>
                    <a:gd name="T35" fmla="*/ 372 h 396"/>
                    <a:gd name="T36" fmla="*/ 104 w 188"/>
                    <a:gd name="T37" fmla="*/ 388 h 396"/>
                    <a:gd name="T38" fmla="*/ 120 w 188"/>
                    <a:gd name="T39" fmla="*/ 396 h 396"/>
                    <a:gd name="T40" fmla="*/ 136 w 188"/>
                    <a:gd name="T41" fmla="*/ 390 h 396"/>
                    <a:gd name="T42" fmla="*/ 144 w 188"/>
                    <a:gd name="T43" fmla="*/ 372 h 396"/>
                    <a:gd name="T44" fmla="*/ 152 w 188"/>
                    <a:gd name="T45" fmla="*/ 64 h 396"/>
                    <a:gd name="T46" fmla="*/ 152 w 188"/>
                    <a:gd name="T47" fmla="*/ 176 h 396"/>
                    <a:gd name="T48" fmla="*/ 158 w 188"/>
                    <a:gd name="T49" fmla="*/ 190 h 396"/>
                    <a:gd name="T50" fmla="*/ 170 w 188"/>
                    <a:gd name="T51" fmla="*/ 194 h 396"/>
                    <a:gd name="T52" fmla="*/ 182 w 188"/>
                    <a:gd name="T53" fmla="*/ 190 h 396"/>
                    <a:gd name="T54" fmla="*/ 188 w 188"/>
                    <a:gd name="T55" fmla="*/ 176 h 396"/>
                    <a:gd name="T56" fmla="*/ 188 w 188"/>
                    <a:gd name="T57" fmla="*/ 54 h 396"/>
                    <a:gd name="T58" fmla="*/ 184 w 188"/>
                    <a:gd name="T59" fmla="*/ 34 h 396"/>
                    <a:gd name="T60" fmla="*/ 172 w 188"/>
                    <a:gd name="T61" fmla="*/ 18 h 396"/>
                    <a:gd name="T62" fmla="*/ 156 w 188"/>
                    <a:gd name="T63" fmla="*/ 6 h 396"/>
                    <a:gd name="T64" fmla="*/ 136 w 188"/>
                    <a:gd name="T6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396">
                      <a:moveTo>
                        <a:pt x="50" y="0"/>
                      </a:moveTo>
                      <a:lnTo>
                        <a:pt x="50" y="0"/>
                      </a:lnTo>
                      <a:lnTo>
                        <a:pt x="40" y="2"/>
                      </a:lnTo>
                      <a:lnTo>
                        <a:pt x="30" y="4"/>
                      </a:lnTo>
                      <a:lnTo>
                        <a:pt x="22" y="10"/>
                      </a:lnTo>
                      <a:lnTo>
                        <a:pt x="14" y="16"/>
                      </a:lnTo>
                      <a:lnTo>
                        <a:pt x="8" y="24"/>
                      </a:lnTo>
                      <a:lnTo>
                        <a:pt x="4" y="32"/>
                      </a:lnTo>
                      <a:lnTo>
                        <a:pt x="0" y="42"/>
                      </a:lnTo>
                      <a:lnTo>
                        <a:pt x="0" y="52"/>
                      </a:lnTo>
                      <a:lnTo>
                        <a:pt x="0" y="176"/>
                      </a:lnTo>
                      <a:lnTo>
                        <a:pt x="0" y="176"/>
                      </a:lnTo>
                      <a:lnTo>
                        <a:pt x="0" y="184"/>
                      </a:lnTo>
                      <a:lnTo>
                        <a:pt x="4" y="190"/>
                      </a:lnTo>
                      <a:lnTo>
                        <a:pt x="10" y="192"/>
                      </a:lnTo>
                      <a:lnTo>
                        <a:pt x="16" y="194"/>
                      </a:lnTo>
                      <a:lnTo>
                        <a:pt x="24" y="192"/>
                      </a:lnTo>
                      <a:lnTo>
                        <a:pt x="28" y="190"/>
                      </a:lnTo>
                      <a:lnTo>
                        <a:pt x="32" y="184"/>
                      </a:lnTo>
                      <a:lnTo>
                        <a:pt x="34" y="176"/>
                      </a:lnTo>
                      <a:lnTo>
                        <a:pt x="34" y="64"/>
                      </a:lnTo>
                      <a:lnTo>
                        <a:pt x="42" y="64"/>
                      </a:lnTo>
                      <a:lnTo>
                        <a:pt x="42" y="372"/>
                      </a:lnTo>
                      <a:lnTo>
                        <a:pt x="42" y="372"/>
                      </a:lnTo>
                      <a:lnTo>
                        <a:pt x="44" y="382"/>
                      </a:lnTo>
                      <a:lnTo>
                        <a:pt x="50" y="390"/>
                      </a:lnTo>
                      <a:lnTo>
                        <a:pt x="58" y="394"/>
                      </a:lnTo>
                      <a:lnTo>
                        <a:pt x="66" y="396"/>
                      </a:lnTo>
                      <a:lnTo>
                        <a:pt x="74" y="394"/>
                      </a:lnTo>
                      <a:lnTo>
                        <a:pt x="82" y="388"/>
                      </a:lnTo>
                      <a:lnTo>
                        <a:pt x="88" y="382"/>
                      </a:lnTo>
                      <a:lnTo>
                        <a:pt x="90" y="372"/>
                      </a:lnTo>
                      <a:lnTo>
                        <a:pt x="90" y="192"/>
                      </a:lnTo>
                      <a:lnTo>
                        <a:pt x="98" y="192"/>
                      </a:lnTo>
                      <a:lnTo>
                        <a:pt x="98" y="372"/>
                      </a:lnTo>
                      <a:lnTo>
                        <a:pt x="98" y="372"/>
                      </a:lnTo>
                      <a:lnTo>
                        <a:pt x="100" y="382"/>
                      </a:lnTo>
                      <a:lnTo>
                        <a:pt x="104" y="388"/>
                      </a:lnTo>
                      <a:lnTo>
                        <a:pt x="112" y="394"/>
                      </a:lnTo>
                      <a:lnTo>
                        <a:pt x="120" y="396"/>
                      </a:lnTo>
                      <a:lnTo>
                        <a:pt x="130" y="394"/>
                      </a:lnTo>
                      <a:lnTo>
                        <a:pt x="136" y="390"/>
                      </a:lnTo>
                      <a:lnTo>
                        <a:pt x="142" y="382"/>
                      </a:lnTo>
                      <a:lnTo>
                        <a:pt x="144" y="372"/>
                      </a:lnTo>
                      <a:lnTo>
                        <a:pt x="144" y="64"/>
                      </a:lnTo>
                      <a:lnTo>
                        <a:pt x="152" y="64"/>
                      </a:lnTo>
                      <a:lnTo>
                        <a:pt x="152" y="176"/>
                      </a:lnTo>
                      <a:lnTo>
                        <a:pt x="152" y="176"/>
                      </a:lnTo>
                      <a:lnTo>
                        <a:pt x="154" y="184"/>
                      </a:lnTo>
                      <a:lnTo>
                        <a:pt x="158" y="190"/>
                      </a:lnTo>
                      <a:lnTo>
                        <a:pt x="164" y="192"/>
                      </a:lnTo>
                      <a:lnTo>
                        <a:pt x="170" y="194"/>
                      </a:lnTo>
                      <a:lnTo>
                        <a:pt x="176" y="192"/>
                      </a:lnTo>
                      <a:lnTo>
                        <a:pt x="182" y="190"/>
                      </a:lnTo>
                      <a:lnTo>
                        <a:pt x="186" y="184"/>
                      </a:lnTo>
                      <a:lnTo>
                        <a:pt x="188" y="176"/>
                      </a:lnTo>
                      <a:lnTo>
                        <a:pt x="188" y="54"/>
                      </a:lnTo>
                      <a:lnTo>
                        <a:pt x="188" y="54"/>
                      </a:lnTo>
                      <a:lnTo>
                        <a:pt x="186" y="44"/>
                      </a:lnTo>
                      <a:lnTo>
                        <a:pt x="184" y="34"/>
                      </a:lnTo>
                      <a:lnTo>
                        <a:pt x="178" y="24"/>
                      </a:lnTo>
                      <a:lnTo>
                        <a:pt x="172" y="18"/>
                      </a:lnTo>
                      <a:lnTo>
                        <a:pt x="166" y="10"/>
                      </a:lnTo>
                      <a:lnTo>
                        <a:pt x="156" y="6"/>
                      </a:lnTo>
                      <a:lnTo>
                        <a:pt x="146" y="2"/>
                      </a:lnTo>
                      <a:lnTo>
                        <a:pt x="136" y="0"/>
                      </a:lnTo>
                      <a:lnTo>
                        <a:pt x="5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grpSp>
        </p:grpSp>
        <p:grpSp>
          <p:nvGrpSpPr>
            <p:cNvPr id="61" name="Group 60"/>
            <p:cNvGrpSpPr>
              <a:grpSpLocks noChangeAspect="1"/>
            </p:cNvGrpSpPr>
            <p:nvPr/>
          </p:nvGrpSpPr>
          <p:grpSpPr>
            <a:xfrm>
              <a:off x="7168350" y="2918850"/>
              <a:ext cx="446744" cy="449466"/>
              <a:chOff x="2860543" y="3781158"/>
              <a:chExt cx="612775" cy="589032"/>
            </a:xfrm>
          </p:grpSpPr>
          <p:sp>
            <p:nvSpPr>
              <p:cNvPr id="62" name="Oval 61"/>
              <p:cNvSpPr/>
              <p:nvPr/>
            </p:nvSpPr>
            <p:spPr bwMode="ltGray">
              <a:xfrm>
                <a:off x="2860543" y="3781158"/>
                <a:ext cx="612775" cy="589032"/>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rgbClr val="FFFFFF"/>
                  </a:solidFill>
                  <a:latin typeface="Georgia" pitchFamily="18" charset="0"/>
                </a:endParaRPr>
              </a:p>
            </p:txBody>
          </p:sp>
          <p:grpSp>
            <p:nvGrpSpPr>
              <p:cNvPr id="63" name="Group 62"/>
              <p:cNvGrpSpPr/>
              <p:nvPr/>
            </p:nvGrpSpPr>
            <p:grpSpPr>
              <a:xfrm>
                <a:off x="3078512" y="3847874"/>
                <a:ext cx="183931" cy="473525"/>
                <a:chOff x="1817688" y="465138"/>
                <a:chExt cx="298450" cy="768350"/>
              </a:xfrm>
            </p:grpSpPr>
            <p:sp>
              <p:nvSpPr>
                <p:cNvPr id="64" name="Freeform 18"/>
                <p:cNvSpPr>
                  <a:spLocks/>
                </p:cNvSpPr>
                <p:nvPr/>
              </p:nvSpPr>
              <p:spPr bwMode="auto">
                <a:xfrm>
                  <a:off x="1903413" y="465138"/>
                  <a:ext cx="127000" cy="127000"/>
                </a:xfrm>
                <a:custGeom>
                  <a:avLst/>
                  <a:gdLst>
                    <a:gd name="T0" fmla="*/ 40 w 80"/>
                    <a:gd name="T1" fmla="*/ 80 h 80"/>
                    <a:gd name="T2" fmla="*/ 40 w 80"/>
                    <a:gd name="T3" fmla="*/ 80 h 80"/>
                    <a:gd name="T4" fmla="*/ 48 w 80"/>
                    <a:gd name="T5" fmla="*/ 78 h 80"/>
                    <a:gd name="T6" fmla="*/ 56 w 80"/>
                    <a:gd name="T7" fmla="*/ 76 h 80"/>
                    <a:gd name="T8" fmla="*/ 62 w 80"/>
                    <a:gd name="T9" fmla="*/ 72 h 80"/>
                    <a:gd name="T10" fmla="*/ 68 w 80"/>
                    <a:gd name="T11" fmla="*/ 68 h 80"/>
                    <a:gd name="T12" fmla="*/ 72 w 80"/>
                    <a:gd name="T13" fmla="*/ 62 h 80"/>
                    <a:gd name="T14" fmla="*/ 76 w 80"/>
                    <a:gd name="T15" fmla="*/ 56 h 80"/>
                    <a:gd name="T16" fmla="*/ 78 w 80"/>
                    <a:gd name="T17" fmla="*/ 48 h 80"/>
                    <a:gd name="T18" fmla="*/ 80 w 80"/>
                    <a:gd name="T19" fmla="*/ 40 h 80"/>
                    <a:gd name="T20" fmla="*/ 80 w 80"/>
                    <a:gd name="T21" fmla="*/ 40 h 80"/>
                    <a:gd name="T22" fmla="*/ 78 w 80"/>
                    <a:gd name="T23" fmla="*/ 32 h 80"/>
                    <a:gd name="T24" fmla="*/ 76 w 80"/>
                    <a:gd name="T25" fmla="*/ 24 h 80"/>
                    <a:gd name="T26" fmla="*/ 72 w 80"/>
                    <a:gd name="T27" fmla="*/ 18 h 80"/>
                    <a:gd name="T28" fmla="*/ 68 w 80"/>
                    <a:gd name="T29" fmla="*/ 12 h 80"/>
                    <a:gd name="T30" fmla="*/ 62 w 80"/>
                    <a:gd name="T31" fmla="*/ 6 h 80"/>
                    <a:gd name="T32" fmla="*/ 56 w 80"/>
                    <a:gd name="T33" fmla="*/ 2 h 80"/>
                    <a:gd name="T34" fmla="*/ 48 w 80"/>
                    <a:gd name="T35" fmla="*/ 0 h 80"/>
                    <a:gd name="T36" fmla="*/ 40 w 80"/>
                    <a:gd name="T37" fmla="*/ 0 h 80"/>
                    <a:gd name="T38" fmla="*/ 40 w 80"/>
                    <a:gd name="T39" fmla="*/ 0 h 80"/>
                    <a:gd name="T40" fmla="*/ 32 w 80"/>
                    <a:gd name="T41" fmla="*/ 0 h 80"/>
                    <a:gd name="T42" fmla="*/ 24 w 80"/>
                    <a:gd name="T43" fmla="*/ 2 h 80"/>
                    <a:gd name="T44" fmla="*/ 16 w 80"/>
                    <a:gd name="T45" fmla="*/ 6 h 80"/>
                    <a:gd name="T46" fmla="*/ 12 w 80"/>
                    <a:gd name="T47" fmla="*/ 12 h 80"/>
                    <a:gd name="T48" fmla="*/ 6 w 80"/>
                    <a:gd name="T49" fmla="*/ 18 h 80"/>
                    <a:gd name="T50" fmla="*/ 2 w 80"/>
                    <a:gd name="T51" fmla="*/ 24 h 80"/>
                    <a:gd name="T52" fmla="*/ 0 w 80"/>
                    <a:gd name="T53" fmla="*/ 32 h 80"/>
                    <a:gd name="T54" fmla="*/ 0 w 80"/>
                    <a:gd name="T55" fmla="*/ 40 h 80"/>
                    <a:gd name="T56" fmla="*/ 0 w 80"/>
                    <a:gd name="T57" fmla="*/ 40 h 80"/>
                    <a:gd name="T58" fmla="*/ 0 w 80"/>
                    <a:gd name="T59" fmla="*/ 48 h 80"/>
                    <a:gd name="T60" fmla="*/ 2 w 80"/>
                    <a:gd name="T61" fmla="*/ 56 h 80"/>
                    <a:gd name="T62" fmla="*/ 6 w 80"/>
                    <a:gd name="T63" fmla="*/ 62 h 80"/>
                    <a:gd name="T64" fmla="*/ 12 w 80"/>
                    <a:gd name="T65" fmla="*/ 68 h 80"/>
                    <a:gd name="T66" fmla="*/ 16 w 80"/>
                    <a:gd name="T67" fmla="*/ 72 h 80"/>
                    <a:gd name="T68" fmla="*/ 24 w 80"/>
                    <a:gd name="T69" fmla="*/ 76 h 80"/>
                    <a:gd name="T70" fmla="*/ 32 w 80"/>
                    <a:gd name="T71" fmla="*/ 78 h 80"/>
                    <a:gd name="T72" fmla="*/ 40 w 80"/>
                    <a:gd name="T73" fmla="*/ 80 h 80"/>
                    <a:gd name="T74" fmla="*/ 40 w 80"/>
                    <a:gd name="T7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40" y="80"/>
                      </a:moveTo>
                      <a:lnTo>
                        <a:pt x="40" y="80"/>
                      </a:lnTo>
                      <a:lnTo>
                        <a:pt x="48" y="78"/>
                      </a:lnTo>
                      <a:lnTo>
                        <a:pt x="56" y="76"/>
                      </a:lnTo>
                      <a:lnTo>
                        <a:pt x="62" y="72"/>
                      </a:lnTo>
                      <a:lnTo>
                        <a:pt x="68" y="68"/>
                      </a:lnTo>
                      <a:lnTo>
                        <a:pt x="72" y="62"/>
                      </a:lnTo>
                      <a:lnTo>
                        <a:pt x="76" y="56"/>
                      </a:lnTo>
                      <a:lnTo>
                        <a:pt x="78" y="48"/>
                      </a:lnTo>
                      <a:lnTo>
                        <a:pt x="80" y="40"/>
                      </a:lnTo>
                      <a:lnTo>
                        <a:pt x="80" y="40"/>
                      </a:lnTo>
                      <a:lnTo>
                        <a:pt x="78" y="32"/>
                      </a:lnTo>
                      <a:lnTo>
                        <a:pt x="76" y="24"/>
                      </a:lnTo>
                      <a:lnTo>
                        <a:pt x="72" y="18"/>
                      </a:lnTo>
                      <a:lnTo>
                        <a:pt x="68" y="12"/>
                      </a:lnTo>
                      <a:lnTo>
                        <a:pt x="62" y="6"/>
                      </a:lnTo>
                      <a:lnTo>
                        <a:pt x="56" y="2"/>
                      </a:lnTo>
                      <a:lnTo>
                        <a:pt x="48" y="0"/>
                      </a:lnTo>
                      <a:lnTo>
                        <a:pt x="40" y="0"/>
                      </a:lnTo>
                      <a:lnTo>
                        <a:pt x="40" y="0"/>
                      </a:lnTo>
                      <a:lnTo>
                        <a:pt x="32" y="0"/>
                      </a:lnTo>
                      <a:lnTo>
                        <a:pt x="24" y="2"/>
                      </a:lnTo>
                      <a:lnTo>
                        <a:pt x="16" y="6"/>
                      </a:lnTo>
                      <a:lnTo>
                        <a:pt x="12" y="12"/>
                      </a:lnTo>
                      <a:lnTo>
                        <a:pt x="6" y="18"/>
                      </a:lnTo>
                      <a:lnTo>
                        <a:pt x="2" y="24"/>
                      </a:lnTo>
                      <a:lnTo>
                        <a:pt x="0" y="32"/>
                      </a:lnTo>
                      <a:lnTo>
                        <a:pt x="0" y="40"/>
                      </a:lnTo>
                      <a:lnTo>
                        <a:pt x="0" y="40"/>
                      </a:lnTo>
                      <a:lnTo>
                        <a:pt x="0" y="48"/>
                      </a:lnTo>
                      <a:lnTo>
                        <a:pt x="2" y="56"/>
                      </a:lnTo>
                      <a:lnTo>
                        <a:pt x="6" y="62"/>
                      </a:lnTo>
                      <a:lnTo>
                        <a:pt x="12" y="68"/>
                      </a:lnTo>
                      <a:lnTo>
                        <a:pt x="16" y="72"/>
                      </a:lnTo>
                      <a:lnTo>
                        <a:pt x="24" y="76"/>
                      </a:lnTo>
                      <a:lnTo>
                        <a:pt x="32" y="78"/>
                      </a:lnTo>
                      <a:lnTo>
                        <a:pt x="40" y="80"/>
                      </a:lnTo>
                      <a:lnTo>
                        <a:pt x="40"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sp>
              <p:nvSpPr>
                <p:cNvPr id="65" name="Line 19"/>
                <p:cNvSpPr>
                  <a:spLocks noChangeShapeType="1"/>
                </p:cNvSpPr>
                <p:nvPr/>
              </p:nvSpPr>
              <p:spPr bwMode="auto">
                <a:xfrm>
                  <a:off x="1966913" y="528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sp>
              <p:nvSpPr>
                <p:cNvPr id="66" name="Line 20"/>
                <p:cNvSpPr>
                  <a:spLocks noChangeShapeType="1"/>
                </p:cNvSpPr>
                <p:nvPr/>
              </p:nvSpPr>
              <p:spPr bwMode="auto">
                <a:xfrm>
                  <a:off x="1966913" y="528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sp>
              <p:nvSpPr>
                <p:cNvPr id="67" name="Freeform 21"/>
                <p:cNvSpPr>
                  <a:spLocks/>
                </p:cNvSpPr>
                <p:nvPr/>
              </p:nvSpPr>
              <p:spPr bwMode="auto">
                <a:xfrm>
                  <a:off x="1817688" y="604838"/>
                  <a:ext cx="298450" cy="628650"/>
                </a:xfrm>
                <a:custGeom>
                  <a:avLst/>
                  <a:gdLst>
                    <a:gd name="T0" fmla="*/ 50 w 188"/>
                    <a:gd name="T1" fmla="*/ 0 h 396"/>
                    <a:gd name="T2" fmla="*/ 30 w 188"/>
                    <a:gd name="T3" fmla="*/ 4 h 396"/>
                    <a:gd name="T4" fmla="*/ 14 w 188"/>
                    <a:gd name="T5" fmla="*/ 16 h 396"/>
                    <a:gd name="T6" fmla="*/ 4 w 188"/>
                    <a:gd name="T7" fmla="*/ 32 h 396"/>
                    <a:gd name="T8" fmla="*/ 0 w 188"/>
                    <a:gd name="T9" fmla="*/ 52 h 396"/>
                    <a:gd name="T10" fmla="*/ 0 w 188"/>
                    <a:gd name="T11" fmla="*/ 176 h 396"/>
                    <a:gd name="T12" fmla="*/ 4 w 188"/>
                    <a:gd name="T13" fmla="*/ 190 h 396"/>
                    <a:gd name="T14" fmla="*/ 16 w 188"/>
                    <a:gd name="T15" fmla="*/ 194 h 396"/>
                    <a:gd name="T16" fmla="*/ 28 w 188"/>
                    <a:gd name="T17" fmla="*/ 190 h 396"/>
                    <a:gd name="T18" fmla="*/ 34 w 188"/>
                    <a:gd name="T19" fmla="*/ 176 h 396"/>
                    <a:gd name="T20" fmla="*/ 42 w 188"/>
                    <a:gd name="T21" fmla="*/ 64 h 396"/>
                    <a:gd name="T22" fmla="*/ 42 w 188"/>
                    <a:gd name="T23" fmla="*/ 372 h 396"/>
                    <a:gd name="T24" fmla="*/ 50 w 188"/>
                    <a:gd name="T25" fmla="*/ 390 h 396"/>
                    <a:gd name="T26" fmla="*/ 66 w 188"/>
                    <a:gd name="T27" fmla="*/ 396 h 396"/>
                    <a:gd name="T28" fmla="*/ 82 w 188"/>
                    <a:gd name="T29" fmla="*/ 388 h 396"/>
                    <a:gd name="T30" fmla="*/ 90 w 188"/>
                    <a:gd name="T31" fmla="*/ 372 h 396"/>
                    <a:gd name="T32" fmla="*/ 98 w 188"/>
                    <a:gd name="T33" fmla="*/ 192 h 396"/>
                    <a:gd name="T34" fmla="*/ 98 w 188"/>
                    <a:gd name="T35" fmla="*/ 372 h 396"/>
                    <a:gd name="T36" fmla="*/ 104 w 188"/>
                    <a:gd name="T37" fmla="*/ 388 h 396"/>
                    <a:gd name="T38" fmla="*/ 120 w 188"/>
                    <a:gd name="T39" fmla="*/ 396 h 396"/>
                    <a:gd name="T40" fmla="*/ 136 w 188"/>
                    <a:gd name="T41" fmla="*/ 390 h 396"/>
                    <a:gd name="T42" fmla="*/ 144 w 188"/>
                    <a:gd name="T43" fmla="*/ 372 h 396"/>
                    <a:gd name="T44" fmla="*/ 152 w 188"/>
                    <a:gd name="T45" fmla="*/ 64 h 396"/>
                    <a:gd name="T46" fmla="*/ 152 w 188"/>
                    <a:gd name="T47" fmla="*/ 176 h 396"/>
                    <a:gd name="T48" fmla="*/ 158 w 188"/>
                    <a:gd name="T49" fmla="*/ 190 h 396"/>
                    <a:gd name="T50" fmla="*/ 170 w 188"/>
                    <a:gd name="T51" fmla="*/ 194 h 396"/>
                    <a:gd name="T52" fmla="*/ 182 w 188"/>
                    <a:gd name="T53" fmla="*/ 190 h 396"/>
                    <a:gd name="T54" fmla="*/ 188 w 188"/>
                    <a:gd name="T55" fmla="*/ 176 h 396"/>
                    <a:gd name="T56" fmla="*/ 188 w 188"/>
                    <a:gd name="T57" fmla="*/ 54 h 396"/>
                    <a:gd name="T58" fmla="*/ 184 w 188"/>
                    <a:gd name="T59" fmla="*/ 34 h 396"/>
                    <a:gd name="T60" fmla="*/ 172 w 188"/>
                    <a:gd name="T61" fmla="*/ 18 h 396"/>
                    <a:gd name="T62" fmla="*/ 156 w 188"/>
                    <a:gd name="T63" fmla="*/ 6 h 396"/>
                    <a:gd name="T64" fmla="*/ 136 w 188"/>
                    <a:gd name="T6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396">
                      <a:moveTo>
                        <a:pt x="50" y="0"/>
                      </a:moveTo>
                      <a:lnTo>
                        <a:pt x="50" y="0"/>
                      </a:lnTo>
                      <a:lnTo>
                        <a:pt x="40" y="2"/>
                      </a:lnTo>
                      <a:lnTo>
                        <a:pt x="30" y="4"/>
                      </a:lnTo>
                      <a:lnTo>
                        <a:pt x="22" y="10"/>
                      </a:lnTo>
                      <a:lnTo>
                        <a:pt x="14" y="16"/>
                      </a:lnTo>
                      <a:lnTo>
                        <a:pt x="8" y="24"/>
                      </a:lnTo>
                      <a:lnTo>
                        <a:pt x="4" y="32"/>
                      </a:lnTo>
                      <a:lnTo>
                        <a:pt x="0" y="42"/>
                      </a:lnTo>
                      <a:lnTo>
                        <a:pt x="0" y="52"/>
                      </a:lnTo>
                      <a:lnTo>
                        <a:pt x="0" y="176"/>
                      </a:lnTo>
                      <a:lnTo>
                        <a:pt x="0" y="176"/>
                      </a:lnTo>
                      <a:lnTo>
                        <a:pt x="0" y="184"/>
                      </a:lnTo>
                      <a:lnTo>
                        <a:pt x="4" y="190"/>
                      </a:lnTo>
                      <a:lnTo>
                        <a:pt x="10" y="192"/>
                      </a:lnTo>
                      <a:lnTo>
                        <a:pt x="16" y="194"/>
                      </a:lnTo>
                      <a:lnTo>
                        <a:pt x="24" y="192"/>
                      </a:lnTo>
                      <a:lnTo>
                        <a:pt x="28" y="190"/>
                      </a:lnTo>
                      <a:lnTo>
                        <a:pt x="32" y="184"/>
                      </a:lnTo>
                      <a:lnTo>
                        <a:pt x="34" y="176"/>
                      </a:lnTo>
                      <a:lnTo>
                        <a:pt x="34" y="64"/>
                      </a:lnTo>
                      <a:lnTo>
                        <a:pt x="42" y="64"/>
                      </a:lnTo>
                      <a:lnTo>
                        <a:pt x="42" y="372"/>
                      </a:lnTo>
                      <a:lnTo>
                        <a:pt x="42" y="372"/>
                      </a:lnTo>
                      <a:lnTo>
                        <a:pt x="44" y="382"/>
                      </a:lnTo>
                      <a:lnTo>
                        <a:pt x="50" y="390"/>
                      </a:lnTo>
                      <a:lnTo>
                        <a:pt x="58" y="394"/>
                      </a:lnTo>
                      <a:lnTo>
                        <a:pt x="66" y="396"/>
                      </a:lnTo>
                      <a:lnTo>
                        <a:pt x="74" y="394"/>
                      </a:lnTo>
                      <a:lnTo>
                        <a:pt x="82" y="388"/>
                      </a:lnTo>
                      <a:lnTo>
                        <a:pt x="88" y="382"/>
                      </a:lnTo>
                      <a:lnTo>
                        <a:pt x="90" y="372"/>
                      </a:lnTo>
                      <a:lnTo>
                        <a:pt x="90" y="192"/>
                      </a:lnTo>
                      <a:lnTo>
                        <a:pt x="98" y="192"/>
                      </a:lnTo>
                      <a:lnTo>
                        <a:pt x="98" y="372"/>
                      </a:lnTo>
                      <a:lnTo>
                        <a:pt x="98" y="372"/>
                      </a:lnTo>
                      <a:lnTo>
                        <a:pt x="100" y="382"/>
                      </a:lnTo>
                      <a:lnTo>
                        <a:pt x="104" y="388"/>
                      </a:lnTo>
                      <a:lnTo>
                        <a:pt x="112" y="394"/>
                      </a:lnTo>
                      <a:lnTo>
                        <a:pt x="120" y="396"/>
                      </a:lnTo>
                      <a:lnTo>
                        <a:pt x="130" y="394"/>
                      </a:lnTo>
                      <a:lnTo>
                        <a:pt x="136" y="390"/>
                      </a:lnTo>
                      <a:lnTo>
                        <a:pt x="142" y="382"/>
                      </a:lnTo>
                      <a:lnTo>
                        <a:pt x="144" y="372"/>
                      </a:lnTo>
                      <a:lnTo>
                        <a:pt x="144" y="64"/>
                      </a:lnTo>
                      <a:lnTo>
                        <a:pt x="152" y="64"/>
                      </a:lnTo>
                      <a:lnTo>
                        <a:pt x="152" y="176"/>
                      </a:lnTo>
                      <a:lnTo>
                        <a:pt x="152" y="176"/>
                      </a:lnTo>
                      <a:lnTo>
                        <a:pt x="154" y="184"/>
                      </a:lnTo>
                      <a:lnTo>
                        <a:pt x="158" y="190"/>
                      </a:lnTo>
                      <a:lnTo>
                        <a:pt x="164" y="192"/>
                      </a:lnTo>
                      <a:lnTo>
                        <a:pt x="170" y="194"/>
                      </a:lnTo>
                      <a:lnTo>
                        <a:pt x="176" y="192"/>
                      </a:lnTo>
                      <a:lnTo>
                        <a:pt x="182" y="190"/>
                      </a:lnTo>
                      <a:lnTo>
                        <a:pt x="186" y="184"/>
                      </a:lnTo>
                      <a:lnTo>
                        <a:pt x="188" y="176"/>
                      </a:lnTo>
                      <a:lnTo>
                        <a:pt x="188" y="54"/>
                      </a:lnTo>
                      <a:lnTo>
                        <a:pt x="188" y="54"/>
                      </a:lnTo>
                      <a:lnTo>
                        <a:pt x="186" y="44"/>
                      </a:lnTo>
                      <a:lnTo>
                        <a:pt x="184" y="34"/>
                      </a:lnTo>
                      <a:lnTo>
                        <a:pt x="178" y="24"/>
                      </a:lnTo>
                      <a:lnTo>
                        <a:pt x="172" y="18"/>
                      </a:lnTo>
                      <a:lnTo>
                        <a:pt x="166" y="10"/>
                      </a:lnTo>
                      <a:lnTo>
                        <a:pt x="156" y="6"/>
                      </a:lnTo>
                      <a:lnTo>
                        <a:pt x="146" y="2"/>
                      </a:lnTo>
                      <a:lnTo>
                        <a:pt x="136" y="0"/>
                      </a:lnTo>
                      <a:lnTo>
                        <a:pt x="5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grpSp>
        </p:grpSp>
        <p:grpSp>
          <p:nvGrpSpPr>
            <p:cNvPr id="68" name="Group 67"/>
            <p:cNvGrpSpPr>
              <a:grpSpLocks noChangeAspect="1"/>
            </p:cNvGrpSpPr>
            <p:nvPr/>
          </p:nvGrpSpPr>
          <p:grpSpPr>
            <a:xfrm>
              <a:off x="9945040" y="2918850"/>
              <a:ext cx="446744" cy="449466"/>
              <a:chOff x="2860543" y="3781158"/>
              <a:chExt cx="612775" cy="589032"/>
            </a:xfrm>
          </p:grpSpPr>
          <p:sp>
            <p:nvSpPr>
              <p:cNvPr id="69" name="Oval 68"/>
              <p:cNvSpPr/>
              <p:nvPr/>
            </p:nvSpPr>
            <p:spPr bwMode="ltGray">
              <a:xfrm>
                <a:off x="2860543" y="3781158"/>
                <a:ext cx="612775" cy="589032"/>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rgbClr val="FFFFFF"/>
                  </a:solidFill>
                  <a:latin typeface="Georgia" pitchFamily="18" charset="0"/>
                </a:endParaRPr>
              </a:p>
            </p:txBody>
          </p:sp>
          <p:grpSp>
            <p:nvGrpSpPr>
              <p:cNvPr id="70" name="Group 69"/>
              <p:cNvGrpSpPr/>
              <p:nvPr/>
            </p:nvGrpSpPr>
            <p:grpSpPr>
              <a:xfrm>
                <a:off x="3078512" y="3847874"/>
                <a:ext cx="183931" cy="473525"/>
                <a:chOff x="1817688" y="465138"/>
                <a:chExt cx="298450" cy="768350"/>
              </a:xfrm>
            </p:grpSpPr>
            <p:sp>
              <p:nvSpPr>
                <p:cNvPr id="71" name="Freeform 18"/>
                <p:cNvSpPr>
                  <a:spLocks/>
                </p:cNvSpPr>
                <p:nvPr/>
              </p:nvSpPr>
              <p:spPr bwMode="auto">
                <a:xfrm>
                  <a:off x="1903413" y="465138"/>
                  <a:ext cx="127000" cy="127000"/>
                </a:xfrm>
                <a:custGeom>
                  <a:avLst/>
                  <a:gdLst>
                    <a:gd name="T0" fmla="*/ 40 w 80"/>
                    <a:gd name="T1" fmla="*/ 80 h 80"/>
                    <a:gd name="T2" fmla="*/ 40 w 80"/>
                    <a:gd name="T3" fmla="*/ 80 h 80"/>
                    <a:gd name="T4" fmla="*/ 48 w 80"/>
                    <a:gd name="T5" fmla="*/ 78 h 80"/>
                    <a:gd name="T6" fmla="*/ 56 w 80"/>
                    <a:gd name="T7" fmla="*/ 76 h 80"/>
                    <a:gd name="T8" fmla="*/ 62 w 80"/>
                    <a:gd name="T9" fmla="*/ 72 h 80"/>
                    <a:gd name="T10" fmla="*/ 68 w 80"/>
                    <a:gd name="T11" fmla="*/ 68 h 80"/>
                    <a:gd name="T12" fmla="*/ 72 w 80"/>
                    <a:gd name="T13" fmla="*/ 62 h 80"/>
                    <a:gd name="T14" fmla="*/ 76 w 80"/>
                    <a:gd name="T15" fmla="*/ 56 h 80"/>
                    <a:gd name="T16" fmla="*/ 78 w 80"/>
                    <a:gd name="T17" fmla="*/ 48 h 80"/>
                    <a:gd name="T18" fmla="*/ 80 w 80"/>
                    <a:gd name="T19" fmla="*/ 40 h 80"/>
                    <a:gd name="T20" fmla="*/ 80 w 80"/>
                    <a:gd name="T21" fmla="*/ 40 h 80"/>
                    <a:gd name="T22" fmla="*/ 78 w 80"/>
                    <a:gd name="T23" fmla="*/ 32 h 80"/>
                    <a:gd name="T24" fmla="*/ 76 w 80"/>
                    <a:gd name="T25" fmla="*/ 24 h 80"/>
                    <a:gd name="T26" fmla="*/ 72 w 80"/>
                    <a:gd name="T27" fmla="*/ 18 h 80"/>
                    <a:gd name="T28" fmla="*/ 68 w 80"/>
                    <a:gd name="T29" fmla="*/ 12 h 80"/>
                    <a:gd name="T30" fmla="*/ 62 w 80"/>
                    <a:gd name="T31" fmla="*/ 6 h 80"/>
                    <a:gd name="T32" fmla="*/ 56 w 80"/>
                    <a:gd name="T33" fmla="*/ 2 h 80"/>
                    <a:gd name="T34" fmla="*/ 48 w 80"/>
                    <a:gd name="T35" fmla="*/ 0 h 80"/>
                    <a:gd name="T36" fmla="*/ 40 w 80"/>
                    <a:gd name="T37" fmla="*/ 0 h 80"/>
                    <a:gd name="T38" fmla="*/ 40 w 80"/>
                    <a:gd name="T39" fmla="*/ 0 h 80"/>
                    <a:gd name="T40" fmla="*/ 32 w 80"/>
                    <a:gd name="T41" fmla="*/ 0 h 80"/>
                    <a:gd name="T42" fmla="*/ 24 w 80"/>
                    <a:gd name="T43" fmla="*/ 2 h 80"/>
                    <a:gd name="T44" fmla="*/ 16 w 80"/>
                    <a:gd name="T45" fmla="*/ 6 h 80"/>
                    <a:gd name="T46" fmla="*/ 12 w 80"/>
                    <a:gd name="T47" fmla="*/ 12 h 80"/>
                    <a:gd name="T48" fmla="*/ 6 w 80"/>
                    <a:gd name="T49" fmla="*/ 18 h 80"/>
                    <a:gd name="T50" fmla="*/ 2 w 80"/>
                    <a:gd name="T51" fmla="*/ 24 h 80"/>
                    <a:gd name="T52" fmla="*/ 0 w 80"/>
                    <a:gd name="T53" fmla="*/ 32 h 80"/>
                    <a:gd name="T54" fmla="*/ 0 w 80"/>
                    <a:gd name="T55" fmla="*/ 40 h 80"/>
                    <a:gd name="T56" fmla="*/ 0 w 80"/>
                    <a:gd name="T57" fmla="*/ 40 h 80"/>
                    <a:gd name="T58" fmla="*/ 0 w 80"/>
                    <a:gd name="T59" fmla="*/ 48 h 80"/>
                    <a:gd name="T60" fmla="*/ 2 w 80"/>
                    <a:gd name="T61" fmla="*/ 56 h 80"/>
                    <a:gd name="T62" fmla="*/ 6 w 80"/>
                    <a:gd name="T63" fmla="*/ 62 h 80"/>
                    <a:gd name="T64" fmla="*/ 12 w 80"/>
                    <a:gd name="T65" fmla="*/ 68 h 80"/>
                    <a:gd name="T66" fmla="*/ 16 w 80"/>
                    <a:gd name="T67" fmla="*/ 72 h 80"/>
                    <a:gd name="T68" fmla="*/ 24 w 80"/>
                    <a:gd name="T69" fmla="*/ 76 h 80"/>
                    <a:gd name="T70" fmla="*/ 32 w 80"/>
                    <a:gd name="T71" fmla="*/ 78 h 80"/>
                    <a:gd name="T72" fmla="*/ 40 w 80"/>
                    <a:gd name="T73" fmla="*/ 80 h 80"/>
                    <a:gd name="T74" fmla="*/ 40 w 80"/>
                    <a:gd name="T7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40" y="80"/>
                      </a:moveTo>
                      <a:lnTo>
                        <a:pt x="40" y="80"/>
                      </a:lnTo>
                      <a:lnTo>
                        <a:pt x="48" y="78"/>
                      </a:lnTo>
                      <a:lnTo>
                        <a:pt x="56" y="76"/>
                      </a:lnTo>
                      <a:lnTo>
                        <a:pt x="62" y="72"/>
                      </a:lnTo>
                      <a:lnTo>
                        <a:pt x="68" y="68"/>
                      </a:lnTo>
                      <a:lnTo>
                        <a:pt x="72" y="62"/>
                      </a:lnTo>
                      <a:lnTo>
                        <a:pt x="76" y="56"/>
                      </a:lnTo>
                      <a:lnTo>
                        <a:pt x="78" y="48"/>
                      </a:lnTo>
                      <a:lnTo>
                        <a:pt x="80" y="40"/>
                      </a:lnTo>
                      <a:lnTo>
                        <a:pt x="80" y="40"/>
                      </a:lnTo>
                      <a:lnTo>
                        <a:pt x="78" y="32"/>
                      </a:lnTo>
                      <a:lnTo>
                        <a:pt x="76" y="24"/>
                      </a:lnTo>
                      <a:lnTo>
                        <a:pt x="72" y="18"/>
                      </a:lnTo>
                      <a:lnTo>
                        <a:pt x="68" y="12"/>
                      </a:lnTo>
                      <a:lnTo>
                        <a:pt x="62" y="6"/>
                      </a:lnTo>
                      <a:lnTo>
                        <a:pt x="56" y="2"/>
                      </a:lnTo>
                      <a:lnTo>
                        <a:pt x="48" y="0"/>
                      </a:lnTo>
                      <a:lnTo>
                        <a:pt x="40" y="0"/>
                      </a:lnTo>
                      <a:lnTo>
                        <a:pt x="40" y="0"/>
                      </a:lnTo>
                      <a:lnTo>
                        <a:pt x="32" y="0"/>
                      </a:lnTo>
                      <a:lnTo>
                        <a:pt x="24" y="2"/>
                      </a:lnTo>
                      <a:lnTo>
                        <a:pt x="16" y="6"/>
                      </a:lnTo>
                      <a:lnTo>
                        <a:pt x="12" y="12"/>
                      </a:lnTo>
                      <a:lnTo>
                        <a:pt x="6" y="18"/>
                      </a:lnTo>
                      <a:lnTo>
                        <a:pt x="2" y="24"/>
                      </a:lnTo>
                      <a:lnTo>
                        <a:pt x="0" y="32"/>
                      </a:lnTo>
                      <a:lnTo>
                        <a:pt x="0" y="40"/>
                      </a:lnTo>
                      <a:lnTo>
                        <a:pt x="0" y="40"/>
                      </a:lnTo>
                      <a:lnTo>
                        <a:pt x="0" y="48"/>
                      </a:lnTo>
                      <a:lnTo>
                        <a:pt x="2" y="56"/>
                      </a:lnTo>
                      <a:lnTo>
                        <a:pt x="6" y="62"/>
                      </a:lnTo>
                      <a:lnTo>
                        <a:pt x="12" y="68"/>
                      </a:lnTo>
                      <a:lnTo>
                        <a:pt x="16" y="72"/>
                      </a:lnTo>
                      <a:lnTo>
                        <a:pt x="24" y="76"/>
                      </a:lnTo>
                      <a:lnTo>
                        <a:pt x="32" y="78"/>
                      </a:lnTo>
                      <a:lnTo>
                        <a:pt x="40" y="80"/>
                      </a:lnTo>
                      <a:lnTo>
                        <a:pt x="40"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sp>
              <p:nvSpPr>
                <p:cNvPr id="72" name="Line 19"/>
                <p:cNvSpPr>
                  <a:spLocks noChangeShapeType="1"/>
                </p:cNvSpPr>
                <p:nvPr/>
              </p:nvSpPr>
              <p:spPr bwMode="auto">
                <a:xfrm>
                  <a:off x="1966913" y="528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sp>
              <p:nvSpPr>
                <p:cNvPr id="73" name="Line 20"/>
                <p:cNvSpPr>
                  <a:spLocks noChangeShapeType="1"/>
                </p:cNvSpPr>
                <p:nvPr/>
              </p:nvSpPr>
              <p:spPr bwMode="auto">
                <a:xfrm>
                  <a:off x="1966913" y="528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sp>
              <p:nvSpPr>
                <p:cNvPr id="74" name="Freeform 21"/>
                <p:cNvSpPr>
                  <a:spLocks/>
                </p:cNvSpPr>
                <p:nvPr/>
              </p:nvSpPr>
              <p:spPr bwMode="auto">
                <a:xfrm>
                  <a:off x="1817688" y="604838"/>
                  <a:ext cx="298450" cy="628650"/>
                </a:xfrm>
                <a:custGeom>
                  <a:avLst/>
                  <a:gdLst>
                    <a:gd name="T0" fmla="*/ 50 w 188"/>
                    <a:gd name="T1" fmla="*/ 0 h 396"/>
                    <a:gd name="T2" fmla="*/ 30 w 188"/>
                    <a:gd name="T3" fmla="*/ 4 h 396"/>
                    <a:gd name="T4" fmla="*/ 14 w 188"/>
                    <a:gd name="T5" fmla="*/ 16 h 396"/>
                    <a:gd name="T6" fmla="*/ 4 w 188"/>
                    <a:gd name="T7" fmla="*/ 32 h 396"/>
                    <a:gd name="T8" fmla="*/ 0 w 188"/>
                    <a:gd name="T9" fmla="*/ 52 h 396"/>
                    <a:gd name="T10" fmla="*/ 0 w 188"/>
                    <a:gd name="T11" fmla="*/ 176 h 396"/>
                    <a:gd name="T12" fmla="*/ 4 w 188"/>
                    <a:gd name="T13" fmla="*/ 190 h 396"/>
                    <a:gd name="T14" fmla="*/ 16 w 188"/>
                    <a:gd name="T15" fmla="*/ 194 h 396"/>
                    <a:gd name="T16" fmla="*/ 28 w 188"/>
                    <a:gd name="T17" fmla="*/ 190 h 396"/>
                    <a:gd name="T18" fmla="*/ 34 w 188"/>
                    <a:gd name="T19" fmla="*/ 176 h 396"/>
                    <a:gd name="T20" fmla="*/ 42 w 188"/>
                    <a:gd name="T21" fmla="*/ 64 h 396"/>
                    <a:gd name="T22" fmla="*/ 42 w 188"/>
                    <a:gd name="T23" fmla="*/ 372 h 396"/>
                    <a:gd name="T24" fmla="*/ 50 w 188"/>
                    <a:gd name="T25" fmla="*/ 390 h 396"/>
                    <a:gd name="T26" fmla="*/ 66 w 188"/>
                    <a:gd name="T27" fmla="*/ 396 h 396"/>
                    <a:gd name="T28" fmla="*/ 82 w 188"/>
                    <a:gd name="T29" fmla="*/ 388 h 396"/>
                    <a:gd name="T30" fmla="*/ 90 w 188"/>
                    <a:gd name="T31" fmla="*/ 372 h 396"/>
                    <a:gd name="T32" fmla="*/ 98 w 188"/>
                    <a:gd name="T33" fmla="*/ 192 h 396"/>
                    <a:gd name="T34" fmla="*/ 98 w 188"/>
                    <a:gd name="T35" fmla="*/ 372 h 396"/>
                    <a:gd name="T36" fmla="*/ 104 w 188"/>
                    <a:gd name="T37" fmla="*/ 388 h 396"/>
                    <a:gd name="T38" fmla="*/ 120 w 188"/>
                    <a:gd name="T39" fmla="*/ 396 h 396"/>
                    <a:gd name="T40" fmla="*/ 136 w 188"/>
                    <a:gd name="T41" fmla="*/ 390 h 396"/>
                    <a:gd name="T42" fmla="*/ 144 w 188"/>
                    <a:gd name="T43" fmla="*/ 372 h 396"/>
                    <a:gd name="T44" fmla="*/ 152 w 188"/>
                    <a:gd name="T45" fmla="*/ 64 h 396"/>
                    <a:gd name="T46" fmla="*/ 152 w 188"/>
                    <a:gd name="T47" fmla="*/ 176 h 396"/>
                    <a:gd name="T48" fmla="*/ 158 w 188"/>
                    <a:gd name="T49" fmla="*/ 190 h 396"/>
                    <a:gd name="T50" fmla="*/ 170 w 188"/>
                    <a:gd name="T51" fmla="*/ 194 h 396"/>
                    <a:gd name="T52" fmla="*/ 182 w 188"/>
                    <a:gd name="T53" fmla="*/ 190 h 396"/>
                    <a:gd name="T54" fmla="*/ 188 w 188"/>
                    <a:gd name="T55" fmla="*/ 176 h 396"/>
                    <a:gd name="T56" fmla="*/ 188 w 188"/>
                    <a:gd name="T57" fmla="*/ 54 h 396"/>
                    <a:gd name="T58" fmla="*/ 184 w 188"/>
                    <a:gd name="T59" fmla="*/ 34 h 396"/>
                    <a:gd name="T60" fmla="*/ 172 w 188"/>
                    <a:gd name="T61" fmla="*/ 18 h 396"/>
                    <a:gd name="T62" fmla="*/ 156 w 188"/>
                    <a:gd name="T63" fmla="*/ 6 h 396"/>
                    <a:gd name="T64" fmla="*/ 136 w 188"/>
                    <a:gd name="T6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8" h="396">
                      <a:moveTo>
                        <a:pt x="50" y="0"/>
                      </a:moveTo>
                      <a:lnTo>
                        <a:pt x="50" y="0"/>
                      </a:lnTo>
                      <a:lnTo>
                        <a:pt x="40" y="2"/>
                      </a:lnTo>
                      <a:lnTo>
                        <a:pt x="30" y="4"/>
                      </a:lnTo>
                      <a:lnTo>
                        <a:pt x="22" y="10"/>
                      </a:lnTo>
                      <a:lnTo>
                        <a:pt x="14" y="16"/>
                      </a:lnTo>
                      <a:lnTo>
                        <a:pt x="8" y="24"/>
                      </a:lnTo>
                      <a:lnTo>
                        <a:pt x="4" y="32"/>
                      </a:lnTo>
                      <a:lnTo>
                        <a:pt x="0" y="42"/>
                      </a:lnTo>
                      <a:lnTo>
                        <a:pt x="0" y="52"/>
                      </a:lnTo>
                      <a:lnTo>
                        <a:pt x="0" y="176"/>
                      </a:lnTo>
                      <a:lnTo>
                        <a:pt x="0" y="176"/>
                      </a:lnTo>
                      <a:lnTo>
                        <a:pt x="0" y="184"/>
                      </a:lnTo>
                      <a:lnTo>
                        <a:pt x="4" y="190"/>
                      </a:lnTo>
                      <a:lnTo>
                        <a:pt x="10" y="192"/>
                      </a:lnTo>
                      <a:lnTo>
                        <a:pt x="16" y="194"/>
                      </a:lnTo>
                      <a:lnTo>
                        <a:pt x="24" y="192"/>
                      </a:lnTo>
                      <a:lnTo>
                        <a:pt x="28" y="190"/>
                      </a:lnTo>
                      <a:lnTo>
                        <a:pt x="32" y="184"/>
                      </a:lnTo>
                      <a:lnTo>
                        <a:pt x="34" y="176"/>
                      </a:lnTo>
                      <a:lnTo>
                        <a:pt x="34" y="64"/>
                      </a:lnTo>
                      <a:lnTo>
                        <a:pt x="42" y="64"/>
                      </a:lnTo>
                      <a:lnTo>
                        <a:pt x="42" y="372"/>
                      </a:lnTo>
                      <a:lnTo>
                        <a:pt x="42" y="372"/>
                      </a:lnTo>
                      <a:lnTo>
                        <a:pt x="44" y="382"/>
                      </a:lnTo>
                      <a:lnTo>
                        <a:pt x="50" y="390"/>
                      </a:lnTo>
                      <a:lnTo>
                        <a:pt x="58" y="394"/>
                      </a:lnTo>
                      <a:lnTo>
                        <a:pt x="66" y="396"/>
                      </a:lnTo>
                      <a:lnTo>
                        <a:pt x="74" y="394"/>
                      </a:lnTo>
                      <a:lnTo>
                        <a:pt x="82" y="388"/>
                      </a:lnTo>
                      <a:lnTo>
                        <a:pt x="88" y="382"/>
                      </a:lnTo>
                      <a:lnTo>
                        <a:pt x="90" y="372"/>
                      </a:lnTo>
                      <a:lnTo>
                        <a:pt x="90" y="192"/>
                      </a:lnTo>
                      <a:lnTo>
                        <a:pt x="98" y="192"/>
                      </a:lnTo>
                      <a:lnTo>
                        <a:pt x="98" y="372"/>
                      </a:lnTo>
                      <a:lnTo>
                        <a:pt x="98" y="372"/>
                      </a:lnTo>
                      <a:lnTo>
                        <a:pt x="100" y="382"/>
                      </a:lnTo>
                      <a:lnTo>
                        <a:pt x="104" y="388"/>
                      </a:lnTo>
                      <a:lnTo>
                        <a:pt x="112" y="394"/>
                      </a:lnTo>
                      <a:lnTo>
                        <a:pt x="120" y="396"/>
                      </a:lnTo>
                      <a:lnTo>
                        <a:pt x="130" y="394"/>
                      </a:lnTo>
                      <a:lnTo>
                        <a:pt x="136" y="390"/>
                      </a:lnTo>
                      <a:lnTo>
                        <a:pt x="142" y="382"/>
                      </a:lnTo>
                      <a:lnTo>
                        <a:pt x="144" y="372"/>
                      </a:lnTo>
                      <a:lnTo>
                        <a:pt x="144" y="64"/>
                      </a:lnTo>
                      <a:lnTo>
                        <a:pt x="152" y="64"/>
                      </a:lnTo>
                      <a:lnTo>
                        <a:pt x="152" y="176"/>
                      </a:lnTo>
                      <a:lnTo>
                        <a:pt x="152" y="176"/>
                      </a:lnTo>
                      <a:lnTo>
                        <a:pt x="154" y="184"/>
                      </a:lnTo>
                      <a:lnTo>
                        <a:pt x="158" y="190"/>
                      </a:lnTo>
                      <a:lnTo>
                        <a:pt x="164" y="192"/>
                      </a:lnTo>
                      <a:lnTo>
                        <a:pt x="170" y="194"/>
                      </a:lnTo>
                      <a:lnTo>
                        <a:pt x="176" y="192"/>
                      </a:lnTo>
                      <a:lnTo>
                        <a:pt x="182" y="190"/>
                      </a:lnTo>
                      <a:lnTo>
                        <a:pt x="186" y="184"/>
                      </a:lnTo>
                      <a:lnTo>
                        <a:pt x="188" y="176"/>
                      </a:lnTo>
                      <a:lnTo>
                        <a:pt x="188" y="54"/>
                      </a:lnTo>
                      <a:lnTo>
                        <a:pt x="188" y="54"/>
                      </a:lnTo>
                      <a:lnTo>
                        <a:pt x="186" y="44"/>
                      </a:lnTo>
                      <a:lnTo>
                        <a:pt x="184" y="34"/>
                      </a:lnTo>
                      <a:lnTo>
                        <a:pt x="178" y="24"/>
                      </a:lnTo>
                      <a:lnTo>
                        <a:pt x="172" y="18"/>
                      </a:lnTo>
                      <a:lnTo>
                        <a:pt x="166" y="10"/>
                      </a:lnTo>
                      <a:lnTo>
                        <a:pt x="156" y="6"/>
                      </a:lnTo>
                      <a:lnTo>
                        <a:pt x="146" y="2"/>
                      </a:lnTo>
                      <a:lnTo>
                        <a:pt x="136" y="0"/>
                      </a:lnTo>
                      <a:lnTo>
                        <a:pt x="5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grpSp>
        </p:grpSp>
        <p:grpSp>
          <p:nvGrpSpPr>
            <p:cNvPr id="84" name="Group 83"/>
            <p:cNvGrpSpPr>
              <a:grpSpLocks noChangeAspect="1"/>
            </p:cNvGrpSpPr>
            <p:nvPr/>
          </p:nvGrpSpPr>
          <p:grpSpPr>
            <a:xfrm>
              <a:off x="7434554" y="4704802"/>
              <a:ext cx="449466" cy="449466"/>
              <a:chOff x="3216944" y="2258092"/>
              <a:chExt cx="640547" cy="612000"/>
            </a:xfrm>
          </p:grpSpPr>
          <p:sp>
            <p:nvSpPr>
              <p:cNvPr id="85" name="Oval 84"/>
              <p:cNvSpPr/>
              <p:nvPr/>
            </p:nvSpPr>
            <p:spPr bwMode="ltGray">
              <a:xfrm>
                <a:off x="3216944" y="2258092"/>
                <a:ext cx="640547" cy="61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rgbClr val="FFFFFF"/>
                  </a:solidFill>
                  <a:latin typeface="Georgia" pitchFamily="18" charset="0"/>
                </a:endParaRPr>
              </a:p>
            </p:txBody>
          </p:sp>
          <p:sp>
            <p:nvSpPr>
              <p:cNvPr id="86" name="Freeform 4806"/>
              <p:cNvSpPr>
                <a:spLocks noEditPoints="1"/>
              </p:cNvSpPr>
              <p:nvPr/>
            </p:nvSpPr>
            <p:spPr bwMode="auto">
              <a:xfrm>
                <a:off x="3315073" y="2370199"/>
                <a:ext cx="446169" cy="392235"/>
              </a:xfrm>
              <a:custGeom>
                <a:avLst/>
                <a:gdLst>
                  <a:gd name="T0" fmla="*/ 310 w 364"/>
                  <a:gd name="T1" fmla="*/ 104 h 320"/>
                  <a:gd name="T2" fmla="*/ 314 w 364"/>
                  <a:gd name="T3" fmla="*/ 242 h 320"/>
                  <a:gd name="T4" fmla="*/ 304 w 364"/>
                  <a:gd name="T5" fmla="*/ 252 h 320"/>
                  <a:gd name="T6" fmla="*/ 276 w 364"/>
                  <a:gd name="T7" fmla="*/ 248 h 320"/>
                  <a:gd name="T8" fmla="*/ 274 w 364"/>
                  <a:gd name="T9" fmla="*/ 110 h 320"/>
                  <a:gd name="T10" fmla="*/ 284 w 364"/>
                  <a:gd name="T11" fmla="*/ 100 h 320"/>
                  <a:gd name="T12" fmla="*/ 26 w 364"/>
                  <a:gd name="T13" fmla="*/ 66 h 320"/>
                  <a:gd name="T14" fmla="*/ 178 w 364"/>
                  <a:gd name="T15" fmla="*/ 0 h 320"/>
                  <a:gd name="T16" fmla="*/ 180 w 364"/>
                  <a:gd name="T17" fmla="*/ 0 h 320"/>
                  <a:gd name="T18" fmla="*/ 184 w 364"/>
                  <a:gd name="T19" fmla="*/ 0 h 320"/>
                  <a:gd name="T20" fmla="*/ 186 w 364"/>
                  <a:gd name="T21" fmla="*/ 0 h 320"/>
                  <a:gd name="T22" fmla="*/ 332 w 364"/>
                  <a:gd name="T23" fmla="*/ 62 h 320"/>
                  <a:gd name="T24" fmla="*/ 338 w 364"/>
                  <a:gd name="T25" fmla="*/ 74 h 320"/>
                  <a:gd name="T26" fmla="*/ 328 w 364"/>
                  <a:gd name="T27" fmla="*/ 82 h 320"/>
                  <a:gd name="T28" fmla="*/ 36 w 364"/>
                  <a:gd name="T29" fmla="*/ 82 h 320"/>
                  <a:gd name="T30" fmla="*/ 26 w 364"/>
                  <a:gd name="T31" fmla="*/ 72 h 320"/>
                  <a:gd name="T32" fmla="*/ 168 w 364"/>
                  <a:gd name="T33" fmla="*/ 56 h 320"/>
                  <a:gd name="T34" fmla="*/ 190 w 364"/>
                  <a:gd name="T35" fmla="*/ 60 h 320"/>
                  <a:gd name="T36" fmla="*/ 200 w 364"/>
                  <a:gd name="T37" fmla="*/ 42 h 320"/>
                  <a:gd name="T38" fmla="*/ 182 w 364"/>
                  <a:gd name="T39" fmla="*/ 24 h 320"/>
                  <a:gd name="T40" fmla="*/ 164 w 364"/>
                  <a:gd name="T41" fmla="*/ 36 h 320"/>
                  <a:gd name="T42" fmla="*/ 230 w 364"/>
                  <a:gd name="T43" fmla="*/ 252 h 320"/>
                  <a:gd name="T44" fmla="*/ 240 w 364"/>
                  <a:gd name="T45" fmla="*/ 242 h 320"/>
                  <a:gd name="T46" fmla="*/ 236 w 364"/>
                  <a:gd name="T47" fmla="*/ 104 h 320"/>
                  <a:gd name="T48" fmla="*/ 134 w 364"/>
                  <a:gd name="T49" fmla="*/ 100 h 320"/>
                  <a:gd name="T50" fmla="*/ 124 w 364"/>
                  <a:gd name="T51" fmla="*/ 110 h 320"/>
                  <a:gd name="T52" fmla="*/ 128 w 364"/>
                  <a:gd name="T53" fmla="*/ 248 h 320"/>
                  <a:gd name="T54" fmla="*/ 162 w 364"/>
                  <a:gd name="T55" fmla="*/ 170 h 320"/>
                  <a:gd name="T56" fmla="*/ 174 w 364"/>
                  <a:gd name="T57" fmla="*/ 152 h 320"/>
                  <a:gd name="T58" fmla="*/ 196 w 364"/>
                  <a:gd name="T59" fmla="*/ 156 h 320"/>
                  <a:gd name="T60" fmla="*/ 230 w 364"/>
                  <a:gd name="T61" fmla="*/ 252 h 320"/>
                  <a:gd name="T62" fmla="*/ 332 w 364"/>
                  <a:gd name="T63" fmla="*/ 286 h 320"/>
                  <a:gd name="T64" fmla="*/ 338 w 364"/>
                  <a:gd name="T65" fmla="*/ 278 h 320"/>
                  <a:gd name="T66" fmla="*/ 328 w 364"/>
                  <a:gd name="T67" fmla="*/ 268 h 320"/>
                  <a:gd name="T68" fmla="*/ 28 w 364"/>
                  <a:gd name="T69" fmla="*/ 270 h 320"/>
                  <a:gd name="T70" fmla="*/ 26 w 364"/>
                  <a:gd name="T71" fmla="*/ 282 h 320"/>
                  <a:gd name="T72" fmla="*/ 36 w 364"/>
                  <a:gd name="T73" fmla="*/ 288 h 320"/>
                  <a:gd name="T74" fmla="*/ 6 w 364"/>
                  <a:gd name="T75" fmla="*/ 302 h 320"/>
                  <a:gd name="T76" fmla="*/ 0 w 364"/>
                  <a:gd name="T77" fmla="*/ 310 h 320"/>
                  <a:gd name="T78" fmla="*/ 10 w 364"/>
                  <a:gd name="T79" fmla="*/ 320 h 320"/>
                  <a:gd name="T80" fmla="*/ 362 w 364"/>
                  <a:gd name="T81" fmla="*/ 318 h 320"/>
                  <a:gd name="T82" fmla="*/ 364 w 364"/>
                  <a:gd name="T83" fmla="*/ 306 h 320"/>
                  <a:gd name="T84" fmla="*/ 354 w 364"/>
                  <a:gd name="T85" fmla="*/ 300 h 320"/>
                  <a:gd name="T86" fmla="*/ 54 w 364"/>
                  <a:gd name="T87" fmla="*/ 104 h 320"/>
                  <a:gd name="T88" fmla="*/ 50 w 364"/>
                  <a:gd name="T89" fmla="*/ 242 h 320"/>
                  <a:gd name="T90" fmla="*/ 60 w 364"/>
                  <a:gd name="T91" fmla="*/ 252 h 320"/>
                  <a:gd name="T92" fmla="*/ 88 w 364"/>
                  <a:gd name="T93" fmla="*/ 248 h 320"/>
                  <a:gd name="T94" fmla="*/ 90 w 364"/>
                  <a:gd name="T95" fmla="*/ 110 h 320"/>
                  <a:gd name="T96" fmla="*/ 80 w 364"/>
                  <a:gd name="T97" fmla="*/ 10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4" h="320">
                    <a:moveTo>
                      <a:pt x="304" y="100"/>
                    </a:moveTo>
                    <a:lnTo>
                      <a:pt x="304" y="100"/>
                    </a:lnTo>
                    <a:lnTo>
                      <a:pt x="308" y="102"/>
                    </a:lnTo>
                    <a:lnTo>
                      <a:pt x="310" y="104"/>
                    </a:lnTo>
                    <a:lnTo>
                      <a:pt x="312" y="106"/>
                    </a:lnTo>
                    <a:lnTo>
                      <a:pt x="314" y="110"/>
                    </a:lnTo>
                    <a:lnTo>
                      <a:pt x="314" y="242"/>
                    </a:lnTo>
                    <a:lnTo>
                      <a:pt x="314" y="242"/>
                    </a:lnTo>
                    <a:lnTo>
                      <a:pt x="312" y="246"/>
                    </a:lnTo>
                    <a:lnTo>
                      <a:pt x="310" y="248"/>
                    </a:lnTo>
                    <a:lnTo>
                      <a:pt x="308" y="250"/>
                    </a:lnTo>
                    <a:lnTo>
                      <a:pt x="304" y="252"/>
                    </a:lnTo>
                    <a:lnTo>
                      <a:pt x="284" y="252"/>
                    </a:lnTo>
                    <a:lnTo>
                      <a:pt x="284" y="252"/>
                    </a:lnTo>
                    <a:lnTo>
                      <a:pt x="280" y="250"/>
                    </a:lnTo>
                    <a:lnTo>
                      <a:pt x="276" y="248"/>
                    </a:lnTo>
                    <a:lnTo>
                      <a:pt x="274" y="246"/>
                    </a:lnTo>
                    <a:lnTo>
                      <a:pt x="274" y="242"/>
                    </a:lnTo>
                    <a:lnTo>
                      <a:pt x="274" y="110"/>
                    </a:lnTo>
                    <a:lnTo>
                      <a:pt x="274" y="110"/>
                    </a:lnTo>
                    <a:lnTo>
                      <a:pt x="274" y="106"/>
                    </a:lnTo>
                    <a:lnTo>
                      <a:pt x="276" y="104"/>
                    </a:lnTo>
                    <a:lnTo>
                      <a:pt x="280" y="102"/>
                    </a:lnTo>
                    <a:lnTo>
                      <a:pt x="284" y="100"/>
                    </a:lnTo>
                    <a:lnTo>
                      <a:pt x="304" y="100"/>
                    </a:lnTo>
                    <a:close/>
                    <a:moveTo>
                      <a:pt x="26" y="72"/>
                    </a:moveTo>
                    <a:lnTo>
                      <a:pt x="26" y="72"/>
                    </a:lnTo>
                    <a:lnTo>
                      <a:pt x="26" y="66"/>
                    </a:lnTo>
                    <a:lnTo>
                      <a:pt x="32" y="62"/>
                    </a:lnTo>
                    <a:lnTo>
                      <a:pt x="178" y="0"/>
                    </a:lnTo>
                    <a:lnTo>
                      <a:pt x="178" y="0"/>
                    </a:lnTo>
                    <a:lnTo>
                      <a:pt x="178" y="0"/>
                    </a:lnTo>
                    <a:lnTo>
                      <a:pt x="178" y="0"/>
                    </a:lnTo>
                    <a:lnTo>
                      <a:pt x="180" y="0"/>
                    </a:lnTo>
                    <a:lnTo>
                      <a:pt x="180" y="0"/>
                    </a:lnTo>
                    <a:lnTo>
                      <a:pt x="180" y="0"/>
                    </a:lnTo>
                    <a:lnTo>
                      <a:pt x="180" y="0"/>
                    </a:lnTo>
                    <a:lnTo>
                      <a:pt x="182" y="0"/>
                    </a:lnTo>
                    <a:lnTo>
                      <a:pt x="182" y="0"/>
                    </a:lnTo>
                    <a:lnTo>
                      <a:pt x="184" y="0"/>
                    </a:lnTo>
                    <a:lnTo>
                      <a:pt x="184" y="0"/>
                    </a:lnTo>
                    <a:lnTo>
                      <a:pt x="184" y="0"/>
                    </a:lnTo>
                    <a:lnTo>
                      <a:pt x="184" y="0"/>
                    </a:lnTo>
                    <a:lnTo>
                      <a:pt x="186" y="0"/>
                    </a:lnTo>
                    <a:lnTo>
                      <a:pt x="186" y="0"/>
                    </a:lnTo>
                    <a:lnTo>
                      <a:pt x="186" y="0"/>
                    </a:lnTo>
                    <a:lnTo>
                      <a:pt x="332" y="62"/>
                    </a:lnTo>
                    <a:lnTo>
                      <a:pt x="332" y="62"/>
                    </a:lnTo>
                    <a:lnTo>
                      <a:pt x="336" y="64"/>
                    </a:lnTo>
                    <a:lnTo>
                      <a:pt x="338" y="72"/>
                    </a:lnTo>
                    <a:lnTo>
                      <a:pt x="338" y="72"/>
                    </a:lnTo>
                    <a:lnTo>
                      <a:pt x="338" y="74"/>
                    </a:lnTo>
                    <a:lnTo>
                      <a:pt x="336" y="78"/>
                    </a:lnTo>
                    <a:lnTo>
                      <a:pt x="332" y="80"/>
                    </a:lnTo>
                    <a:lnTo>
                      <a:pt x="328" y="82"/>
                    </a:lnTo>
                    <a:lnTo>
                      <a:pt x="328" y="82"/>
                    </a:lnTo>
                    <a:lnTo>
                      <a:pt x="328" y="82"/>
                    </a:lnTo>
                    <a:lnTo>
                      <a:pt x="182" y="82"/>
                    </a:lnTo>
                    <a:lnTo>
                      <a:pt x="182" y="82"/>
                    </a:lnTo>
                    <a:lnTo>
                      <a:pt x="36" y="82"/>
                    </a:lnTo>
                    <a:lnTo>
                      <a:pt x="36" y="82"/>
                    </a:lnTo>
                    <a:lnTo>
                      <a:pt x="30" y="78"/>
                    </a:lnTo>
                    <a:lnTo>
                      <a:pt x="26" y="72"/>
                    </a:lnTo>
                    <a:lnTo>
                      <a:pt x="26" y="72"/>
                    </a:lnTo>
                    <a:close/>
                    <a:moveTo>
                      <a:pt x="164" y="42"/>
                    </a:moveTo>
                    <a:lnTo>
                      <a:pt x="164" y="42"/>
                    </a:lnTo>
                    <a:lnTo>
                      <a:pt x="164" y="50"/>
                    </a:lnTo>
                    <a:lnTo>
                      <a:pt x="168" y="56"/>
                    </a:lnTo>
                    <a:lnTo>
                      <a:pt x="174" y="60"/>
                    </a:lnTo>
                    <a:lnTo>
                      <a:pt x="182" y="62"/>
                    </a:lnTo>
                    <a:lnTo>
                      <a:pt x="182" y="62"/>
                    </a:lnTo>
                    <a:lnTo>
                      <a:pt x="190" y="60"/>
                    </a:lnTo>
                    <a:lnTo>
                      <a:pt x="196" y="56"/>
                    </a:lnTo>
                    <a:lnTo>
                      <a:pt x="200" y="50"/>
                    </a:lnTo>
                    <a:lnTo>
                      <a:pt x="200" y="42"/>
                    </a:lnTo>
                    <a:lnTo>
                      <a:pt x="200" y="42"/>
                    </a:lnTo>
                    <a:lnTo>
                      <a:pt x="200" y="36"/>
                    </a:lnTo>
                    <a:lnTo>
                      <a:pt x="196" y="30"/>
                    </a:lnTo>
                    <a:lnTo>
                      <a:pt x="190" y="26"/>
                    </a:lnTo>
                    <a:lnTo>
                      <a:pt x="182" y="24"/>
                    </a:lnTo>
                    <a:lnTo>
                      <a:pt x="182" y="24"/>
                    </a:lnTo>
                    <a:lnTo>
                      <a:pt x="174" y="26"/>
                    </a:lnTo>
                    <a:lnTo>
                      <a:pt x="168" y="30"/>
                    </a:lnTo>
                    <a:lnTo>
                      <a:pt x="164" y="36"/>
                    </a:lnTo>
                    <a:lnTo>
                      <a:pt x="164" y="42"/>
                    </a:lnTo>
                    <a:lnTo>
                      <a:pt x="164" y="42"/>
                    </a:lnTo>
                    <a:close/>
                    <a:moveTo>
                      <a:pt x="230" y="252"/>
                    </a:moveTo>
                    <a:lnTo>
                      <a:pt x="230" y="252"/>
                    </a:lnTo>
                    <a:lnTo>
                      <a:pt x="234" y="250"/>
                    </a:lnTo>
                    <a:lnTo>
                      <a:pt x="236" y="248"/>
                    </a:lnTo>
                    <a:lnTo>
                      <a:pt x="238" y="246"/>
                    </a:lnTo>
                    <a:lnTo>
                      <a:pt x="240" y="242"/>
                    </a:lnTo>
                    <a:lnTo>
                      <a:pt x="240" y="110"/>
                    </a:lnTo>
                    <a:lnTo>
                      <a:pt x="240" y="110"/>
                    </a:lnTo>
                    <a:lnTo>
                      <a:pt x="238" y="106"/>
                    </a:lnTo>
                    <a:lnTo>
                      <a:pt x="236" y="104"/>
                    </a:lnTo>
                    <a:lnTo>
                      <a:pt x="234" y="102"/>
                    </a:lnTo>
                    <a:lnTo>
                      <a:pt x="230" y="100"/>
                    </a:lnTo>
                    <a:lnTo>
                      <a:pt x="134" y="100"/>
                    </a:lnTo>
                    <a:lnTo>
                      <a:pt x="134" y="100"/>
                    </a:lnTo>
                    <a:lnTo>
                      <a:pt x="130" y="102"/>
                    </a:lnTo>
                    <a:lnTo>
                      <a:pt x="128" y="104"/>
                    </a:lnTo>
                    <a:lnTo>
                      <a:pt x="126" y="106"/>
                    </a:lnTo>
                    <a:lnTo>
                      <a:pt x="124" y="110"/>
                    </a:lnTo>
                    <a:lnTo>
                      <a:pt x="124" y="242"/>
                    </a:lnTo>
                    <a:lnTo>
                      <a:pt x="124" y="242"/>
                    </a:lnTo>
                    <a:lnTo>
                      <a:pt x="126" y="246"/>
                    </a:lnTo>
                    <a:lnTo>
                      <a:pt x="128" y="248"/>
                    </a:lnTo>
                    <a:lnTo>
                      <a:pt x="130" y="250"/>
                    </a:lnTo>
                    <a:lnTo>
                      <a:pt x="134" y="252"/>
                    </a:lnTo>
                    <a:lnTo>
                      <a:pt x="162" y="252"/>
                    </a:lnTo>
                    <a:lnTo>
                      <a:pt x="162" y="170"/>
                    </a:lnTo>
                    <a:lnTo>
                      <a:pt x="162" y="170"/>
                    </a:lnTo>
                    <a:lnTo>
                      <a:pt x="164" y="162"/>
                    </a:lnTo>
                    <a:lnTo>
                      <a:pt x="168" y="156"/>
                    </a:lnTo>
                    <a:lnTo>
                      <a:pt x="174" y="152"/>
                    </a:lnTo>
                    <a:lnTo>
                      <a:pt x="182" y="150"/>
                    </a:lnTo>
                    <a:lnTo>
                      <a:pt x="182" y="150"/>
                    </a:lnTo>
                    <a:lnTo>
                      <a:pt x="190" y="152"/>
                    </a:lnTo>
                    <a:lnTo>
                      <a:pt x="196" y="156"/>
                    </a:lnTo>
                    <a:lnTo>
                      <a:pt x="200" y="162"/>
                    </a:lnTo>
                    <a:lnTo>
                      <a:pt x="202" y="170"/>
                    </a:lnTo>
                    <a:lnTo>
                      <a:pt x="202" y="252"/>
                    </a:lnTo>
                    <a:lnTo>
                      <a:pt x="230" y="252"/>
                    </a:lnTo>
                    <a:close/>
                    <a:moveTo>
                      <a:pt x="36" y="288"/>
                    </a:moveTo>
                    <a:lnTo>
                      <a:pt x="328" y="288"/>
                    </a:lnTo>
                    <a:lnTo>
                      <a:pt x="328" y="288"/>
                    </a:lnTo>
                    <a:lnTo>
                      <a:pt x="332" y="286"/>
                    </a:lnTo>
                    <a:lnTo>
                      <a:pt x="336" y="284"/>
                    </a:lnTo>
                    <a:lnTo>
                      <a:pt x="338" y="282"/>
                    </a:lnTo>
                    <a:lnTo>
                      <a:pt x="338" y="278"/>
                    </a:lnTo>
                    <a:lnTo>
                      <a:pt x="338" y="278"/>
                    </a:lnTo>
                    <a:lnTo>
                      <a:pt x="338" y="274"/>
                    </a:lnTo>
                    <a:lnTo>
                      <a:pt x="336" y="270"/>
                    </a:lnTo>
                    <a:lnTo>
                      <a:pt x="332" y="268"/>
                    </a:lnTo>
                    <a:lnTo>
                      <a:pt x="328" y="268"/>
                    </a:lnTo>
                    <a:lnTo>
                      <a:pt x="36" y="268"/>
                    </a:lnTo>
                    <a:lnTo>
                      <a:pt x="36" y="268"/>
                    </a:lnTo>
                    <a:lnTo>
                      <a:pt x="32" y="268"/>
                    </a:lnTo>
                    <a:lnTo>
                      <a:pt x="28" y="270"/>
                    </a:lnTo>
                    <a:lnTo>
                      <a:pt x="26" y="274"/>
                    </a:lnTo>
                    <a:lnTo>
                      <a:pt x="26" y="278"/>
                    </a:lnTo>
                    <a:lnTo>
                      <a:pt x="26" y="278"/>
                    </a:lnTo>
                    <a:lnTo>
                      <a:pt x="26" y="282"/>
                    </a:lnTo>
                    <a:lnTo>
                      <a:pt x="28" y="284"/>
                    </a:lnTo>
                    <a:lnTo>
                      <a:pt x="32" y="286"/>
                    </a:lnTo>
                    <a:lnTo>
                      <a:pt x="36" y="288"/>
                    </a:lnTo>
                    <a:lnTo>
                      <a:pt x="36" y="288"/>
                    </a:lnTo>
                    <a:close/>
                    <a:moveTo>
                      <a:pt x="354" y="300"/>
                    </a:moveTo>
                    <a:lnTo>
                      <a:pt x="10" y="300"/>
                    </a:lnTo>
                    <a:lnTo>
                      <a:pt x="10" y="300"/>
                    </a:lnTo>
                    <a:lnTo>
                      <a:pt x="6" y="302"/>
                    </a:lnTo>
                    <a:lnTo>
                      <a:pt x="2" y="304"/>
                    </a:lnTo>
                    <a:lnTo>
                      <a:pt x="0" y="306"/>
                    </a:lnTo>
                    <a:lnTo>
                      <a:pt x="0" y="310"/>
                    </a:lnTo>
                    <a:lnTo>
                      <a:pt x="0" y="310"/>
                    </a:lnTo>
                    <a:lnTo>
                      <a:pt x="0" y="314"/>
                    </a:lnTo>
                    <a:lnTo>
                      <a:pt x="2" y="318"/>
                    </a:lnTo>
                    <a:lnTo>
                      <a:pt x="6" y="320"/>
                    </a:lnTo>
                    <a:lnTo>
                      <a:pt x="10" y="320"/>
                    </a:lnTo>
                    <a:lnTo>
                      <a:pt x="354" y="320"/>
                    </a:lnTo>
                    <a:lnTo>
                      <a:pt x="354" y="320"/>
                    </a:lnTo>
                    <a:lnTo>
                      <a:pt x="358" y="320"/>
                    </a:lnTo>
                    <a:lnTo>
                      <a:pt x="362" y="318"/>
                    </a:lnTo>
                    <a:lnTo>
                      <a:pt x="364" y="314"/>
                    </a:lnTo>
                    <a:lnTo>
                      <a:pt x="364" y="310"/>
                    </a:lnTo>
                    <a:lnTo>
                      <a:pt x="364" y="310"/>
                    </a:lnTo>
                    <a:lnTo>
                      <a:pt x="364" y="306"/>
                    </a:lnTo>
                    <a:lnTo>
                      <a:pt x="362" y="304"/>
                    </a:lnTo>
                    <a:lnTo>
                      <a:pt x="358" y="302"/>
                    </a:lnTo>
                    <a:lnTo>
                      <a:pt x="354" y="300"/>
                    </a:lnTo>
                    <a:lnTo>
                      <a:pt x="354" y="300"/>
                    </a:lnTo>
                    <a:close/>
                    <a:moveTo>
                      <a:pt x="60" y="100"/>
                    </a:moveTo>
                    <a:lnTo>
                      <a:pt x="60" y="100"/>
                    </a:lnTo>
                    <a:lnTo>
                      <a:pt x="56" y="102"/>
                    </a:lnTo>
                    <a:lnTo>
                      <a:pt x="54" y="104"/>
                    </a:lnTo>
                    <a:lnTo>
                      <a:pt x="52" y="106"/>
                    </a:lnTo>
                    <a:lnTo>
                      <a:pt x="50" y="110"/>
                    </a:lnTo>
                    <a:lnTo>
                      <a:pt x="50" y="242"/>
                    </a:lnTo>
                    <a:lnTo>
                      <a:pt x="50" y="242"/>
                    </a:lnTo>
                    <a:lnTo>
                      <a:pt x="52" y="246"/>
                    </a:lnTo>
                    <a:lnTo>
                      <a:pt x="54" y="248"/>
                    </a:lnTo>
                    <a:lnTo>
                      <a:pt x="56" y="250"/>
                    </a:lnTo>
                    <a:lnTo>
                      <a:pt x="60" y="252"/>
                    </a:lnTo>
                    <a:lnTo>
                      <a:pt x="80" y="252"/>
                    </a:lnTo>
                    <a:lnTo>
                      <a:pt x="80" y="252"/>
                    </a:lnTo>
                    <a:lnTo>
                      <a:pt x="84" y="250"/>
                    </a:lnTo>
                    <a:lnTo>
                      <a:pt x="88" y="248"/>
                    </a:lnTo>
                    <a:lnTo>
                      <a:pt x="90" y="246"/>
                    </a:lnTo>
                    <a:lnTo>
                      <a:pt x="90" y="242"/>
                    </a:lnTo>
                    <a:lnTo>
                      <a:pt x="90" y="110"/>
                    </a:lnTo>
                    <a:lnTo>
                      <a:pt x="90" y="110"/>
                    </a:lnTo>
                    <a:lnTo>
                      <a:pt x="90" y="106"/>
                    </a:lnTo>
                    <a:lnTo>
                      <a:pt x="88" y="104"/>
                    </a:lnTo>
                    <a:lnTo>
                      <a:pt x="84" y="102"/>
                    </a:lnTo>
                    <a:lnTo>
                      <a:pt x="80" y="100"/>
                    </a:lnTo>
                    <a:lnTo>
                      <a:pt x="60" y="100"/>
                    </a:lnTo>
                    <a:close/>
                  </a:path>
                </a:pathLst>
              </a:custGeom>
              <a:solidFill>
                <a:schemeClr val="tx2"/>
              </a:solidFill>
              <a:ln>
                <a:noFill/>
              </a:ln>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grpSp>
        <p:grpSp>
          <p:nvGrpSpPr>
            <p:cNvPr id="14" name="Group 13"/>
            <p:cNvGrpSpPr/>
            <p:nvPr/>
          </p:nvGrpSpPr>
          <p:grpSpPr>
            <a:xfrm>
              <a:off x="8375039" y="3702814"/>
              <a:ext cx="810058" cy="847816"/>
              <a:chOff x="8487601" y="3820623"/>
              <a:chExt cx="584934" cy="612198"/>
            </a:xfrm>
          </p:grpSpPr>
          <p:sp>
            <p:nvSpPr>
              <p:cNvPr id="87" name="Oval 86"/>
              <p:cNvSpPr/>
              <p:nvPr/>
            </p:nvSpPr>
            <p:spPr bwMode="ltGray">
              <a:xfrm>
                <a:off x="8487601" y="3820623"/>
                <a:ext cx="584934" cy="612198"/>
              </a:xfrm>
              <a:prstGeom prst="ellipse">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rgbClr val="FFFFFF"/>
                  </a:solidFill>
                  <a:latin typeface="Georgia" pitchFamily="18" charset="0"/>
                </a:endParaRPr>
              </a:p>
            </p:txBody>
          </p:sp>
          <p:sp>
            <p:nvSpPr>
              <p:cNvPr id="88" name="Freeform 430"/>
              <p:cNvSpPr>
                <a:spLocks/>
              </p:cNvSpPr>
              <p:nvPr/>
            </p:nvSpPr>
            <p:spPr bwMode="auto">
              <a:xfrm>
                <a:off x="8561145" y="3873322"/>
                <a:ext cx="437848" cy="506793"/>
              </a:xfrm>
              <a:custGeom>
                <a:avLst/>
                <a:gdLst>
                  <a:gd name="T0" fmla="*/ 1711 w 2002"/>
                  <a:gd name="T1" fmla="*/ 1114 h 1509"/>
                  <a:gd name="T2" fmla="*/ 1588 w 2002"/>
                  <a:gd name="T3" fmla="*/ 623 h 1509"/>
                  <a:gd name="T4" fmla="*/ 1284 w 2002"/>
                  <a:gd name="T5" fmla="*/ 576 h 1509"/>
                  <a:gd name="T6" fmla="*/ 1527 w 2002"/>
                  <a:gd name="T7" fmla="*/ 528 h 1509"/>
                  <a:gd name="T8" fmla="*/ 1284 w 2002"/>
                  <a:gd name="T9" fmla="*/ 206 h 1509"/>
                  <a:gd name="T10" fmla="*/ 927 w 2002"/>
                  <a:gd name="T11" fmla="*/ 856 h 1509"/>
                  <a:gd name="T12" fmla="*/ 870 w 2002"/>
                  <a:gd name="T13" fmla="*/ 265 h 1509"/>
                  <a:gd name="T14" fmla="*/ 685 w 2002"/>
                  <a:gd name="T15" fmla="*/ 311 h 1509"/>
                  <a:gd name="T16" fmla="*/ 661 w 2002"/>
                  <a:gd name="T17" fmla="*/ 0 h 1509"/>
                  <a:gd name="T18" fmla="*/ 606 w 2002"/>
                  <a:gd name="T19" fmla="*/ 311 h 1509"/>
                  <a:gd name="T20" fmla="*/ 507 w 2002"/>
                  <a:gd name="T21" fmla="*/ 425 h 1509"/>
                  <a:gd name="T22" fmla="*/ 454 w 2002"/>
                  <a:gd name="T23" fmla="*/ 666 h 1509"/>
                  <a:gd name="T24" fmla="*/ 507 w 2002"/>
                  <a:gd name="T25" fmla="*/ 730 h 1509"/>
                  <a:gd name="T26" fmla="*/ 454 w 2002"/>
                  <a:gd name="T27" fmla="*/ 810 h 1509"/>
                  <a:gd name="T28" fmla="*/ 507 w 2002"/>
                  <a:gd name="T29" fmla="*/ 874 h 1509"/>
                  <a:gd name="T30" fmla="*/ 349 w 2002"/>
                  <a:gd name="T31" fmla="*/ 1063 h 1509"/>
                  <a:gd name="T32" fmla="*/ 430 w 2002"/>
                  <a:gd name="T33" fmla="*/ 1183 h 1509"/>
                  <a:gd name="T34" fmla="*/ 539 w 2002"/>
                  <a:gd name="T35" fmla="*/ 1180 h 1509"/>
                  <a:gd name="T36" fmla="*/ 640 w 2002"/>
                  <a:gd name="T37" fmla="*/ 1180 h 1509"/>
                  <a:gd name="T38" fmla="*/ 741 w 2002"/>
                  <a:gd name="T39" fmla="*/ 1179 h 1509"/>
                  <a:gd name="T40" fmla="*/ 837 w 2002"/>
                  <a:gd name="T41" fmla="*/ 1300 h 1509"/>
                  <a:gd name="T42" fmla="*/ 859 w 2002"/>
                  <a:gd name="T43" fmla="*/ 1273 h 1509"/>
                  <a:gd name="T44" fmla="*/ 887 w 2002"/>
                  <a:gd name="T45" fmla="*/ 1252 h 1509"/>
                  <a:gd name="T46" fmla="*/ 918 w 2002"/>
                  <a:gd name="T47" fmla="*/ 1240 h 1509"/>
                  <a:gd name="T48" fmla="*/ 954 w 2002"/>
                  <a:gd name="T49" fmla="*/ 1235 h 1509"/>
                  <a:gd name="T50" fmla="*/ 1006 w 2002"/>
                  <a:gd name="T51" fmla="*/ 1244 h 1509"/>
                  <a:gd name="T52" fmla="*/ 1048 w 2002"/>
                  <a:gd name="T53" fmla="*/ 1271 h 1509"/>
                  <a:gd name="T54" fmla="*/ 1078 w 2002"/>
                  <a:gd name="T55" fmla="*/ 1311 h 1509"/>
                  <a:gd name="T56" fmla="*/ 1093 w 2002"/>
                  <a:gd name="T57" fmla="*/ 1359 h 1509"/>
                  <a:gd name="T58" fmla="*/ 1102 w 2002"/>
                  <a:gd name="T59" fmla="*/ 1358 h 1509"/>
                  <a:gd name="T60" fmla="*/ 1110 w 2002"/>
                  <a:gd name="T61" fmla="*/ 1357 h 1509"/>
                  <a:gd name="T62" fmla="*/ 1120 w 2002"/>
                  <a:gd name="T63" fmla="*/ 1356 h 1509"/>
                  <a:gd name="T64" fmla="*/ 1129 w 2002"/>
                  <a:gd name="T65" fmla="*/ 1356 h 1509"/>
                  <a:gd name="T66" fmla="*/ 1169 w 2002"/>
                  <a:gd name="T67" fmla="*/ 1362 h 1509"/>
                  <a:gd name="T68" fmla="*/ 1205 w 2002"/>
                  <a:gd name="T69" fmla="*/ 1379 h 1509"/>
                  <a:gd name="T70" fmla="*/ 1235 w 2002"/>
                  <a:gd name="T71" fmla="*/ 1404 h 1509"/>
                  <a:gd name="T72" fmla="*/ 1256 w 2002"/>
                  <a:gd name="T73" fmla="*/ 1438 h 1509"/>
                  <a:gd name="T74" fmla="*/ 691 w 2002"/>
                  <a:gd name="T75" fmla="*/ 1425 h 1509"/>
                  <a:gd name="T76" fmla="*/ 707 w 2002"/>
                  <a:gd name="T77" fmla="*/ 1402 h 1509"/>
                  <a:gd name="T78" fmla="*/ 728 w 2002"/>
                  <a:gd name="T79" fmla="*/ 1384 h 1509"/>
                  <a:gd name="T80" fmla="*/ 752 w 2002"/>
                  <a:gd name="T81" fmla="*/ 1370 h 1509"/>
                  <a:gd name="T82" fmla="*/ 766 w 2002"/>
                  <a:gd name="T83" fmla="*/ 1237 h 1509"/>
                  <a:gd name="T84" fmla="*/ 294 w 2002"/>
                  <a:gd name="T85" fmla="*/ 1334 h 1509"/>
                  <a:gd name="T86" fmla="*/ 278 w 2002"/>
                  <a:gd name="T87" fmla="*/ 1359 h 1509"/>
                  <a:gd name="T88" fmla="*/ 271 w 2002"/>
                  <a:gd name="T89" fmla="*/ 1389 h 1509"/>
                  <a:gd name="T90" fmla="*/ 264 w 2002"/>
                  <a:gd name="T91" fmla="*/ 1388 h 1509"/>
                  <a:gd name="T92" fmla="*/ 256 w 2002"/>
                  <a:gd name="T93" fmla="*/ 1387 h 1509"/>
                  <a:gd name="T94" fmla="*/ 232 w 2002"/>
                  <a:gd name="T95" fmla="*/ 1391 h 1509"/>
                  <a:gd name="T96" fmla="*/ 211 w 2002"/>
                  <a:gd name="T97" fmla="*/ 1401 h 1509"/>
                  <a:gd name="T98" fmla="*/ 194 w 2002"/>
                  <a:gd name="T99" fmla="*/ 1417 h 1509"/>
                  <a:gd name="T100" fmla="*/ 181 w 2002"/>
                  <a:gd name="T101" fmla="*/ 1438 h 1509"/>
                  <a:gd name="T102" fmla="*/ 0 w 2002"/>
                  <a:gd name="T103" fmla="*/ 1509 h 1509"/>
                  <a:gd name="T104" fmla="*/ 2002 w 2002"/>
                  <a:gd name="T105" fmla="*/ 1438 h 1509"/>
                  <a:gd name="connsiteX0" fmla="*/ 8546 w 10000"/>
                  <a:gd name="connsiteY0" fmla="*/ 9529 h 10020"/>
                  <a:gd name="connsiteX1" fmla="*/ 8546 w 10000"/>
                  <a:gd name="connsiteY1" fmla="*/ 7382 h 10020"/>
                  <a:gd name="connsiteX2" fmla="*/ 7932 w 10000"/>
                  <a:gd name="connsiteY2" fmla="*/ 7382 h 10020"/>
                  <a:gd name="connsiteX3" fmla="*/ 7932 w 10000"/>
                  <a:gd name="connsiteY3" fmla="*/ 4129 h 10020"/>
                  <a:gd name="connsiteX4" fmla="*/ 6414 w 10000"/>
                  <a:gd name="connsiteY4" fmla="*/ 4129 h 10020"/>
                  <a:gd name="connsiteX5" fmla="*/ 6414 w 10000"/>
                  <a:gd name="connsiteY5" fmla="*/ 3817 h 10020"/>
                  <a:gd name="connsiteX6" fmla="*/ 7627 w 10000"/>
                  <a:gd name="connsiteY6" fmla="*/ 3817 h 10020"/>
                  <a:gd name="connsiteX7" fmla="*/ 7627 w 10000"/>
                  <a:gd name="connsiteY7" fmla="*/ 3499 h 10020"/>
                  <a:gd name="connsiteX8" fmla="*/ 6414 w 10000"/>
                  <a:gd name="connsiteY8" fmla="*/ 3499 h 10020"/>
                  <a:gd name="connsiteX9" fmla="*/ 6414 w 10000"/>
                  <a:gd name="connsiteY9" fmla="*/ 1365 h 10020"/>
                  <a:gd name="connsiteX10" fmla="*/ 4630 w 10000"/>
                  <a:gd name="connsiteY10" fmla="*/ 550 h 10020"/>
                  <a:gd name="connsiteX11" fmla="*/ 4630 w 10000"/>
                  <a:gd name="connsiteY11" fmla="*/ 5673 h 10020"/>
                  <a:gd name="connsiteX12" fmla="*/ 4346 w 10000"/>
                  <a:gd name="connsiteY12" fmla="*/ 5679 h 10020"/>
                  <a:gd name="connsiteX13" fmla="*/ 4346 w 10000"/>
                  <a:gd name="connsiteY13" fmla="*/ 1756 h 10020"/>
                  <a:gd name="connsiteX14" fmla="*/ 3746 w 10000"/>
                  <a:gd name="connsiteY14" fmla="*/ 2061 h 10020"/>
                  <a:gd name="connsiteX15" fmla="*/ 3422 w 10000"/>
                  <a:gd name="connsiteY15" fmla="*/ 2061 h 10020"/>
                  <a:gd name="connsiteX16" fmla="*/ 3422 w 10000"/>
                  <a:gd name="connsiteY16" fmla="*/ 0 h 10020"/>
                  <a:gd name="connsiteX17" fmla="*/ 3302 w 10000"/>
                  <a:gd name="connsiteY17" fmla="*/ 0 h 10020"/>
                  <a:gd name="connsiteX18" fmla="*/ 3302 w 10000"/>
                  <a:gd name="connsiteY18" fmla="*/ 2061 h 10020"/>
                  <a:gd name="connsiteX19" fmla="*/ 3027 w 10000"/>
                  <a:gd name="connsiteY19" fmla="*/ 2061 h 10020"/>
                  <a:gd name="connsiteX20" fmla="*/ 3027 w 10000"/>
                  <a:gd name="connsiteY20" fmla="*/ 2492 h 10020"/>
                  <a:gd name="connsiteX21" fmla="*/ 2532 w 10000"/>
                  <a:gd name="connsiteY21" fmla="*/ 2816 h 10020"/>
                  <a:gd name="connsiteX22" fmla="*/ 2532 w 10000"/>
                  <a:gd name="connsiteY22" fmla="*/ 4414 h 10020"/>
                  <a:gd name="connsiteX23" fmla="*/ 2268 w 10000"/>
                  <a:gd name="connsiteY23" fmla="*/ 4414 h 10020"/>
                  <a:gd name="connsiteX24" fmla="*/ 2268 w 10000"/>
                  <a:gd name="connsiteY24" fmla="*/ 4838 h 10020"/>
                  <a:gd name="connsiteX25" fmla="*/ 2532 w 10000"/>
                  <a:gd name="connsiteY25" fmla="*/ 4838 h 10020"/>
                  <a:gd name="connsiteX26" fmla="*/ 2532 w 10000"/>
                  <a:gd name="connsiteY26" fmla="*/ 5368 h 10020"/>
                  <a:gd name="connsiteX27" fmla="*/ 2268 w 10000"/>
                  <a:gd name="connsiteY27" fmla="*/ 5368 h 10020"/>
                  <a:gd name="connsiteX28" fmla="*/ 2268 w 10000"/>
                  <a:gd name="connsiteY28" fmla="*/ 5792 h 10020"/>
                  <a:gd name="connsiteX29" fmla="*/ 2532 w 10000"/>
                  <a:gd name="connsiteY29" fmla="*/ 5792 h 10020"/>
                  <a:gd name="connsiteX30" fmla="*/ 2532 w 10000"/>
                  <a:gd name="connsiteY30" fmla="*/ 7044 h 10020"/>
                  <a:gd name="connsiteX31" fmla="*/ 1743 w 10000"/>
                  <a:gd name="connsiteY31" fmla="*/ 7044 h 10020"/>
                  <a:gd name="connsiteX32" fmla="*/ 1743 w 10000"/>
                  <a:gd name="connsiteY32" fmla="*/ 7820 h 10020"/>
                  <a:gd name="connsiteX33" fmla="*/ 2148 w 10000"/>
                  <a:gd name="connsiteY33" fmla="*/ 7840 h 10020"/>
                  <a:gd name="connsiteX34" fmla="*/ 2697 w 10000"/>
                  <a:gd name="connsiteY34" fmla="*/ 7316 h 10020"/>
                  <a:gd name="connsiteX35" fmla="*/ 2692 w 10000"/>
                  <a:gd name="connsiteY35" fmla="*/ 7820 h 10020"/>
                  <a:gd name="connsiteX36" fmla="*/ 3197 w 10000"/>
                  <a:gd name="connsiteY36" fmla="*/ 7369 h 10020"/>
                  <a:gd name="connsiteX37" fmla="*/ 3197 w 10000"/>
                  <a:gd name="connsiteY37" fmla="*/ 7820 h 10020"/>
                  <a:gd name="connsiteX38" fmla="*/ 3696 w 10000"/>
                  <a:gd name="connsiteY38" fmla="*/ 7362 h 10020"/>
                  <a:gd name="connsiteX39" fmla="*/ 3701 w 10000"/>
                  <a:gd name="connsiteY39" fmla="*/ 7813 h 10020"/>
                  <a:gd name="connsiteX40" fmla="*/ 4181 w 10000"/>
                  <a:gd name="connsiteY40" fmla="*/ 7329 h 10020"/>
                  <a:gd name="connsiteX41" fmla="*/ 4181 w 10000"/>
                  <a:gd name="connsiteY41" fmla="*/ 8615 h 10020"/>
                  <a:gd name="connsiteX42" fmla="*/ 4236 w 10000"/>
                  <a:gd name="connsiteY42" fmla="*/ 8522 h 10020"/>
                  <a:gd name="connsiteX43" fmla="*/ 4291 w 10000"/>
                  <a:gd name="connsiteY43" fmla="*/ 8436 h 10020"/>
                  <a:gd name="connsiteX44" fmla="*/ 4356 w 10000"/>
                  <a:gd name="connsiteY44" fmla="*/ 8363 h 10020"/>
                  <a:gd name="connsiteX45" fmla="*/ 4431 w 10000"/>
                  <a:gd name="connsiteY45" fmla="*/ 8297 h 10020"/>
                  <a:gd name="connsiteX46" fmla="*/ 4505 w 10000"/>
                  <a:gd name="connsiteY46" fmla="*/ 8250 h 10020"/>
                  <a:gd name="connsiteX47" fmla="*/ 4585 w 10000"/>
                  <a:gd name="connsiteY47" fmla="*/ 8217 h 10020"/>
                  <a:gd name="connsiteX48" fmla="*/ 4670 w 10000"/>
                  <a:gd name="connsiteY48" fmla="*/ 8191 h 10020"/>
                  <a:gd name="connsiteX49" fmla="*/ 4765 w 10000"/>
                  <a:gd name="connsiteY49" fmla="*/ 8184 h 10020"/>
                  <a:gd name="connsiteX50" fmla="*/ 4895 w 10000"/>
                  <a:gd name="connsiteY50" fmla="*/ 8197 h 10020"/>
                  <a:gd name="connsiteX51" fmla="*/ 5025 w 10000"/>
                  <a:gd name="connsiteY51" fmla="*/ 8244 h 10020"/>
                  <a:gd name="connsiteX52" fmla="*/ 5130 w 10000"/>
                  <a:gd name="connsiteY52" fmla="*/ 8323 h 10020"/>
                  <a:gd name="connsiteX53" fmla="*/ 5235 w 10000"/>
                  <a:gd name="connsiteY53" fmla="*/ 8423 h 10020"/>
                  <a:gd name="connsiteX54" fmla="*/ 5325 w 10000"/>
                  <a:gd name="connsiteY54" fmla="*/ 8542 h 10020"/>
                  <a:gd name="connsiteX55" fmla="*/ 5385 w 10000"/>
                  <a:gd name="connsiteY55" fmla="*/ 8688 h 10020"/>
                  <a:gd name="connsiteX56" fmla="*/ 5440 w 10000"/>
                  <a:gd name="connsiteY56" fmla="*/ 8840 h 10020"/>
                  <a:gd name="connsiteX57" fmla="*/ 5460 w 10000"/>
                  <a:gd name="connsiteY57" fmla="*/ 9006 h 10020"/>
                  <a:gd name="connsiteX58" fmla="*/ 5485 w 10000"/>
                  <a:gd name="connsiteY58" fmla="*/ 8999 h 10020"/>
                  <a:gd name="connsiteX59" fmla="*/ 5504 w 10000"/>
                  <a:gd name="connsiteY59" fmla="*/ 8999 h 10020"/>
                  <a:gd name="connsiteX60" fmla="*/ 5524 w 10000"/>
                  <a:gd name="connsiteY60" fmla="*/ 8993 h 10020"/>
                  <a:gd name="connsiteX61" fmla="*/ 5544 w 10000"/>
                  <a:gd name="connsiteY61" fmla="*/ 8993 h 10020"/>
                  <a:gd name="connsiteX62" fmla="*/ 5569 w 10000"/>
                  <a:gd name="connsiteY62" fmla="*/ 8986 h 10020"/>
                  <a:gd name="connsiteX63" fmla="*/ 5594 w 10000"/>
                  <a:gd name="connsiteY63" fmla="*/ 8986 h 10020"/>
                  <a:gd name="connsiteX64" fmla="*/ 5614 w 10000"/>
                  <a:gd name="connsiteY64" fmla="*/ 8986 h 10020"/>
                  <a:gd name="connsiteX65" fmla="*/ 5639 w 10000"/>
                  <a:gd name="connsiteY65" fmla="*/ 8986 h 10020"/>
                  <a:gd name="connsiteX66" fmla="*/ 5744 w 10000"/>
                  <a:gd name="connsiteY66" fmla="*/ 8993 h 10020"/>
                  <a:gd name="connsiteX67" fmla="*/ 5839 w 10000"/>
                  <a:gd name="connsiteY67" fmla="*/ 9026 h 10020"/>
                  <a:gd name="connsiteX68" fmla="*/ 5934 w 10000"/>
                  <a:gd name="connsiteY68" fmla="*/ 9072 h 10020"/>
                  <a:gd name="connsiteX69" fmla="*/ 6019 w 10000"/>
                  <a:gd name="connsiteY69" fmla="*/ 9139 h 10020"/>
                  <a:gd name="connsiteX70" fmla="*/ 6099 w 10000"/>
                  <a:gd name="connsiteY70" fmla="*/ 9218 h 10020"/>
                  <a:gd name="connsiteX71" fmla="*/ 6169 w 10000"/>
                  <a:gd name="connsiteY71" fmla="*/ 9304 h 10020"/>
                  <a:gd name="connsiteX72" fmla="*/ 6224 w 10000"/>
                  <a:gd name="connsiteY72" fmla="*/ 9417 h 10020"/>
                  <a:gd name="connsiteX73" fmla="*/ 6274 w 10000"/>
                  <a:gd name="connsiteY73" fmla="*/ 9529 h 10020"/>
                  <a:gd name="connsiteX74" fmla="*/ 3422 w 10000"/>
                  <a:gd name="connsiteY74" fmla="*/ 9529 h 10020"/>
                  <a:gd name="connsiteX75" fmla="*/ 3452 w 10000"/>
                  <a:gd name="connsiteY75" fmla="*/ 9443 h 10020"/>
                  <a:gd name="connsiteX76" fmla="*/ 3492 w 10000"/>
                  <a:gd name="connsiteY76" fmla="*/ 9357 h 10020"/>
                  <a:gd name="connsiteX77" fmla="*/ 3531 w 10000"/>
                  <a:gd name="connsiteY77" fmla="*/ 9291 h 10020"/>
                  <a:gd name="connsiteX78" fmla="*/ 3586 w 10000"/>
                  <a:gd name="connsiteY78" fmla="*/ 9225 h 10020"/>
                  <a:gd name="connsiteX79" fmla="*/ 3636 w 10000"/>
                  <a:gd name="connsiteY79" fmla="*/ 9172 h 10020"/>
                  <a:gd name="connsiteX80" fmla="*/ 3696 w 10000"/>
                  <a:gd name="connsiteY80" fmla="*/ 9119 h 10020"/>
                  <a:gd name="connsiteX81" fmla="*/ 3756 w 10000"/>
                  <a:gd name="connsiteY81" fmla="*/ 9079 h 10020"/>
                  <a:gd name="connsiteX82" fmla="*/ 3826 w 10000"/>
                  <a:gd name="connsiteY82" fmla="*/ 9046 h 10020"/>
                  <a:gd name="connsiteX83" fmla="*/ 3826 w 10000"/>
                  <a:gd name="connsiteY83" fmla="*/ 8197 h 10020"/>
                  <a:gd name="connsiteX84" fmla="*/ 1469 w 10000"/>
                  <a:gd name="connsiteY84" fmla="*/ 8211 h 10020"/>
                  <a:gd name="connsiteX85" fmla="*/ 1469 w 10000"/>
                  <a:gd name="connsiteY85" fmla="*/ 8840 h 10020"/>
                  <a:gd name="connsiteX86" fmla="*/ 1424 w 10000"/>
                  <a:gd name="connsiteY86" fmla="*/ 8920 h 10020"/>
                  <a:gd name="connsiteX87" fmla="*/ 1389 w 10000"/>
                  <a:gd name="connsiteY87" fmla="*/ 9006 h 10020"/>
                  <a:gd name="connsiteX88" fmla="*/ 1364 w 10000"/>
                  <a:gd name="connsiteY88" fmla="*/ 9099 h 10020"/>
                  <a:gd name="connsiteX89" fmla="*/ 1354 w 10000"/>
                  <a:gd name="connsiteY89" fmla="*/ 9205 h 10020"/>
                  <a:gd name="connsiteX90" fmla="*/ 1334 w 10000"/>
                  <a:gd name="connsiteY90" fmla="*/ 9198 h 10020"/>
                  <a:gd name="connsiteX91" fmla="*/ 1319 w 10000"/>
                  <a:gd name="connsiteY91" fmla="*/ 9198 h 10020"/>
                  <a:gd name="connsiteX92" fmla="*/ 1299 w 10000"/>
                  <a:gd name="connsiteY92" fmla="*/ 9192 h 10020"/>
                  <a:gd name="connsiteX93" fmla="*/ 1279 w 10000"/>
                  <a:gd name="connsiteY93" fmla="*/ 9192 h 10020"/>
                  <a:gd name="connsiteX94" fmla="*/ 1214 w 10000"/>
                  <a:gd name="connsiteY94" fmla="*/ 9198 h 10020"/>
                  <a:gd name="connsiteX95" fmla="*/ 1159 w 10000"/>
                  <a:gd name="connsiteY95" fmla="*/ 9218 h 10020"/>
                  <a:gd name="connsiteX96" fmla="*/ 1104 w 10000"/>
                  <a:gd name="connsiteY96" fmla="*/ 9245 h 10020"/>
                  <a:gd name="connsiteX97" fmla="*/ 1054 w 10000"/>
                  <a:gd name="connsiteY97" fmla="*/ 9284 h 10020"/>
                  <a:gd name="connsiteX98" fmla="*/ 1009 w 10000"/>
                  <a:gd name="connsiteY98" fmla="*/ 9337 h 10020"/>
                  <a:gd name="connsiteX99" fmla="*/ 969 w 10000"/>
                  <a:gd name="connsiteY99" fmla="*/ 9390 h 10020"/>
                  <a:gd name="connsiteX100" fmla="*/ 934 w 10000"/>
                  <a:gd name="connsiteY100" fmla="*/ 9457 h 10020"/>
                  <a:gd name="connsiteX101" fmla="*/ 904 w 10000"/>
                  <a:gd name="connsiteY101" fmla="*/ 9529 h 10020"/>
                  <a:gd name="connsiteX102" fmla="*/ 415 w 10000"/>
                  <a:gd name="connsiteY102" fmla="*/ 9529 h 10020"/>
                  <a:gd name="connsiteX103" fmla="*/ 0 w 10000"/>
                  <a:gd name="connsiteY103" fmla="*/ 10000 h 10020"/>
                  <a:gd name="connsiteX104" fmla="*/ 1760 w 10000"/>
                  <a:gd name="connsiteY104" fmla="*/ 10020 h 10020"/>
                  <a:gd name="connsiteX105" fmla="*/ 9725 w 10000"/>
                  <a:gd name="connsiteY105" fmla="*/ 10000 h 10020"/>
                  <a:gd name="connsiteX106" fmla="*/ 10000 w 10000"/>
                  <a:gd name="connsiteY106" fmla="*/ 9529 h 10020"/>
                  <a:gd name="connsiteX107" fmla="*/ 8546 w 10000"/>
                  <a:gd name="connsiteY107" fmla="*/ 9529 h 10020"/>
                  <a:gd name="connsiteX0" fmla="*/ 8131 w 9585"/>
                  <a:gd name="connsiteY0" fmla="*/ 9529 h 10020"/>
                  <a:gd name="connsiteX1" fmla="*/ 8131 w 9585"/>
                  <a:gd name="connsiteY1" fmla="*/ 7382 h 10020"/>
                  <a:gd name="connsiteX2" fmla="*/ 7517 w 9585"/>
                  <a:gd name="connsiteY2" fmla="*/ 7382 h 10020"/>
                  <a:gd name="connsiteX3" fmla="*/ 7517 w 9585"/>
                  <a:gd name="connsiteY3" fmla="*/ 4129 h 10020"/>
                  <a:gd name="connsiteX4" fmla="*/ 5999 w 9585"/>
                  <a:gd name="connsiteY4" fmla="*/ 4129 h 10020"/>
                  <a:gd name="connsiteX5" fmla="*/ 5999 w 9585"/>
                  <a:gd name="connsiteY5" fmla="*/ 3817 h 10020"/>
                  <a:gd name="connsiteX6" fmla="*/ 7212 w 9585"/>
                  <a:gd name="connsiteY6" fmla="*/ 3817 h 10020"/>
                  <a:gd name="connsiteX7" fmla="*/ 7212 w 9585"/>
                  <a:gd name="connsiteY7" fmla="*/ 3499 h 10020"/>
                  <a:gd name="connsiteX8" fmla="*/ 5999 w 9585"/>
                  <a:gd name="connsiteY8" fmla="*/ 3499 h 10020"/>
                  <a:gd name="connsiteX9" fmla="*/ 5999 w 9585"/>
                  <a:gd name="connsiteY9" fmla="*/ 1365 h 10020"/>
                  <a:gd name="connsiteX10" fmla="*/ 4215 w 9585"/>
                  <a:gd name="connsiteY10" fmla="*/ 550 h 10020"/>
                  <a:gd name="connsiteX11" fmla="*/ 4215 w 9585"/>
                  <a:gd name="connsiteY11" fmla="*/ 5673 h 10020"/>
                  <a:gd name="connsiteX12" fmla="*/ 3931 w 9585"/>
                  <a:gd name="connsiteY12" fmla="*/ 5679 h 10020"/>
                  <a:gd name="connsiteX13" fmla="*/ 3931 w 9585"/>
                  <a:gd name="connsiteY13" fmla="*/ 1756 h 10020"/>
                  <a:gd name="connsiteX14" fmla="*/ 3331 w 9585"/>
                  <a:gd name="connsiteY14" fmla="*/ 2061 h 10020"/>
                  <a:gd name="connsiteX15" fmla="*/ 3007 w 9585"/>
                  <a:gd name="connsiteY15" fmla="*/ 2061 h 10020"/>
                  <a:gd name="connsiteX16" fmla="*/ 3007 w 9585"/>
                  <a:gd name="connsiteY16" fmla="*/ 0 h 10020"/>
                  <a:gd name="connsiteX17" fmla="*/ 2887 w 9585"/>
                  <a:gd name="connsiteY17" fmla="*/ 0 h 10020"/>
                  <a:gd name="connsiteX18" fmla="*/ 2887 w 9585"/>
                  <a:gd name="connsiteY18" fmla="*/ 2061 h 10020"/>
                  <a:gd name="connsiteX19" fmla="*/ 2612 w 9585"/>
                  <a:gd name="connsiteY19" fmla="*/ 2061 h 10020"/>
                  <a:gd name="connsiteX20" fmla="*/ 2612 w 9585"/>
                  <a:gd name="connsiteY20" fmla="*/ 2492 h 10020"/>
                  <a:gd name="connsiteX21" fmla="*/ 2117 w 9585"/>
                  <a:gd name="connsiteY21" fmla="*/ 2816 h 10020"/>
                  <a:gd name="connsiteX22" fmla="*/ 2117 w 9585"/>
                  <a:gd name="connsiteY22" fmla="*/ 4414 h 10020"/>
                  <a:gd name="connsiteX23" fmla="*/ 1853 w 9585"/>
                  <a:gd name="connsiteY23" fmla="*/ 4414 h 10020"/>
                  <a:gd name="connsiteX24" fmla="*/ 1853 w 9585"/>
                  <a:gd name="connsiteY24" fmla="*/ 4838 h 10020"/>
                  <a:gd name="connsiteX25" fmla="*/ 2117 w 9585"/>
                  <a:gd name="connsiteY25" fmla="*/ 4838 h 10020"/>
                  <a:gd name="connsiteX26" fmla="*/ 2117 w 9585"/>
                  <a:gd name="connsiteY26" fmla="*/ 5368 h 10020"/>
                  <a:gd name="connsiteX27" fmla="*/ 1853 w 9585"/>
                  <a:gd name="connsiteY27" fmla="*/ 5368 h 10020"/>
                  <a:gd name="connsiteX28" fmla="*/ 1853 w 9585"/>
                  <a:gd name="connsiteY28" fmla="*/ 5792 h 10020"/>
                  <a:gd name="connsiteX29" fmla="*/ 2117 w 9585"/>
                  <a:gd name="connsiteY29" fmla="*/ 5792 h 10020"/>
                  <a:gd name="connsiteX30" fmla="*/ 2117 w 9585"/>
                  <a:gd name="connsiteY30" fmla="*/ 7044 h 10020"/>
                  <a:gd name="connsiteX31" fmla="*/ 1328 w 9585"/>
                  <a:gd name="connsiteY31" fmla="*/ 7044 h 10020"/>
                  <a:gd name="connsiteX32" fmla="*/ 1328 w 9585"/>
                  <a:gd name="connsiteY32" fmla="*/ 7820 h 10020"/>
                  <a:gd name="connsiteX33" fmla="*/ 1733 w 9585"/>
                  <a:gd name="connsiteY33" fmla="*/ 7840 h 10020"/>
                  <a:gd name="connsiteX34" fmla="*/ 2282 w 9585"/>
                  <a:gd name="connsiteY34" fmla="*/ 7316 h 10020"/>
                  <a:gd name="connsiteX35" fmla="*/ 2277 w 9585"/>
                  <a:gd name="connsiteY35" fmla="*/ 7820 h 10020"/>
                  <a:gd name="connsiteX36" fmla="*/ 2782 w 9585"/>
                  <a:gd name="connsiteY36" fmla="*/ 7369 h 10020"/>
                  <a:gd name="connsiteX37" fmla="*/ 2782 w 9585"/>
                  <a:gd name="connsiteY37" fmla="*/ 7820 h 10020"/>
                  <a:gd name="connsiteX38" fmla="*/ 3281 w 9585"/>
                  <a:gd name="connsiteY38" fmla="*/ 7362 h 10020"/>
                  <a:gd name="connsiteX39" fmla="*/ 3286 w 9585"/>
                  <a:gd name="connsiteY39" fmla="*/ 7813 h 10020"/>
                  <a:gd name="connsiteX40" fmla="*/ 3766 w 9585"/>
                  <a:gd name="connsiteY40" fmla="*/ 7329 h 10020"/>
                  <a:gd name="connsiteX41" fmla="*/ 3766 w 9585"/>
                  <a:gd name="connsiteY41" fmla="*/ 8615 h 10020"/>
                  <a:gd name="connsiteX42" fmla="*/ 3821 w 9585"/>
                  <a:gd name="connsiteY42" fmla="*/ 8522 h 10020"/>
                  <a:gd name="connsiteX43" fmla="*/ 3876 w 9585"/>
                  <a:gd name="connsiteY43" fmla="*/ 8436 h 10020"/>
                  <a:gd name="connsiteX44" fmla="*/ 3941 w 9585"/>
                  <a:gd name="connsiteY44" fmla="*/ 8363 h 10020"/>
                  <a:gd name="connsiteX45" fmla="*/ 4016 w 9585"/>
                  <a:gd name="connsiteY45" fmla="*/ 8297 h 10020"/>
                  <a:gd name="connsiteX46" fmla="*/ 4090 w 9585"/>
                  <a:gd name="connsiteY46" fmla="*/ 8250 h 10020"/>
                  <a:gd name="connsiteX47" fmla="*/ 4170 w 9585"/>
                  <a:gd name="connsiteY47" fmla="*/ 8217 h 10020"/>
                  <a:gd name="connsiteX48" fmla="*/ 4255 w 9585"/>
                  <a:gd name="connsiteY48" fmla="*/ 8191 h 10020"/>
                  <a:gd name="connsiteX49" fmla="*/ 4350 w 9585"/>
                  <a:gd name="connsiteY49" fmla="*/ 8184 h 10020"/>
                  <a:gd name="connsiteX50" fmla="*/ 4480 w 9585"/>
                  <a:gd name="connsiteY50" fmla="*/ 8197 h 10020"/>
                  <a:gd name="connsiteX51" fmla="*/ 4610 w 9585"/>
                  <a:gd name="connsiteY51" fmla="*/ 8244 h 10020"/>
                  <a:gd name="connsiteX52" fmla="*/ 4715 w 9585"/>
                  <a:gd name="connsiteY52" fmla="*/ 8323 h 10020"/>
                  <a:gd name="connsiteX53" fmla="*/ 4820 w 9585"/>
                  <a:gd name="connsiteY53" fmla="*/ 8423 h 10020"/>
                  <a:gd name="connsiteX54" fmla="*/ 4910 w 9585"/>
                  <a:gd name="connsiteY54" fmla="*/ 8542 h 10020"/>
                  <a:gd name="connsiteX55" fmla="*/ 4970 w 9585"/>
                  <a:gd name="connsiteY55" fmla="*/ 8688 h 10020"/>
                  <a:gd name="connsiteX56" fmla="*/ 5025 w 9585"/>
                  <a:gd name="connsiteY56" fmla="*/ 8840 h 10020"/>
                  <a:gd name="connsiteX57" fmla="*/ 5045 w 9585"/>
                  <a:gd name="connsiteY57" fmla="*/ 9006 h 10020"/>
                  <a:gd name="connsiteX58" fmla="*/ 5070 w 9585"/>
                  <a:gd name="connsiteY58" fmla="*/ 8999 h 10020"/>
                  <a:gd name="connsiteX59" fmla="*/ 5089 w 9585"/>
                  <a:gd name="connsiteY59" fmla="*/ 8999 h 10020"/>
                  <a:gd name="connsiteX60" fmla="*/ 5109 w 9585"/>
                  <a:gd name="connsiteY60" fmla="*/ 8993 h 10020"/>
                  <a:gd name="connsiteX61" fmla="*/ 5129 w 9585"/>
                  <a:gd name="connsiteY61" fmla="*/ 8993 h 10020"/>
                  <a:gd name="connsiteX62" fmla="*/ 5154 w 9585"/>
                  <a:gd name="connsiteY62" fmla="*/ 8986 h 10020"/>
                  <a:gd name="connsiteX63" fmla="*/ 5179 w 9585"/>
                  <a:gd name="connsiteY63" fmla="*/ 8986 h 10020"/>
                  <a:gd name="connsiteX64" fmla="*/ 5199 w 9585"/>
                  <a:gd name="connsiteY64" fmla="*/ 8986 h 10020"/>
                  <a:gd name="connsiteX65" fmla="*/ 5224 w 9585"/>
                  <a:gd name="connsiteY65" fmla="*/ 8986 h 10020"/>
                  <a:gd name="connsiteX66" fmla="*/ 5329 w 9585"/>
                  <a:gd name="connsiteY66" fmla="*/ 8993 h 10020"/>
                  <a:gd name="connsiteX67" fmla="*/ 5424 w 9585"/>
                  <a:gd name="connsiteY67" fmla="*/ 9026 h 10020"/>
                  <a:gd name="connsiteX68" fmla="*/ 5519 w 9585"/>
                  <a:gd name="connsiteY68" fmla="*/ 9072 h 10020"/>
                  <a:gd name="connsiteX69" fmla="*/ 5604 w 9585"/>
                  <a:gd name="connsiteY69" fmla="*/ 9139 h 10020"/>
                  <a:gd name="connsiteX70" fmla="*/ 5684 w 9585"/>
                  <a:gd name="connsiteY70" fmla="*/ 9218 h 10020"/>
                  <a:gd name="connsiteX71" fmla="*/ 5754 w 9585"/>
                  <a:gd name="connsiteY71" fmla="*/ 9304 h 10020"/>
                  <a:gd name="connsiteX72" fmla="*/ 5809 w 9585"/>
                  <a:gd name="connsiteY72" fmla="*/ 9417 h 10020"/>
                  <a:gd name="connsiteX73" fmla="*/ 5859 w 9585"/>
                  <a:gd name="connsiteY73" fmla="*/ 9529 h 10020"/>
                  <a:gd name="connsiteX74" fmla="*/ 3007 w 9585"/>
                  <a:gd name="connsiteY74" fmla="*/ 9529 h 10020"/>
                  <a:gd name="connsiteX75" fmla="*/ 3037 w 9585"/>
                  <a:gd name="connsiteY75" fmla="*/ 9443 h 10020"/>
                  <a:gd name="connsiteX76" fmla="*/ 3077 w 9585"/>
                  <a:gd name="connsiteY76" fmla="*/ 9357 h 10020"/>
                  <a:gd name="connsiteX77" fmla="*/ 3116 w 9585"/>
                  <a:gd name="connsiteY77" fmla="*/ 9291 h 10020"/>
                  <a:gd name="connsiteX78" fmla="*/ 3171 w 9585"/>
                  <a:gd name="connsiteY78" fmla="*/ 9225 h 10020"/>
                  <a:gd name="connsiteX79" fmla="*/ 3221 w 9585"/>
                  <a:gd name="connsiteY79" fmla="*/ 9172 h 10020"/>
                  <a:gd name="connsiteX80" fmla="*/ 3281 w 9585"/>
                  <a:gd name="connsiteY80" fmla="*/ 9119 h 10020"/>
                  <a:gd name="connsiteX81" fmla="*/ 3341 w 9585"/>
                  <a:gd name="connsiteY81" fmla="*/ 9079 h 10020"/>
                  <a:gd name="connsiteX82" fmla="*/ 3411 w 9585"/>
                  <a:gd name="connsiteY82" fmla="*/ 9046 h 10020"/>
                  <a:gd name="connsiteX83" fmla="*/ 3411 w 9585"/>
                  <a:gd name="connsiteY83" fmla="*/ 8197 h 10020"/>
                  <a:gd name="connsiteX84" fmla="*/ 1054 w 9585"/>
                  <a:gd name="connsiteY84" fmla="*/ 8211 h 10020"/>
                  <a:gd name="connsiteX85" fmla="*/ 1054 w 9585"/>
                  <a:gd name="connsiteY85" fmla="*/ 8840 h 10020"/>
                  <a:gd name="connsiteX86" fmla="*/ 1009 w 9585"/>
                  <a:gd name="connsiteY86" fmla="*/ 8920 h 10020"/>
                  <a:gd name="connsiteX87" fmla="*/ 974 w 9585"/>
                  <a:gd name="connsiteY87" fmla="*/ 9006 h 10020"/>
                  <a:gd name="connsiteX88" fmla="*/ 949 w 9585"/>
                  <a:gd name="connsiteY88" fmla="*/ 9099 h 10020"/>
                  <a:gd name="connsiteX89" fmla="*/ 939 w 9585"/>
                  <a:gd name="connsiteY89" fmla="*/ 9205 h 10020"/>
                  <a:gd name="connsiteX90" fmla="*/ 919 w 9585"/>
                  <a:gd name="connsiteY90" fmla="*/ 9198 h 10020"/>
                  <a:gd name="connsiteX91" fmla="*/ 904 w 9585"/>
                  <a:gd name="connsiteY91" fmla="*/ 9198 h 10020"/>
                  <a:gd name="connsiteX92" fmla="*/ 884 w 9585"/>
                  <a:gd name="connsiteY92" fmla="*/ 9192 h 10020"/>
                  <a:gd name="connsiteX93" fmla="*/ 864 w 9585"/>
                  <a:gd name="connsiteY93" fmla="*/ 9192 h 10020"/>
                  <a:gd name="connsiteX94" fmla="*/ 799 w 9585"/>
                  <a:gd name="connsiteY94" fmla="*/ 9198 h 10020"/>
                  <a:gd name="connsiteX95" fmla="*/ 744 w 9585"/>
                  <a:gd name="connsiteY95" fmla="*/ 9218 h 10020"/>
                  <a:gd name="connsiteX96" fmla="*/ 689 w 9585"/>
                  <a:gd name="connsiteY96" fmla="*/ 9245 h 10020"/>
                  <a:gd name="connsiteX97" fmla="*/ 639 w 9585"/>
                  <a:gd name="connsiteY97" fmla="*/ 9284 h 10020"/>
                  <a:gd name="connsiteX98" fmla="*/ 594 w 9585"/>
                  <a:gd name="connsiteY98" fmla="*/ 9337 h 10020"/>
                  <a:gd name="connsiteX99" fmla="*/ 554 w 9585"/>
                  <a:gd name="connsiteY99" fmla="*/ 9390 h 10020"/>
                  <a:gd name="connsiteX100" fmla="*/ 519 w 9585"/>
                  <a:gd name="connsiteY100" fmla="*/ 9457 h 10020"/>
                  <a:gd name="connsiteX101" fmla="*/ 489 w 9585"/>
                  <a:gd name="connsiteY101" fmla="*/ 9529 h 10020"/>
                  <a:gd name="connsiteX102" fmla="*/ 0 w 9585"/>
                  <a:gd name="connsiteY102" fmla="*/ 9529 h 10020"/>
                  <a:gd name="connsiteX103" fmla="*/ 470 w 9585"/>
                  <a:gd name="connsiteY103" fmla="*/ 9951 h 10020"/>
                  <a:gd name="connsiteX104" fmla="*/ 1345 w 9585"/>
                  <a:gd name="connsiteY104" fmla="*/ 10020 h 10020"/>
                  <a:gd name="connsiteX105" fmla="*/ 9310 w 9585"/>
                  <a:gd name="connsiteY105" fmla="*/ 10000 h 10020"/>
                  <a:gd name="connsiteX106" fmla="*/ 9585 w 9585"/>
                  <a:gd name="connsiteY106" fmla="*/ 9529 h 10020"/>
                  <a:gd name="connsiteX107" fmla="*/ 8131 w 9585"/>
                  <a:gd name="connsiteY107" fmla="*/ 9529 h 10020"/>
                  <a:gd name="connsiteX0" fmla="*/ 7993 w 9510"/>
                  <a:gd name="connsiteY0" fmla="*/ 9510 h 10000"/>
                  <a:gd name="connsiteX1" fmla="*/ 7993 w 9510"/>
                  <a:gd name="connsiteY1" fmla="*/ 7367 h 10000"/>
                  <a:gd name="connsiteX2" fmla="*/ 7352 w 9510"/>
                  <a:gd name="connsiteY2" fmla="*/ 7367 h 10000"/>
                  <a:gd name="connsiteX3" fmla="*/ 7352 w 9510"/>
                  <a:gd name="connsiteY3" fmla="*/ 4121 h 10000"/>
                  <a:gd name="connsiteX4" fmla="*/ 5769 w 9510"/>
                  <a:gd name="connsiteY4" fmla="*/ 4121 h 10000"/>
                  <a:gd name="connsiteX5" fmla="*/ 5769 w 9510"/>
                  <a:gd name="connsiteY5" fmla="*/ 3809 h 10000"/>
                  <a:gd name="connsiteX6" fmla="*/ 7034 w 9510"/>
                  <a:gd name="connsiteY6" fmla="*/ 3809 h 10000"/>
                  <a:gd name="connsiteX7" fmla="*/ 7034 w 9510"/>
                  <a:gd name="connsiteY7" fmla="*/ 3492 h 10000"/>
                  <a:gd name="connsiteX8" fmla="*/ 5769 w 9510"/>
                  <a:gd name="connsiteY8" fmla="*/ 3492 h 10000"/>
                  <a:gd name="connsiteX9" fmla="*/ 5769 w 9510"/>
                  <a:gd name="connsiteY9" fmla="*/ 1362 h 10000"/>
                  <a:gd name="connsiteX10" fmla="*/ 3907 w 9510"/>
                  <a:gd name="connsiteY10" fmla="*/ 549 h 10000"/>
                  <a:gd name="connsiteX11" fmla="*/ 3907 w 9510"/>
                  <a:gd name="connsiteY11" fmla="*/ 5662 h 10000"/>
                  <a:gd name="connsiteX12" fmla="*/ 3611 w 9510"/>
                  <a:gd name="connsiteY12" fmla="*/ 5668 h 10000"/>
                  <a:gd name="connsiteX13" fmla="*/ 3611 w 9510"/>
                  <a:gd name="connsiteY13" fmla="*/ 1752 h 10000"/>
                  <a:gd name="connsiteX14" fmla="*/ 2985 w 9510"/>
                  <a:gd name="connsiteY14" fmla="*/ 2057 h 10000"/>
                  <a:gd name="connsiteX15" fmla="*/ 2647 w 9510"/>
                  <a:gd name="connsiteY15" fmla="*/ 2057 h 10000"/>
                  <a:gd name="connsiteX16" fmla="*/ 2647 w 9510"/>
                  <a:gd name="connsiteY16" fmla="*/ 0 h 10000"/>
                  <a:gd name="connsiteX17" fmla="*/ 2522 w 9510"/>
                  <a:gd name="connsiteY17" fmla="*/ 0 h 10000"/>
                  <a:gd name="connsiteX18" fmla="*/ 2522 w 9510"/>
                  <a:gd name="connsiteY18" fmla="*/ 2057 h 10000"/>
                  <a:gd name="connsiteX19" fmla="*/ 2235 w 9510"/>
                  <a:gd name="connsiteY19" fmla="*/ 2057 h 10000"/>
                  <a:gd name="connsiteX20" fmla="*/ 2235 w 9510"/>
                  <a:gd name="connsiteY20" fmla="*/ 2487 h 10000"/>
                  <a:gd name="connsiteX21" fmla="*/ 1719 w 9510"/>
                  <a:gd name="connsiteY21" fmla="*/ 2810 h 10000"/>
                  <a:gd name="connsiteX22" fmla="*/ 1719 w 9510"/>
                  <a:gd name="connsiteY22" fmla="*/ 4405 h 10000"/>
                  <a:gd name="connsiteX23" fmla="*/ 1443 w 9510"/>
                  <a:gd name="connsiteY23" fmla="*/ 4405 h 10000"/>
                  <a:gd name="connsiteX24" fmla="*/ 1443 w 9510"/>
                  <a:gd name="connsiteY24" fmla="*/ 4828 h 10000"/>
                  <a:gd name="connsiteX25" fmla="*/ 1719 w 9510"/>
                  <a:gd name="connsiteY25" fmla="*/ 4828 h 10000"/>
                  <a:gd name="connsiteX26" fmla="*/ 1719 w 9510"/>
                  <a:gd name="connsiteY26" fmla="*/ 5357 h 10000"/>
                  <a:gd name="connsiteX27" fmla="*/ 1443 w 9510"/>
                  <a:gd name="connsiteY27" fmla="*/ 5357 h 10000"/>
                  <a:gd name="connsiteX28" fmla="*/ 1443 w 9510"/>
                  <a:gd name="connsiteY28" fmla="*/ 5780 h 10000"/>
                  <a:gd name="connsiteX29" fmla="*/ 1719 w 9510"/>
                  <a:gd name="connsiteY29" fmla="*/ 5780 h 10000"/>
                  <a:gd name="connsiteX30" fmla="*/ 1719 w 9510"/>
                  <a:gd name="connsiteY30" fmla="*/ 7030 h 10000"/>
                  <a:gd name="connsiteX31" fmla="*/ 895 w 9510"/>
                  <a:gd name="connsiteY31" fmla="*/ 7030 h 10000"/>
                  <a:gd name="connsiteX32" fmla="*/ 895 w 9510"/>
                  <a:gd name="connsiteY32" fmla="*/ 7804 h 10000"/>
                  <a:gd name="connsiteX33" fmla="*/ 1318 w 9510"/>
                  <a:gd name="connsiteY33" fmla="*/ 7824 h 10000"/>
                  <a:gd name="connsiteX34" fmla="*/ 1891 w 9510"/>
                  <a:gd name="connsiteY34" fmla="*/ 7301 h 10000"/>
                  <a:gd name="connsiteX35" fmla="*/ 1886 w 9510"/>
                  <a:gd name="connsiteY35" fmla="*/ 7804 h 10000"/>
                  <a:gd name="connsiteX36" fmla="*/ 2412 w 9510"/>
                  <a:gd name="connsiteY36" fmla="*/ 7354 h 10000"/>
                  <a:gd name="connsiteX37" fmla="*/ 2412 w 9510"/>
                  <a:gd name="connsiteY37" fmla="*/ 7804 h 10000"/>
                  <a:gd name="connsiteX38" fmla="*/ 2933 w 9510"/>
                  <a:gd name="connsiteY38" fmla="*/ 7347 h 10000"/>
                  <a:gd name="connsiteX39" fmla="*/ 2938 w 9510"/>
                  <a:gd name="connsiteY39" fmla="*/ 7797 h 10000"/>
                  <a:gd name="connsiteX40" fmla="*/ 3439 w 9510"/>
                  <a:gd name="connsiteY40" fmla="*/ 7314 h 10000"/>
                  <a:gd name="connsiteX41" fmla="*/ 3439 w 9510"/>
                  <a:gd name="connsiteY41" fmla="*/ 8598 h 10000"/>
                  <a:gd name="connsiteX42" fmla="*/ 3496 w 9510"/>
                  <a:gd name="connsiteY42" fmla="*/ 8505 h 10000"/>
                  <a:gd name="connsiteX43" fmla="*/ 3554 w 9510"/>
                  <a:gd name="connsiteY43" fmla="*/ 8419 h 10000"/>
                  <a:gd name="connsiteX44" fmla="*/ 3622 w 9510"/>
                  <a:gd name="connsiteY44" fmla="*/ 8346 h 10000"/>
                  <a:gd name="connsiteX45" fmla="*/ 3700 w 9510"/>
                  <a:gd name="connsiteY45" fmla="*/ 8280 h 10000"/>
                  <a:gd name="connsiteX46" fmla="*/ 3777 w 9510"/>
                  <a:gd name="connsiteY46" fmla="*/ 8234 h 10000"/>
                  <a:gd name="connsiteX47" fmla="*/ 3861 w 9510"/>
                  <a:gd name="connsiteY47" fmla="*/ 8201 h 10000"/>
                  <a:gd name="connsiteX48" fmla="*/ 3949 w 9510"/>
                  <a:gd name="connsiteY48" fmla="*/ 8175 h 10000"/>
                  <a:gd name="connsiteX49" fmla="*/ 4048 w 9510"/>
                  <a:gd name="connsiteY49" fmla="*/ 8168 h 10000"/>
                  <a:gd name="connsiteX50" fmla="*/ 4184 w 9510"/>
                  <a:gd name="connsiteY50" fmla="*/ 8181 h 10000"/>
                  <a:gd name="connsiteX51" fmla="*/ 4320 w 9510"/>
                  <a:gd name="connsiteY51" fmla="*/ 8228 h 10000"/>
                  <a:gd name="connsiteX52" fmla="*/ 4429 w 9510"/>
                  <a:gd name="connsiteY52" fmla="*/ 8306 h 10000"/>
                  <a:gd name="connsiteX53" fmla="*/ 4539 w 9510"/>
                  <a:gd name="connsiteY53" fmla="*/ 8406 h 10000"/>
                  <a:gd name="connsiteX54" fmla="*/ 4633 w 9510"/>
                  <a:gd name="connsiteY54" fmla="*/ 8525 h 10000"/>
                  <a:gd name="connsiteX55" fmla="*/ 4695 w 9510"/>
                  <a:gd name="connsiteY55" fmla="*/ 8671 h 10000"/>
                  <a:gd name="connsiteX56" fmla="*/ 4753 w 9510"/>
                  <a:gd name="connsiteY56" fmla="*/ 8822 h 10000"/>
                  <a:gd name="connsiteX57" fmla="*/ 4773 w 9510"/>
                  <a:gd name="connsiteY57" fmla="*/ 8988 h 10000"/>
                  <a:gd name="connsiteX58" fmla="*/ 4800 w 9510"/>
                  <a:gd name="connsiteY58" fmla="*/ 8981 h 10000"/>
                  <a:gd name="connsiteX59" fmla="*/ 4819 w 9510"/>
                  <a:gd name="connsiteY59" fmla="*/ 8981 h 10000"/>
                  <a:gd name="connsiteX60" fmla="*/ 4840 w 9510"/>
                  <a:gd name="connsiteY60" fmla="*/ 8975 h 10000"/>
                  <a:gd name="connsiteX61" fmla="*/ 4861 w 9510"/>
                  <a:gd name="connsiteY61" fmla="*/ 8975 h 10000"/>
                  <a:gd name="connsiteX62" fmla="*/ 4887 w 9510"/>
                  <a:gd name="connsiteY62" fmla="*/ 8968 h 10000"/>
                  <a:gd name="connsiteX63" fmla="*/ 4913 w 9510"/>
                  <a:gd name="connsiteY63" fmla="*/ 8968 h 10000"/>
                  <a:gd name="connsiteX64" fmla="*/ 4934 w 9510"/>
                  <a:gd name="connsiteY64" fmla="*/ 8968 h 10000"/>
                  <a:gd name="connsiteX65" fmla="*/ 4960 w 9510"/>
                  <a:gd name="connsiteY65" fmla="*/ 8968 h 10000"/>
                  <a:gd name="connsiteX66" fmla="*/ 5070 w 9510"/>
                  <a:gd name="connsiteY66" fmla="*/ 8975 h 10000"/>
                  <a:gd name="connsiteX67" fmla="*/ 5169 w 9510"/>
                  <a:gd name="connsiteY67" fmla="*/ 9008 h 10000"/>
                  <a:gd name="connsiteX68" fmla="*/ 5268 w 9510"/>
                  <a:gd name="connsiteY68" fmla="*/ 9054 h 10000"/>
                  <a:gd name="connsiteX69" fmla="*/ 5357 w 9510"/>
                  <a:gd name="connsiteY69" fmla="*/ 9121 h 10000"/>
                  <a:gd name="connsiteX70" fmla="*/ 5440 w 9510"/>
                  <a:gd name="connsiteY70" fmla="*/ 9200 h 10000"/>
                  <a:gd name="connsiteX71" fmla="*/ 5513 w 9510"/>
                  <a:gd name="connsiteY71" fmla="*/ 9285 h 10000"/>
                  <a:gd name="connsiteX72" fmla="*/ 5571 w 9510"/>
                  <a:gd name="connsiteY72" fmla="*/ 9398 h 10000"/>
                  <a:gd name="connsiteX73" fmla="*/ 5623 w 9510"/>
                  <a:gd name="connsiteY73" fmla="*/ 9510 h 10000"/>
                  <a:gd name="connsiteX74" fmla="*/ 2647 w 9510"/>
                  <a:gd name="connsiteY74" fmla="*/ 9510 h 10000"/>
                  <a:gd name="connsiteX75" fmla="*/ 2678 w 9510"/>
                  <a:gd name="connsiteY75" fmla="*/ 9424 h 10000"/>
                  <a:gd name="connsiteX76" fmla="*/ 2720 w 9510"/>
                  <a:gd name="connsiteY76" fmla="*/ 9338 h 10000"/>
                  <a:gd name="connsiteX77" fmla="*/ 2761 w 9510"/>
                  <a:gd name="connsiteY77" fmla="*/ 9272 h 10000"/>
                  <a:gd name="connsiteX78" fmla="*/ 2818 w 9510"/>
                  <a:gd name="connsiteY78" fmla="*/ 9207 h 10000"/>
                  <a:gd name="connsiteX79" fmla="*/ 2870 w 9510"/>
                  <a:gd name="connsiteY79" fmla="*/ 9154 h 10000"/>
                  <a:gd name="connsiteX80" fmla="*/ 2933 w 9510"/>
                  <a:gd name="connsiteY80" fmla="*/ 9101 h 10000"/>
                  <a:gd name="connsiteX81" fmla="*/ 2996 w 9510"/>
                  <a:gd name="connsiteY81" fmla="*/ 9061 h 10000"/>
                  <a:gd name="connsiteX82" fmla="*/ 3069 w 9510"/>
                  <a:gd name="connsiteY82" fmla="*/ 9028 h 10000"/>
                  <a:gd name="connsiteX83" fmla="*/ 3069 w 9510"/>
                  <a:gd name="connsiteY83" fmla="*/ 8181 h 10000"/>
                  <a:gd name="connsiteX84" fmla="*/ 610 w 9510"/>
                  <a:gd name="connsiteY84" fmla="*/ 8195 h 10000"/>
                  <a:gd name="connsiteX85" fmla="*/ 610 w 9510"/>
                  <a:gd name="connsiteY85" fmla="*/ 8822 h 10000"/>
                  <a:gd name="connsiteX86" fmla="*/ 563 w 9510"/>
                  <a:gd name="connsiteY86" fmla="*/ 8902 h 10000"/>
                  <a:gd name="connsiteX87" fmla="*/ 526 w 9510"/>
                  <a:gd name="connsiteY87" fmla="*/ 8988 h 10000"/>
                  <a:gd name="connsiteX88" fmla="*/ 500 w 9510"/>
                  <a:gd name="connsiteY88" fmla="*/ 9081 h 10000"/>
                  <a:gd name="connsiteX89" fmla="*/ 490 w 9510"/>
                  <a:gd name="connsiteY89" fmla="*/ 9187 h 10000"/>
                  <a:gd name="connsiteX90" fmla="*/ 469 w 9510"/>
                  <a:gd name="connsiteY90" fmla="*/ 9180 h 10000"/>
                  <a:gd name="connsiteX91" fmla="*/ 453 w 9510"/>
                  <a:gd name="connsiteY91" fmla="*/ 9180 h 10000"/>
                  <a:gd name="connsiteX92" fmla="*/ 432 w 9510"/>
                  <a:gd name="connsiteY92" fmla="*/ 9174 h 10000"/>
                  <a:gd name="connsiteX93" fmla="*/ 411 w 9510"/>
                  <a:gd name="connsiteY93" fmla="*/ 9174 h 10000"/>
                  <a:gd name="connsiteX94" fmla="*/ 344 w 9510"/>
                  <a:gd name="connsiteY94" fmla="*/ 9180 h 10000"/>
                  <a:gd name="connsiteX95" fmla="*/ 286 w 9510"/>
                  <a:gd name="connsiteY95" fmla="*/ 9200 h 10000"/>
                  <a:gd name="connsiteX96" fmla="*/ 229 w 9510"/>
                  <a:gd name="connsiteY96" fmla="*/ 9227 h 10000"/>
                  <a:gd name="connsiteX97" fmla="*/ 177 w 9510"/>
                  <a:gd name="connsiteY97" fmla="*/ 9265 h 10000"/>
                  <a:gd name="connsiteX98" fmla="*/ 130 w 9510"/>
                  <a:gd name="connsiteY98" fmla="*/ 9318 h 10000"/>
                  <a:gd name="connsiteX99" fmla="*/ 88 w 9510"/>
                  <a:gd name="connsiteY99" fmla="*/ 9371 h 10000"/>
                  <a:gd name="connsiteX100" fmla="*/ 51 w 9510"/>
                  <a:gd name="connsiteY100" fmla="*/ 9438 h 10000"/>
                  <a:gd name="connsiteX101" fmla="*/ 20 w 9510"/>
                  <a:gd name="connsiteY101" fmla="*/ 9510 h 10000"/>
                  <a:gd name="connsiteX102" fmla="*/ 203 w 9510"/>
                  <a:gd name="connsiteY102" fmla="*/ 9461 h 10000"/>
                  <a:gd name="connsiteX103" fmla="*/ 0 w 9510"/>
                  <a:gd name="connsiteY103" fmla="*/ 9931 h 10000"/>
                  <a:gd name="connsiteX104" fmla="*/ 913 w 9510"/>
                  <a:gd name="connsiteY104" fmla="*/ 10000 h 10000"/>
                  <a:gd name="connsiteX105" fmla="*/ 9223 w 9510"/>
                  <a:gd name="connsiteY105" fmla="*/ 9980 h 10000"/>
                  <a:gd name="connsiteX106" fmla="*/ 9510 w 9510"/>
                  <a:gd name="connsiteY106" fmla="*/ 9510 h 10000"/>
                  <a:gd name="connsiteX107" fmla="*/ 7993 w 9510"/>
                  <a:gd name="connsiteY107" fmla="*/ 9510 h 10000"/>
                  <a:gd name="connsiteX0" fmla="*/ 8405 w 10000"/>
                  <a:gd name="connsiteY0" fmla="*/ 9510 h 10000"/>
                  <a:gd name="connsiteX1" fmla="*/ 8405 w 10000"/>
                  <a:gd name="connsiteY1" fmla="*/ 7367 h 10000"/>
                  <a:gd name="connsiteX2" fmla="*/ 7731 w 10000"/>
                  <a:gd name="connsiteY2" fmla="*/ 7367 h 10000"/>
                  <a:gd name="connsiteX3" fmla="*/ 7731 w 10000"/>
                  <a:gd name="connsiteY3" fmla="*/ 4121 h 10000"/>
                  <a:gd name="connsiteX4" fmla="*/ 6066 w 10000"/>
                  <a:gd name="connsiteY4" fmla="*/ 4121 h 10000"/>
                  <a:gd name="connsiteX5" fmla="*/ 6066 w 10000"/>
                  <a:gd name="connsiteY5" fmla="*/ 3809 h 10000"/>
                  <a:gd name="connsiteX6" fmla="*/ 7396 w 10000"/>
                  <a:gd name="connsiteY6" fmla="*/ 3809 h 10000"/>
                  <a:gd name="connsiteX7" fmla="*/ 7396 w 10000"/>
                  <a:gd name="connsiteY7" fmla="*/ 3492 h 10000"/>
                  <a:gd name="connsiteX8" fmla="*/ 6066 w 10000"/>
                  <a:gd name="connsiteY8" fmla="*/ 3492 h 10000"/>
                  <a:gd name="connsiteX9" fmla="*/ 6066 w 10000"/>
                  <a:gd name="connsiteY9" fmla="*/ 1362 h 10000"/>
                  <a:gd name="connsiteX10" fmla="*/ 4108 w 10000"/>
                  <a:gd name="connsiteY10" fmla="*/ 549 h 10000"/>
                  <a:gd name="connsiteX11" fmla="*/ 4108 w 10000"/>
                  <a:gd name="connsiteY11" fmla="*/ 5662 h 10000"/>
                  <a:gd name="connsiteX12" fmla="*/ 3797 w 10000"/>
                  <a:gd name="connsiteY12" fmla="*/ 5668 h 10000"/>
                  <a:gd name="connsiteX13" fmla="*/ 3797 w 10000"/>
                  <a:gd name="connsiteY13" fmla="*/ 1752 h 10000"/>
                  <a:gd name="connsiteX14" fmla="*/ 3139 w 10000"/>
                  <a:gd name="connsiteY14" fmla="*/ 2057 h 10000"/>
                  <a:gd name="connsiteX15" fmla="*/ 2783 w 10000"/>
                  <a:gd name="connsiteY15" fmla="*/ 2057 h 10000"/>
                  <a:gd name="connsiteX16" fmla="*/ 2783 w 10000"/>
                  <a:gd name="connsiteY16" fmla="*/ 0 h 10000"/>
                  <a:gd name="connsiteX17" fmla="*/ 2652 w 10000"/>
                  <a:gd name="connsiteY17" fmla="*/ 0 h 10000"/>
                  <a:gd name="connsiteX18" fmla="*/ 2652 w 10000"/>
                  <a:gd name="connsiteY18" fmla="*/ 2057 h 10000"/>
                  <a:gd name="connsiteX19" fmla="*/ 2350 w 10000"/>
                  <a:gd name="connsiteY19" fmla="*/ 2057 h 10000"/>
                  <a:gd name="connsiteX20" fmla="*/ 2350 w 10000"/>
                  <a:gd name="connsiteY20" fmla="*/ 2487 h 10000"/>
                  <a:gd name="connsiteX21" fmla="*/ 1808 w 10000"/>
                  <a:gd name="connsiteY21" fmla="*/ 2810 h 10000"/>
                  <a:gd name="connsiteX22" fmla="*/ 1808 w 10000"/>
                  <a:gd name="connsiteY22" fmla="*/ 4405 h 10000"/>
                  <a:gd name="connsiteX23" fmla="*/ 1517 w 10000"/>
                  <a:gd name="connsiteY23" fmla="*/ 4405 h 10000"/>
                  <a:gd name="connsiteX24" fmla="*/ 1517 w 10000"/>
                  <a:gd name="connsiteY24" fmla="*/ 4828 h 10000"/>
                  <a:gd name="connsiteX25" fmla="*/ 1808 w 10000"/>
                  <a:gd name="connsiteY25" fmla="*/ 4828 h 10000"/>
                  <a:gd name="connsiteX26" fmla="*/ 1808 w 10000"/>
                  <a:gd name="connsiteY26" fmla="*/ 5357 h 10000"/>
                  <a:gd name="connsiteX27" fmla="*/ 1517 w 10000"/>
                  <a:gd name="connsiteY27" fmla="*/ 5357 h 10000"/>
                  <a:gd name="connsiteX28" fmla="*/ 1517 w 10000"/>
                  <a:gd name="connsiteY28" fmla="*/ 5780 h 10000"/>
                  <a:gd name="connsiteX29" fmla="*/ 1808 w 10000"/>
                  <a:gd name="connsiteY29" fmla="*/ 5780 h 10000"/>
                  <a:gd name="connsiteX30" fmla="*/ 1808 w 10000"/>
                  <a:gd name="connsiteY30" fmla="*/ 7030 h 10000"/>
                  <a:gd name="connsiteX31" fmla="*/ 941 w 10000"/>
                  <a:gd name="connsiteY31" fmla="*/ 7030 h 10000"/>
                  <a:gd name="connsiteX32" fmla="*/ 941 w 10000"/>
                  <a:gd name="connsiteY32" fmla="*/ 7804 h 10000"/>
                  <a:gd name="connsiteX33" fmla="*/ 1386 w 10000"/>
                  <a:gd name="connsiteY33" fmla="*/ 7824 h 10000"/>
                  <a:gd name="connsiteX34" fmla="*/ 1988 w 10000"/>
                  <a:gd name="connsiteY34" fmla="*/ 7301 h 10000"/>
                  <a:gd name="connsiteX35" fmla="*/ 1983 w 10000"/>
                  <a:gd name="connsiteY35" fmla="*/ 7804 h 10000"/>
                  <a:gd name="connsiteX36" fmla="*/ 2536 w 10000"/>
                  <a:gd name="connsiteY36" fmla="*/ 7354 h 10000"/>
                  <a:gd name="connsiteX37" fmla="*/ 2536 w 10000"/>
                  <a:gd name="connsiteY37" fmla="*/ 7804 h 10000"/>
                  <a:gd name="connsiteX38" fmla="*/ 3084 w 10000"/>
                  <a:gd name="connsiteY38" fmla="*/ 7347 h 10000"/>
                  <a:gd name="connsiteX39" fmla="*/ 3089 w 10000"/>
                  <a:gd name="connsiteY39" fmla="*/ 7797 h 10000"/>
                  <a:gd name="connsiteX40" fmla="*/ 3616 w 10000"/>
                  <a:gd name="connsiteY40" fmla="*/ 7314 h 10000"/>
                  <a:gd name="connsiteX41" fmla="*/ 3616 w 10000"/>
                  <a:gd name="connsiteY41" fmla="*/ 8598 h 10000"/>
                  <a:gd name="connsiteX42" fmla="*/ 3676 w 10000"/>
                  <a:gd name="connsiteY42" fmla="*/ 8505 h 10000"/>
                  <a:gd name="connsiteX43" fmla="*/ 3737 w 10000"/>
                  <a:gd name="connsiteY43" fmla="*/ 8419 h 10000"/>
                  <a:gd name="connsiteX44" fmla="*/ 3809 w 10000"/>
                  <a:gd name="connsiteY44" fmla="*/ 8346 h 10000"/>
                  <a:gd name="connsiteX45" fmla="*/ 3891 w 10000"/>
                  <a:gd name="connsiteY45" fmla="*/ 8280 h 10000"/>
                  <a:gd name="connsiteX46" fmla="*/ 3972 w 10000"/>
                  <a:gd name="connsiteY46" fmla="*/ 8234 h 10000"/>
                  <a:gd name="connsiteX47" fmla="*/ 4060 w 10000"/>
                  <a:gd name="connsiteY47" fmla="*/ 8201 h 10000"/>
                  <a:gd name="connsiteX48" fmla="*/ 4152 w 10000"/>
                  <a:gd name="connsiteY48" fmla="*/ 8175 h 10000"/>
                  <a:gd name="connsiteX49" fmla="*/ 4257 w 10000"/>
                  <a:gd name="connsiteY49" fmla="*/ 8168 h 10000"/>
                  <a:gd name="connsiteX50" fmla="*/ 4400 w 10000"/>
                  <a:gd name="connsiteY50" fmla="*/ 8181 h 10000"/>
                  <a:gd name="connsiteX51" fmla="*/ 4543 w 10000"/>
                  <a:gd name="connsiteY51" fmla="*/ 8228 h 10000"/>
                  <a:gd name="connsiteX52" fmla="*/ 4657 w 10000"/>
                  <a:gd name="connsiteY52" fmla="*/ 8306 h 10000"/>
                  <a:gd name="connsiteX53" fmla="*/ 4773 w 10000"/>
                  <a:gd name="connsiteY53" fmla="*/ 8406 h 10000"/>
                  <a:gd name="connsiteX54" fmla="*/ 4872 w 10000"/>
                  <a:gd name="connsiteY54" fmla="*/ 8525 h 10000"/>
                  <a:gd name="connsiteX55" fmla="*/ 4937 w 10000"/>
                  <a:gd name="connsiteY55" fmla="*/ 8671 h 10000"/>
                  <a:gd name="connsiteX56" fmla="*/ 4998 w 10000"/>
                  <a:gd name="connsiteY56" fmla="*/ 8822 h 10000"/>
                  <a:gd name="connsiteX57" fmla="*/ 5019 w 10000"/>
                  <a:gd name="connsiteY57" fmla="*/ 8988 h 10000"/>
                  <a:gd name="connsiteX58" fmla="*/ 5047 w 10000"/>
                  <a:gd name="connsiteY58" fmla="*/ 8981 h 10000"/>
                  <a:gd name="connsiteX59" fmla="*/ 5067 w 10000"/>
                  <a:gd name="connsiteY59" fmla="*/ 8981 h 10000"/>
                  <a:gd name="connsiteX60" fmla="*/ 5089 w 10000"/>
                  <a:gd name="connsiteY60" fmla="*/ 8975 h 10000"/>
                  <a:gd name="connsiteX61" fmla="*/ 5111 w 10000"/>
                  <a:gd name="connsiteY61" fmla="*/ 8975 h 10000"/>
                  <a:gd name="connsiteX62" fmla="*/ 5139 w 10000"/>
                  <a:gd name="connsiteY62" fmla="*/ 8968 h 10000"/>
                  <a:gd name="connsiteX63" fmla="*/ 5166 w 10000"/>
                  <a:gd name="connsiteY63" fmla="*/ 8968 h 10000"/>
                  <a:gd name="connsiteX64" fmla="*/ 5188 w 10000"/>
                  <a:gd name="connsiteY64" fmla="*/ 8968 h 10000"/>
                  <a:gd name="connsiteX65" fmla="*/ 5216 w 10000"/>
                  <a:gd name="connsiteY65" fmla="*/ 8968 h 10000"/>
                  <a:gd name="connsiteX66" fmla="*/ 5331 w 10000"/>
                  <a:gd name="connsiteY66" fmla="*/ 8975 h 10000"/>
                  <a:gd name="connsiteX67" fmla="*/ 5435 w 10000"/>
                  <a:gd name="connsiteY67" fmla="*/ 9008 h 10000"/>
                  <a:gd name="connsiteX68" fmla="*/ 5539 w 10000"/>
                  <a:gd name="connsiteY68" fmla="*/ 9054 h 10000"/>
                  <a:gd name="connsiteX69" fmla="*/ 5633 w 10000"/>
                  <a:gd name="connsiteY69" fmla="*/ 9121 h 10000"/>
                  <a:gd name="connsiteX70" fmla="*/ 5720 w 10000"/>
                  <a:gd name="connsiteY70" fmla="*/ 9200 h 10000"/>
                  <a:gd name="connsiteX71" fmla="*/ 5797 w 10000"/>
                  <a:gd name="connsiteY71" fmla="*/ 9285 h 10000"/>
                  <a:gd name="connsiteX72" fmla="*/ 5858 w 10000"/>
                  <a:gd name="connsiteY72" fmla="*/ 9398 h 10000"/>
                  <a:gd name="connsiteX73" fmla="*/ 5913 w 10000"/>
                  <a:gd name="connsiteY73" fmla="*/ 9510 h 10000"/>
                  <a:gd name="connsiteX74" fmla="*/ 2783 w 10000"/>
                  <a:gd name="connsiteY74" fmla="*/ 9510 h 10000"/>
                  <a:gd name="connsiteX75" fmla="*/ 2816 w 10000"/>
                  <a:gd name="connsiteY75" fmla="*/ 9424 h 10000"/>
                  <a:gd name="connsiteX76" fmla="*/ 2860 w 10000"/>
                  <a:gd name="connsiteY76" fmla="*/ 9338 h 10000"/>
                  <a:gd name="connsiteX77" fmla="*/ 2903 w 10000"/>
                  <a:gd name="connsiteY77" fmla="*/ 9272 h 10000"/>
                  <a:gd name="connsiteX78" fmla="*/ 2963 w 10000"/>
                  <a:gd name="connsiteY78" fmla="*/ 9207 h 10000"/>
                  <a:gd name="connsiteX79" fmla="*/ 3018 w 10000"/>
                  <a:gd name="connsiteY79" fmla="*/ 9154 h 10000"/>
                  <a:gd name="connsiteX80" fmla="*/ 3084 w 10000"/>
                  <a:gd name="connsiteY80" fmla="*/ 9101 h 10000"/>
                  <a:gd name="connsiteX81" fmla="*/ 3150 w 10000"/>
                  <a:gd name="connsiteY81" fmla="*/ 9061 h 10000"/>
                  <a:gd name="connsiteX82" fmla="*/ 3227 w 10000"/>
                  <a:gd name="connsiteY82" fmla="*/ 9028 h 10000"/>
                  <a:gd name="connsiteX83" fmla="*/ 3227 w 10000"/>
                  <a:gd name="connsiteY83" fmla="*/ 8181 h 10000"/>
                  <a:gd name="connsiteX84" fmla="*/ 641 w 10000"/>
                  <a:gd name="connsiteY84" fmla="*/ 8195 h 10000"/>
                  <a:gd name="connsiteX85" fmla="*/ 641 w 10000"/>
                  <a:gd name="connsiteY85" fmla="*/ 8822 h 10000"/>
                  <a:gd name="connsiteX86" fmla="*/ 592 w 10000"/>
                  <a:gd name="connsiteY86" fmla="*/ 8902 h 10000"/>
                  <a:gd name="connsiteX87" fmla="*/ 553 w 10000"/>
                  <a:gd name="connsiteY87" fmla="*/ 8988 h 10000"/>
                  <a:gd name="connsiteX88" fmla="*/ 526 w 10000"/>
                  <a:gd name="connsiteY88" fmla="*/ 9081 h 10000"/>
                  <a:gd name="connsiteX89" fmla="*/ 515 w 10000"/>
                  <a:gd name="connsiteY89" fmla="*/ 9187 h 10000"/>
                  <a:gd name="connsiteX90" fmla="*/ 493 w 10000"/>
                  <a:gd name="connsiteY90" fmla="*/ 9180 h 10000"/>
                  <a:gd name="connsiteX91" fmla="*/ 476 w 10000"/>
                  <a:gd name="connsiteY91" fmla="*/ 9180 h 10000"/>
                  <a:gd name="connsiteX92" fmla="*/ 454 w 10000"/>
                  <a:gd name="connsiteY92" fmla="*/ 9174 h 10000"/>
                  <a:gd name="connsiteX93" fmla="*/ 432 w 10000"/>
                  <a:gd name="connsiteY93" fmla="*/ 9174 h 10000"/>
                  <a:gd name="connsiteX94" fmla="*/ 362 w 10000"/>
                  <a:gd name="connsiteY94" fmla="*/ 9180 h 10000"/>
                  <a:gd name="connsiteX95" fmla="*/ 301 w 10000"/>
                  <a:gd name="connsiteY95" fmla="*/ 9200 h 10000"/>
                  <a:gd name="connsiteX96" fmla="*/ 241 w 10000"/>
                  <a:gd name="connsiteY96" fmla="*/ 9227 h 10000"/>
                  <a:gd name="connsiteX97" fmla="*/ 186 w 10000"/>
                  <a:gd name="connsiteY97" fmla="*/ 9265 h 10000"/>
                  <a:gd name="connsiteX98" fmla="*/ 137 w 10000"/>
                  <a:gd name="connsiteY98" fmla="*/ 9318 h 10000"/>
                  <a:gd name="connsiteX99" fmla="*/ 93 w 10000"/>
                  <a:gd name="connsiteY99" fmla="*/ 9371 h 10000"/>
                  <a:gd name="connsiteX100" fmla="*/ 54 w 10000"/>
                  <a:gd name="connsiteY100" fmla="*/ 9438 h 10000"/>
                  <a:gd name="connsiteX101" fmla="*/ 21 w 10000"/>
                  <a:gd name="connsiteY101" fmla="*/ 9510 h 10000"/>
                  <a:gd name="connsiteX102" fmla="*/ 213 w 10000"/>
                  <a:gd name="connsiteY102" fmla="*/ 9461 h 10000"/>
                  <a:gd name="connsiteX103" fmla="*/ 0 w 10000"/>
                  <a:gd name="connsiteY103" fmla="*/ 9931 h 10000"/>
                  <a:gd name="connsiteX104" fmla="*/ 960 w 10000"/>
                  <a:gd name="connsiteY104" fmla="*/ 10000 h 10000"/>
                  <a:gd name="connsiteX105" fmla="*/ 7149 w 10000"/>
                  <a:gd name="connsiteY105" fmla="*/ 9980 h 10000"/>
                  <a:gd name="connsiteX106" fmla="*/ 10000 w 10000"/>
                  <a:gd name="connsiteY106" fmla="*/ 9510 h 10000"/>
                  <a:gd name="connsiteX107" fmla="*/ 8405 w 10000"/>
                  <a:gd name="connsiteY107" fmla="*/ 9510 h 10000"/>
                  <a:gd name="connsiteX0" fmla="*/ 8405 w 8405"/>
                  <a:gd name="connsiteY0" fmla="*/ 9510 h 10000"/>
                  <a:gd name="connsiteX1" fmla="*/ 8405 w 8405"/>
                  <a:gd name="connsiteY1" fmla="*/ 7367 h 10000"/>
                  <a:gd name="connsiteX2" fmla="*/ 7731 w 8405"/>
                  <a:gd name="connsiteY2" fmla="*/ 7367 h 10000"/>
                  <a:gd name="connsiteX3" fmla="*/ 7731 w 8405"/>
                  <a:gd name="connsiteY3" fmla="*/ 4121 h 10000"/>
                  <a:gd name="connsiteX4" fmla="*/ 6066 w 8405"/>
                  <a:gd name="connsiteY4" fmla="*/ 4121 h 10000"/>
                  <a:gd name="connsiteX5" fmla="*/ 6066 w 8405"/>
                  <a:gd name="connsiteY5" fmla="*/ 3809 h 10000"/>
                  <a:gd name="connsiteX6" fmla="*/ 7396 w 8405"/>
                  <a:gd name="connsiteY6" fmla="*/ 3809 h 10000"/>
                  <a:gd name="connsiteX7" fmla="*/ 7396 w 8405"/>
                  <a:gd name="connsiteY7" fmla="*/ 3492 h 10000"/>
                  <a:gd name="connsiteX8" fmla="*/ 6066 w 8405"/>
                  <a:gd name="connsiteY8" fmla="*/ 3492 h 10000"/>
                  <a:gd name="connsiteX9" fmla="*/ 6066 w 8405"/>
                  <a:gd name="connsiteY9" fmla="*/ 1362 h 10000"/>
                  <a:gd name="connsiteX10" fmla="*/ 4108 w 8405"/>
                  <a:gd name="connsiteY10" fmla="*/ 549 h 10000"/>
                  <a:gd name="connsiteX11" fmla="*/ 4108 w 8405"/>
                  <a:gd name="connsiteY11" fmla="*/ 5662 h 10000"/>
                  <a:gd name="connsiteX12" fmla="*/ 3797 w 8405"/>
                  <a:gd name="connsiteY12" fmla="*/ 5668 h 10000"/>
                  <a:gd name="connsiteX13" fmla="*/ 3797 w 8405"/>
                  <a:gd name="connsiteY13" fmla="*/ 1752 h 10000"/>
                  <a:gd name="connsiteX14" fmla="*/ 3139 w 8405"/>
                  <a:gd name="connsiteY14" fmla="*/ 2057 h 10000"/>
                  <a:gd name="connsiteX15" fmla="*/ 2783 w 8405"/>
                  <a:gd name="connsiteY15" fmla="*/ 2057 h 10000"/>
                  <a:gd name="connsiteX16" fmla="*/ 2783 w 8405"/>
                  <a:gd name="connsiteY16" fmla="*/ 0 h 10000"/>
                  <a:gd name="connsiteX17" fmla="*/ 2652 w 8405"/>
                  <a:gd name="connsiteY17" fmla="*/ 0 h 10000"/>
                  <a:gd name="connsiteX18" fmla="*/ 2652 w 8405"/>
                  <a:gd name="connsiteY18" fmla="*/ 2057 h 10000"/>
                  <a:gd name="connsiteX19" fmla="*/ 2350 w 8405"/>
                  <a:gd name="connsiteY19" fmla="*/ 2057 h 10000"/>
                  <a:gd name="connsiteX20" fmla="*/ 2350 w 8405"/>
                  <a:gd name="connsiteY20" fmla="*/ 2487 h 10000"/>
                  <a:gd name="connsiteX21" fmla="*/ 1808 w 8405"/>
                  <a:gd name="connsiteY21" fmla="*/ 2810 h 10000"/>
                  <a:gd name="connsiteX22" fmla="*/ 1808 w 8405"/>
                  <a:gd name="connsiteY22" fmla="*/ 4405 h 10000"/>
                  <a:gd name="connsiteX23" fmla="*/ 1517 w 8405"/>
                  <a:gd name="connsiteY23" fmla="*/ 4405 h 10000"/>
                  <a:gd name="connsiteX24" fmla="*/ 1517 w 8405"/>
                  <a:gd name="connsiteY24" fmla="*/ 4828 h 10000"/>
                  <a:gd name="connsiteX25" fmla="*/ 1808 w 8405"/>
                  <a:gd name="connsiteY25" fmla="*/ 4828 h 10000"/>
                  <a:gd name="connsiteX26" fmla="*/ 1808 w 8405"/>
                  <a:gd name="connsiteY26" fmla="*/ 5357 h 10000"/>
                  <a:gd name="connsiteX27" fmla="*/ 1517 w 8405"/>
                  <a:gd name="connsiteY27" fmla="*/ 5357 h 10000"/>
                  <a:gd name="connsiteX28" fmla="*/ 1517 w 8405"/>
                  <a:gd name="connsiteY28" fmla="*/ 5780 h 10000"/>
                  <a:gd name="connsiteX29" fmla="*/ 1808 w 8405"/>
                  <a:gd name="connsiteY29" fmla="*/ 5780 h 10000"/>
                  <a:gd name="connsiteX30" fmla="*/ 1808 w 8405"/>
                  <a:gd name="connsiteY30" fmla="*/ 7030 h 10000"/>
                  <a:gd name="connsiteX31" fmla="*/ 941 w 8405"/>
                  <a:gd name="connsiteY31" fmla="*/ 7030 h 10000"/>
                  <a:gd name="connsiteX32" fmla="*/ 941 w 8405"/>
                  <a:gd name="connsiteY32" fmla="*/ 7804 h 10000"/>
                  <a:gd name="connsiteX33" fmla="*/ 1386 w 8405"/>
                  <a:gd name="connsiteY33" fmla="*/ 7824 h 10000"/>
                  <a:gd name="connsiteX34" fmla="*/ 1988 w 8405"/>
                  <a:gd name="connsiteY34" fmla="*/ 7301 h 10000"/>
                  <a:gd name="connsiteX35" fmla="*/ 1983 w 8405"/>
                  <a:gd name="connsiteY35" fmla="*/ 7804 h 10000"/>
                  <a:gd name="connsiteX36" fmla="*/ 2536 w 8405"/>
                  <a:gd name="connsiteY36" fmla="*/ 7354 h 10000"/>
                  <a:gd name="connsiteX37" fmla="*/ 2536 w 8405"/>
                  <a:gd name="connsiteY37" fmla="*/ 7804 h 10000"/>
                  <a:gd name="connsiteX38" fmla="*/ 3084 w 8405"/>
                  <a:gd name="connsiteY38" fmla="*/ 7347 h 10000"/>
                  <a:gd name="connsiteX39" fmla="*/ 3089 w 8405"/>
                  <a:gd name="connsiteY39" fmla="*/ 7797 h 10000"/>
                  <a:gd name="connsiteX40" fmla="*/ 3616 w 8405"/>
                  <a:gd name="connsiteY40" fmla="*/ 7314 h 10000"/>
                  <a:gd name="connsiteX41" fmla="*/ 3616 w 8405"/>
                  <a:gd name="connsiteY41" fmla="*/ 8598 h 10000"/>
                  <a:gd name="connsiteX42" fmla="*/ 3676 w 8405"/>
                  <a:gd name="connsiteY42" fmla="*/ 8505 h 10000"/>
                  <a:gd name="connsiteX43" fmla="*/ 3737 w 8405"/>
                  <a:gd name="connsiteY43" fmla="*/ 8419 h 10000"/>
                  <a:gd name="connsiteX44" fmla="*/ 3809 w 8405"/>
                  <a:gd name="connsiteY44" fmla="*/ 8346 h 10000"/>
                  <a:gd name="connsiteX45" fmla="*/ 3891 w 8405"/>
                  <a:gd name="connsiteY45" fmla="*/ 8280 h 10000"/>
                  <a:gd name="connsiteX46" fmla="*/ 3972 w 8405"/>
                  <a:gd name="connsiteY46" fmla="*/ 8234 h 10000"/>
                  <a:gd name="connsiteX47" fmla="*/ 4060 w 8405"/>
                  <a:gd name="connsiteY47" fmla="*/ 8201 h 10000"/>
                  <a:gd name="connsiteX48" fmla="*/ 4152 w 8405"/>
                  <a:gd name="connsiteY48" fmla="*/ 8175 h 10000"/>
                  <a:gd name="connsiteX49" fmla="*/ 4257 w 8405"/>
                  <a:gd name="connsiteY49" fmla="*/ 8168 h 10000"/>
                  <a:gd name="connsiteX50" fmla="*/ 4400 w 8405"/>
                  <a:gd name="connsiteY50" fmla="*/ 8181 h 10000"/>
                  <a:gd name="connsiteX51" fmla="*/ 4543 w 8405"/>
                  <a:gd name="connsiteY51" fmla="*/ 8228 h 10000"/>
                  <a:gd name="connsiteX52" fmla="*/ 4657 w 8405"/>
                  <a:gd name="connsiteY52" fmla="*/ 8306 h 10000"/>
                  <a:gd name="connsiteX53" fmla="*/ 4773 w 8405"/>
                  <a:gd name="connsiteY53" fmla="*/ 8406 h 10000"/>
                  <a:gd name="connsiteX54" fmla="*/ 4872 w 8405"/>
                  <a:gd name="connsiteY54" fmla="*/ 8525 h 10000"/>
                  <a:gd name="connsiteX55" fmla="*/ 4937 w 8405"/>
                  <a:gd name="connsiteY55" fmla="*/ 8671 h 10000"/>
                  <a:gd name="connsiteX56" fmla="*/ 4998 w 8405"/>
                  <a:gd name="connsiteY56" fmla="*/ 8822 h 10000"/>
                  <a:gd name="connsiteX57" fmla="*/ 5019 w 8405"/>
                  <a:gd name="connsiteY57" fmla="*/ 8988 h 10000"/>
                  <a:gd name="connsiteX58" fmla="*/ 5047 w 8405"/>
                  <a:gd name="connsiteY58" fmla="*/ 8981 h 10000"/>
                  <a:gd name="connsiteX59" fmla="*/ 5067 w 8405"/>
                  <a:gd name="connsiteY59" fmla="*/ 8981 h 10000"/>
                  <a:gd name="connsiteX60" fmla="*/ 5089 w 8405"/>
                  <a:gd name="connsiteY60" fmla="*/ 8975 h 10000"/>
                  <a:gd name="connsiteX61" fmla="*/ 5111 w 8405"/>
                  <a:gd name="connsiteY61" fmla="*/ 8975 h 10000"/>
                  <a:gd name="connsiteX62" fmla="*/ 5139 w 8405"/>
                  <a:gd name="connsiteY62" fmla="*/ 8968 h 10000"/>
                  <a:gd name="connsiteX63" fmla="*/ 5166 w 8405"/>
                  <a:gd name="connsiteY63" fmla="*/ 8968 h 10000"/>
                  <a:gd name="connsiteX64" fmla="*/ 5188 w 8405"/>
                  <a:gd name="connsiteY64" fmla="*/ 8968 h 10000"/>
                  <a:gd name="connsiteX65" fmla="*/ 5216 w 8405"/>
                  <a:gd name="connsiteY65" fmla="*/ 8968 h 10000"/>
                  <a:gd name="connsiteX66" fmla="*/ 5331 w 8405"/>
                  <a:gd name="connsiteY66" fmla="*/ 8975 h 10000"/>
                  <a:gd name="connsiteX67" fmla="*/ 5435 w 8405"/>
                  <a:gd name="connsiteY67" fmla="*/ 9008 h 10000"/>
                  <a:gd name="connsiteX68" fmla="*/ 5539 w 8405"/>
                  <a:gd name="connsiteY68" fmla="*/ 9054 h 10000"/>
                  <a:gd name="connsiteX69" fmla="*/ 5633 w 8405"/>
                  <a:gd name="connsiteY69" fmla="*/ 9121 h 10000"/>
                  <a:gd name="connsiteX70" fmla="*/ 5720 w 8405"/>
                  <a:gd name="connsiteY70" fmla="*/ 9200 h 10000"/>
                  <a:gd name="connsiteX71" fmla="*/ 5797 w 8405"/>
                  <a:gd name="connsiteY71" fmla="*/ 9285 h 10000"/>
                  <a:gd name="connsiteX72" fmla="*/ 5858 w 8405"/>
                  <a:gd name="connsiteY72" fmla="*/ 9398 h 10000"/>
                  <a:gd name="connsiteX73" fmla="*/ 5913 w 8405"/>
                  <a:gd name="connsiteY73" fmla="*/ 9510 h 10000"/>
                  <a:gd name="connsiteX74" fmla="*/ 2783 w 8405"/>
                  <a:gd name="connsiteY74" fmla="*/ 9510 h 10000"/>
                  <a:gd name="connsiteX75" fmla="*/ 2816 w 8405"/>
                  <a:gd name="connsiteY75" fmla="*/ 9424 h 10000"/>
                  <a:gd name="connsiteX76" fmla="*/ 2860 w 8405"/>
                  <a:gd name="connsiteY76" fmla="*/ 9338 h 10000"/>
                  <a:gd name="connsiteX77" fmla="*/ 2903 w 8405"/>
                  <a:gd name="connsiteY77" fmla="*/ 9272 h 10000"/>
                  <a:gd name="connsiteX78" fmla="*/ 2963 w 8405"/>
                  <a:gd name="connsiteY78" fmla="*/ 9207 h 10000"/>
                  <a:gd name="connsiteX79" fmla="*/ 3018 w 8405"/>
                  <a:gd name="connsiteY79" fmla="*/ 9154 h 10000"/>
                  <a:gd name="connsiteX80" fmla="*/ 3084 w 8405"/>
                  <a:gd name="connsiteY80" fmla="*/ 9101 h 10000"/>
                  <a:gd name="connsiteX81" fmla="*/ 3150 w 8405"/>
                  <a:gd name="connsiteY81" fmla="*/ 9061 h 10000"/>
                  <a:gd name="connsiteX82" fmla="*/ 3227 w 8405"/>
                  <a:gd name="connsiteY82" fmla="*/ 9028 h 10000"/>
                  <a:gd name="connsiteX83" fmla="*/ 3227 w 8405"/>
                  <a:gd name="connsiteY83" fmla="*/ 8181 h 10000"/>
                  <a:gd name="connsiteX84" fmla="*/ 641 w 8405"/>
                  <a:gd name="connsiteY84" fmla="*/ 8195 h 10000"/>
                  <a:gd name="connsiteX85" fmla="*/ 641 w 8405"/>
                  <a:gd name="connsiteY85" fmla="*/ 8822 h 10000"/>
                  <a:gd name="connsiteX86" fmla="*/ 592 w 8405"/>
                  <a:gd name="connsiteY86" fmla="*/ 8902 h 10000"/>
                  <a:gd name="connsiteX87" fmla="*/ 553 w 8405"/>
                  <a:gd name="connsiteY87" fmla="*/ 8988 h 10000"/>
                  <a:gd name="connsiteX88" fmla="*/ 526 w 8405"/>
                  <a:gd name="connsiteY88" fmla="*/ 9081 h 10000"/>
                  <a:gd name="connsiteX89" fmla="*/ 515 w 8405"/>
                  <a:gd name="connsiteY89" fmla="*/ 9187 h 10000"/>
                  <a:gd name="connsiteX90" fmla="*/ 493 w 8405"/>
                  <a:gd name="connsiteY90" fmla="*/ 9180 h 10000"/>
                  <a:gd name="connsiteX91" fmla="*/ 476 w 8405"/>
                  <a:gd name="connsiteY91" fmla="*/ 9180 h 10000"/>
                  <a:gd name="connsiteX92" fmla="*/ 454 w 8405"/>
                  <a:gd name="connsiteY92" fmla="*/ 9174 h 10000"/>
                  <a:gd name="connsiteX93" fmla="*/ 432 w 8405"/>
                  <a:gd name="connsiteY93" fmla="*/ 9174 h 10000"/>
                  <a:gd name="connsiteX94" fmla="*/ 362 w 8405"/>
                  <a:gd name="connsiteY94" fmla="*/ 9180 h 10000"/>
                  <a:gd name="connsiteX95" fmla="*/ 301 w 8405"/>
                  <a:gd name="connsiteY95" fmla="*/ 9200 h 10000"/>
                  <a:gd name="connsiteX96" fmla="*/ 241 w 8405"/>
                  <a:gd name="connsiteY96" fmla="*/ 9227 h 10000"/>
                  <a:gd name="connsiteX97" fmla="*/ 186 w 8405"/>
                  <a:gd name="connsiteY97" fmla="*/ 9265 h 10000"/>
                  <a:gd name="connsiteX98" fmla="*/ 137 w 8405"/>
                  <a:gd name="connsiteY98" fmla="*/ 9318 h 10000"/>
                  <a:gd name="connsiteX99" fmla="*/ 93 w 8405"/>
                  <a:gd name="connsiteY99" fmla="*/ 9371 h 10000"/>
                  <a:gd name="connsiteX100" fmla="*/ 54 w 8405"/>
                  <a:gd name="connsiteY100" fmla="*/ 9438 h 10000"/>
                  <a:gd name="connsiteX101" fmla="*/ 21 w 8405"/>
                  <a:gd name="connsiteY101" fmla="*/ 9510 h 10000"/>
                  <a:gd name="connsiteX102" fmla="*/ 213 w 8405"/>
                  <a:gd name="connsiteY102" fmla="*/ 9461 h 10000"/>
                  <a:gd name="connsiteX103" fmla="*/ 0 w 8405"/>
                  <a:gd name="connsiteY103" fmla="*/ 9931 h 10000"/>
                  <a:gd name="connsiteX104" fmla="*/ 960 w 8405"/>
                  <a:gd name="connsiteY104" fmla="*/ 10000 h 10000"/>
                  <a:gd name="connsiteX105" fmla="*/ 7149 w 8405"/>
                  <a:gd name="connsiteY105" fmla="*/ 9980 h 10000"/>
                  <a:gd name="connsiteX106" fmla="*/ 8341 w 8405"/>
                  <a:gd name="connsiteY106" fmla="*/ 9510 h 10000"/>
                  <a:gd name="connsiteX107" fmla="*/ 8405 w 8405"/>
                  <a:gd name="connsiteY107" fmla="*/ 9510 h 10000"/>
                  <a:gd name="connsiteX0" fmla="*/ 10000 w 10000"/>
                  <a:gd name="connsiteY0" fmla="*/ 9510 h 10000"/>
                  <a:gd name="connsiteX1" fmla="*/ 10000 w 10000"/>
                  <a:gd name="connsiteY1" fmla="*/ 7367 h 10000"/>
                  <a:gd name="connsiteX2" fmla="*/ 9198 w 10000"/>
                  <a:gd name="connsiteY2" fmla="*/ 7367 h 10000"/>
                  <a:gd name="connsiteX3" fmla="*/ 9198 w 10000"/>
                  <a:gd name="connsiteY3" fmla="*/ 4121 h 10000"/>
                  <a:gd name="connsiteX4" fmla="*/ 7217 w 10000"/>
                  <a:gd name="connsiteY4" fmla="*/ 4121 h 10000"/>
                  <a:gd name="connsiteX5" fmla="*/ 7217 w 10000"/>
                  <a:gd name="connsiteY5" fmla="*/ 3809 h 10000"/>
                  <a:gd name="connsiteX6" fmla="*/ 8800 w 10000"/>
                  <a:gd name="connsiteY6" fmla="*/ 3809 h 10000"/>
                  <a:gd name="connsiteX7" fmla="*/ 8800 w 10000"/>
                  <a:gd name="connsiteY7" fmla="*/ 3492 h 10000"/>
                  <a:gd name="connsiteX8" fmla="*/ 7217 w 10000"/>
                  <a:gd name="connsiteY8" fmla="*/ 3492 h 10000"/>
                  <a:gd name="connsiteX9" fmla="*/ 7217 w 10000"/>
                  <a:gd name="connsiteY9" fmla="*/ 1362 h 10000"/>
                  <a:gd name="connsiteX10" fmla="*/ 4888 w 10000"/>
                  <a:gd name="connsiteY10" fmla="*/ 549 h 10000"/>
                  <a:gd name="connsiteX11" fmla="*/ 4888 w 10000"/>
                  <a:gd name="connsiteY11" fmla="*/ 5662 h 10000"/>
                  <a:gd name="connsiteX12" fmla="*/ 4518 w 10000"/>
                  <a:gd name="connsiteY12" fmla="*/ 5668 h 10000"/>
                  <a:gd name="connsiteX13" fmla="*/ 4518 w 10000"/>
                  <a:gd name="connsiteY13" fmla="*/ 1752 h 10000"/>
                  <a:gd name="connsiteX14" fmla="*/ 3735 w 10000"/>
                  <a:gd name="connsiteY14" fmla="*/ 2057 h 10000"/>
                  <a:gd name="connsiteX15" fmla="*/ 3311 w 10000"/>
                  <a:gd name="connsiteY15" fmla="*/ 2057 h 10000"/>
                  <a:gd name="connsiteX16" fmla="*/ 3311 w 10000"/>
                  <a:gd name="connsiteY16" fmla="*/ 0 h 10000"/>
                  <a:gd name="connsiteX17" fmla="*/ 3155 w 10000"/>
                  <a:gd name="connsiteY17" fmla="*/ 0 h 10000"/>
                  <a:gd name="connsiteX18" fmla="*/ 3155 w 10000"/>
                  <a:gd name="connsiteY18" fmla="*/ 2057 h 10000"/>
                  <a:gd name="connsiteX19" fmla="*/ 2796 w 10000"/>
                  <a:gd name="connsiteY19" fmla="*/ 2057 h 10000"/>
                  <a:gd name="connsiteX20" fmla="*/ 2796 w 10000"/>
                  <a:gd name="connsiteY20" fmla="*/ 2487 h 10000"/>
                  <a:gd name="connsiteX21" fmla="*/ 2151 w 10000"/>
                  <a:gd name="connsiteY21" fmla="*/ 2810 h 10000"/>
                  <a:gd name="connsiteX22" fmla="*/ 2151 w 10000"/>
                  <a:gd name="connsiteY22" fmla="*/ 4405 h 10000"/>
                  <a:gd name="connsiteX23" fmla="*/ 1805 w 10000"/>
                  <a:gd name="connsiteY23" fmla="*/ 4405 h 10000"/>
                  <a:gd name="connsiteX24" fmla="*/ 1805 w 10000"/>
                  <a:gd name="connsiteY24" fmla="*/ 4828 h 10000"/>
                  <a:gd name="connsiteX25" fmla="*/ 2151 w 10000"/>
                  <a:gd name="connsiteY25" fmla="*/ 4828 h 10000"/>
                  <a:gd name="connsiteX26" fmla="*/ 2151 w 10000"/>
                  <a:gd name="connsiteY26" fmla="*/ 5357 h 10000"/>
                  <a:gd name="connsiteX27" fmla="*/ 1805 w 10000"/>
                  <a:gd name="connsiteY27" fmla="*/ 5357 h 10000"/>
                  <a:gd name="connsiteX28" fmla="*/ 1805 w 10000"/>
                  <a:gd name="connsiteY28" fmla="*/ 5780 h 10000"/>
                  <a:gd name="connsiteX29" fmla="*/ 2151 w 10000"/>
                  <a:gd name="connsiteY29" fmla="*/ 5780 h 10000"/>
                  <a:gd name="connsiteX30" fmla="*/ 2151 w 10000"/>
                  <a:gd name="connsiteY30" fmla="*/ 7030 h 10000"/>
                  <a:gd name="connsiteX31" fmla="*/ 1120 w 10000"/>
                  <a:gd name="connsiteY31" fmla="*/ 7030 h 10000"/>
                  <a:gd name="connsiteX32" fmla="*/ 1120 w 10000"/>
                  <a:gd name="connsiteY32" fmla="*/ 7804 h 10000"/>
                  <a:gd name="connsiteX33" fmla="*/ 1649 w 10000"/>
                  <a:gd name="connsiteY33" fmla="*/ 7824 h 10000"/>
                  <a:gd name="connsiteX34" fmla="*/ 2365 w 10000"/>
                  <a:gd name="connsiteY34" fmla="*/ 7301 h 10000"/>
                  <a:gd name="connsiteX35" fmla="*/ 2359 w 10000"/>
                  <a:gd name="connsiteY35" fmla="*/ 7804 h 10000"/>
                  <a:gd name="connsiteX36" fmla="*/ 3017 w 10000"/>
                  <a:gd name="connsiteY36" fmla="*/ 7354 h 10000"/>
                  <a:gd name="connsiteX37" fmla="*/ 3017 w 10000"/>
                  <a:gd name="connsiteY37" fmla="*/ 7804 h 10000"/>
                  <a:gd name="connsiteX38" fmla="*/ 3669 w 10000"/>
                  <a:gd name="connsiteY38" fmla="*/ 7347 h 10000"/>
                  <a:gd name="connsiteX39" fmla="*/ 3675 w 10000"/>
                  <a:gd name="connsiteY39" fmla="*/ 7797 h 10000"/>
                  <a:gd name="connsiteX40" fmla="*/ 4302 w 10000"/>
                  <a:gd name="connsiteY40" fmla="*/ 7314 h 10000"/>
                  <a:gd name="connsiteX41" fmla="*/ 4302 w 10000"/>
                  <a:gd name="connsiteY41" fmla="*/ 8598 h 10000"/>
                  <a:gd name="connsiteX42" fmla="*/ 4374 w 10000"/>
                  <a:gd name="connsiteY42" fmla="*/ 8505 h 10000"/>
                  <a:gd name="connsiteX43" fmla="*/ 4446 w 10000"/>
                  <a:gd name="connsiteY43" fmla="*/ 8419 h 10000"/>
                  <a:gd name="connsiteX44" fmla="*/ 4532 w 10000"/>
                  <a:gd name="connsiteY44" fmla="*/ 8346 h 10000"/>
                  <a:gd name="connsiteX45" fmla="*/ 4629 w 10000"/>
                  <a:gd name="connsiteY45" fmla="*/ 8280 h 10000"/>
                  <a:gd name="connsiteX46" fmla="*/ 4726 w 10000"/>
                  <a:gd name="connsiteY46" fmla="*/ 8234 h 10000"/>
                  <a:gd name="connsiteX47" fmla="*/ 4830 w 10000"/>
                  <a:gd name="connsiteY47" fmla="*/ 8201 h 10000"/>
                  <a:gd name="connsiteX48" fmla="*/ 4940 w 10000"/>
                  <a:gd name="connsiteY48" fmla="*/ 8175 h 10000"/>
                  <a:gd name="connsiteX49" fmla="*/ 5065 w 10000"/>
                  <a:gd name="connsiteY49" fmla="*/ 8168 h 10000"/>
                  <a:gd name="connsiteX50" fmla="*/ 5235 w 10000"/>
                  <a:gd name="connsiteY50" fmla="*/ 8181 h 10000"/>
                  <a:gd name="connsiteX51" fmla="*/ 5405 w 10000"/>
                  <a:gd name="connsiteY51" fmla="*/ 8228 h 10000"/>
                  <a:gd name="connsiteX52" fmla="*/ 5541 w 10000"/>
                  <a:gd name="connsiteY52" fmla="*/ 8306 h 10000"/>
                  <a:gd name="connsiteX53" fmla="*/ 5679 w 10000"/>
                  <a:gd name="connsiteY53" fmla="*/ 8406 h 10000"/>
                  <a:gd name="connsiteX54" fmla="*/ 5797 w 10000"/>
                  <a:gd name="connsiteY54" fmla="*/ 8525 h 10000"/>
                  <a:gd name="connsiteX55" fmla="*/ 5874 w 10000"/>
                  <a:gd name="connsiteY55" fmla="*/ 8671 h 10000"/>
                  <a:gd name="connsiteX56" fmla="*/ 5946 w 10000"/>
                  <a:gd name="connsiteY56" fmla="*/ 8822 h 10000"/>
                  <a:gd name="connsiteX57" fmla="*/ 5971 w 10000"/>
                  <a:gd name="connsiteY57" fmla="*/ 8988 h 10000"/>
                  <a:gd name="connsiteX58" fmla="*/ 6005 w 10000"/>
                  <a:gd name="connsiteY58" fmla="*/ 8981 h 10000"/>
                  <a:gd name="connsiteX59" fmla="*/ 6029 w 10000"/>
                  <a:gd name="connsiteY59" fmla="*/ 8981 h 10000"/>
                  <a:gd name="connsiteX60" fmla="*/ 6055 w 10000"/>
                  <a:gd name="connsiteY60" fmla="*/ 8975 h 10000"/>
                  <a:gd name="connsiteX61" fmla="*/ 6081 w 10000"/>
                  <a:gd name="connsiteY61" fmla="*/ 8975 h 10000"/>
                  <a:gd name="connsiteX62" fmla="*/ 6114 w 10000"/>
                  <a:gd name="connsiteY62" fmla="*/ 8968 h 10000"/>
                  <a:gd name="connsiteX63" fmla="*/ 6146 w 10000"/>
                  <a:gd name="connsiteY63" fmla="*/ 8968 h 10000"/>
                  <a:gd name="connsiteX64" fmla="*/ 6173 w 10000"/>
                  <a:gd name="connsiteY64" fmla="*/ 8968 h 10000"/>
                  <a:gd name="connsiteX65" fmla="*/ 6206 w 10000"/>
                  <a:gd name="connsiteY65" fmla="*/ 8968 h 10000"/>
                  <a:gd name="connsiteX66" fmla="*/ 6343 w 10000"/>
                  <a:gd name="connsiteY66" fmla="*/ 8975 h 10000"/>
                  <a:gd name="connsiteX67" fmla="*/ 6466 w 10000"/>
                  <a:gd name="connsiteY67" fmla="*/ 9008 h 10000"/>
                  <a:gd name="connsiteX68" fmla="*/ 6590 w 10000"/>
                  <a:gd name="connsiteY68" fmla="*/ 9054 h 10000"/>
                  <a:gd name="connsiteX69" fmla="*/ 6702 w 10000"/>
                  <a:gd name="connsiteY69" fmla="*/ 9121 h 10000"/>
                  <a:gd name="connsiteX70" fmla="*/ 6805 w 10000"/>
                  <a:gd name="connsiteY70" fmla="*/ 9200 h 10000"/>
                  <a:gd name="connsiteX71" fmla="*/ 6897 w 10000"/>
                  <a:gd name="connsiteY71" fmla="*/ 9285 h 10000"/>
                  <a:gd name="connsiteX72" fmla="*/ 6970 w 10000"/>
                  <a:gd name="connsiteY72" fmla="*/ 9398 h 10000"/>
                  <a:gd name="connsiteX73" fmla="*/ 7035 w 10000"/>
                  <a:gd name="connsiteY73" fmla="*/ 9510 h 10000"/>
                  <a:gd name="connsiteX74" fmla="*/ 3311 w 10000"/>
                  <a:gd name="connsiteY74" fmla="*/ 9510 h 10000"/>
                  <a:gd name="connsiteX75" fmla="*/ 3350 w 10000"/>
                  <a:gd name="connsiteY75" fmla="*/ 9424 h 10000"/>
                  <a:gd name="connsiteX76" fmla="*/ 3403 w 10000"/>
                  <a:gd name="connsiteY76" fmla="*/ 9338 h 10000"/>
                  <a:gd name="connsiteX77" fmla="*/ 3454 w 10000"/>
                  <a:gd name="connsiteY77" fmla="*/ 9272 h 10000"/>
                  <a:gd name="connsiteX78" fmla="*/ 3525 w 10000"/>
                  <a:gd name="connsiteY78" fmla="*/ 9207 h 10000"/>
                  <a:gd name="connsiteX79" fmla="*/ 3591 w 10000"/>
                  <a:gd name="connsiteY79" fmla="*/ 9154 h 10000"/>
                  <a:gd name="connsiteX80" fmla="*/ 3669 w 10000"/>
                  <a:gd name="connsiteY80" fmla="*/ 9101 h 10000"/>
                  <a:gd name="connsiteX81" fmla="*/ 3748 w 10000"/>
                  <a:gd name="connsiteY81" fmla="*/ 9061 h 10000"/>
                  <a:gd name="connsiteX82" fmla="*/ 3839 w 10000"/>
                  <a:gd name="connsiteY82" fmla="*/ 9028 h 10000"/>
                  <a:gd name="connsiteX83" fmla="*/ 3839 w 10000"/>
                  <a:gd name="connsiteY83" fmla="*/ 8181 h 10000"/>
                  <a:gd name="connsiteX84" fmla="*/ 763 w 10000"/>
                  <a:gd name="connsiteY84" fmla="*/ 8195 h 10000"/>
                  <a:gd name="connsiteX85" fmla="*/ 763 w 10000"/>
                  <a:gd name="connsiteY85" fmla="*/ 8822 h 10000"/>
                  <a:gd name="connsiteX86" fmla="*/ 704 w 10000"/>
                  <a:gd name="connsiteY86" fmla="*/ 8902 h 10000"/>
                  <a:gd name="connsiteX87" fmla="*/ 658 w 10000"/>
                  <a:gd name="connsiteY87" fmla="*/ 8988 h 10000"/>
                  <a:gd name="connsiteX88" fmla="*/ 626 w 10000"/>
                  <a:gd name="connsiteY88" fmla="*/ 9081 h 10000"/>
                  <a:gd name="connsiteX89" fmla="*/ 613 w 10000"/>
                  <a:gd name="connsiteY89" fmla="*/ 9187 h 10000"/>
                  <a:gd name="connsiteX90" fmla="*/ 587 w 10000"/>
                  <a:gd name="connsiteY90" fmla="*/ 9180 h 10000"/>
                  <a:gd name="connsiteX91" fmla="*/ 566 w 10000"/>
                  <a:gd name="connsiteY91" fmla="*/ 9180 h 10000"/>
                  <a:gd name="connsiteX92" fmla="*/ 540 w 10000"/>
                  <a:gd name="connsiteY92" fmla="*/ 9174 h 10000"/>
                  <a:gd name="connsiteX93" fmla="*/ 514 w 10000"/>
                  <a:gd name="connsiteY93" fmla="*/ 9174 h 10000"/>
                  <a:gd name="connsiteX94" fmla="*/ 431 w 10000"/>
                  <a:gd name="connsiteY94" fmla="*/ 9180 h 10000"/>
                  <a:gd name="connsiteX95" fmla="*/ 358 w 10000"/>
                  <a:gd name="connsiteY95" fmla="*/ 9200 h 10000"/>
                  <a:gd name="connsiteX96" fmla="*/ 287 w 10000"/>
                  <a:gd name="connsiteY96" fmla="*/ 9227 h 10000"/>
                  <a:gd name="connsiteX97" fmla="*/ 221 w 10000"/>
                  <a:gd name="connsiteY97" fmla="*/ 9265 h 10000"/>
                  <a:gd name="connsiteX98" fmla="*/ 163 w 10000"/>
                  <a:gd name="connsiteY98" fmla="*/ 9318 h 10000"/>
                  <a:gd name="connsiteX99" fmla="*/ 111 w 10000"/>
                  <a:gd name="connsiteY99" fmla="*/ 9371 h 10000"/>
                  <a:gd name="connsiteX100" fmla="*/ 64 w 10000"/>
                  <a:gd name="connsiteY100" fmla="*/ 9438 h 10000"/>
                  <a:gd name="connsiteX101" fmla="*/ 314 w 10000"/>
                  <a:gd name="connsiteY101" fmla="*/ 9510 h 10000"/>
                  <a:gd name="connsiteX102" fmla="*/ 253 w 10000"/>
                  <a:gd name="connsiteY102" fmla="*/ 9461 h 10000"/>
                  <a:gd name="connsiteX103" fmla="*/ 0 w 10000"/>
                  <a:gd name="connsiteY103" fmla="*/ 9931 h 10000"/>
                  <a:gd name="connsiteX104" fmla="*/ 1142 w 10000"/>
                  <a:gd name="connsiteY104" fmla="*/ 10000 h 10000"/>
                  <a:gd name="connsiteX105" fmla="*/ 8506 w 10000"/>
                  <a:gd name="connsiteY105" fmla="*/ 9980 h 10000"/>
                  <a:gd name="connsiteX106" fmla="*/ 9924 w 10000"/>
                  <a:gd name="connsiteY106" fmla="*/ 9510 h 10000"/>
                  <a:gd name="connsiteX107" fmla="*/ 10000 w 10000"/>
                  <a:gd name="connsiteY107" fmla="*/ 9510 h 10000"/>
                  <a:gd name="connsiteX0" fmla="*/ 9936 w 9936"/>
                  <a:gd name="connsiteY0" fmla="*/ 9510 h 10000"/>
                  <a:gd name="connsiteX1" fmla="*/ 9936 w 9936"/>
                  <a:gd name="connsiteY1" fmla="*/ 7367 h 10000"/>
                  <a:gd name="connsiteX2" fmla="*/ 9134 w 9936"/>
                  <a:gd name="connsiteY2" fmla="*/ 7367 h 10000"/>
                  <a:gd name="connsiteX3" fmla="*/ 9134 w 9936"/>
                  <a:gd name="connsiteY3" fmla="*/ 4121 h 10000"/>
                  <a:gd name="connsiteX4" fmla="*/ 7153 w 9936"/>
                  <a:gd name="connsiteY4" fmla="*/ 4121 h 10000"/>
                  <a:gd name="connsiteX5" fmla="*/ 7153 w 9936"/>
                  <a:gd name="connsiteY5" fmla="*/ 3809 h 10000"/>
                  <a:gd name="connsiteX6" fmla="*/ 8736 w 9936"/>
                  <a:gd name="connsiteY6" fmla="*/ 3809 h 10000"/>
                  <a:gd name="connsiteX7" fmla="*/ 8736 w 9936"/>
                  <a:gd name="connsiteY7" fmla="*/ 3492 h 10000"/>
                  <a:gd name="connsiteX8" fmla="*/ 7153 w 9936"/>
                  <a:gd name="connsiteY8" fmla="*/ 3492 h 10000"/>
                  <a:gd name="connsiteX9" fmla="*/ 7153 w 9936"/>
                  <a:gd name="connsiteY9" fmla="*/ 1362 h 10000"/>
                  <a:gd name="connsiteX10" fmla="*/ 4824 w 9936"/>
                  <a:gd name="connsiteY10" fmla="*/ 549 h 10000"/>
                  <a:gd name="connsiteX11" fmla="*/ 4824 w 9936"/>
                  <a:gd name="connsiteY11" fmla="*/ 5662 h 10000"/>
                  <a:gd name="connsiteX12" fmla="*/ 4454 w 9936"/>
                  <a:gd name="connsiteY12" fmla="*/ 5668 h 10000"/>
                  <a:gd name="connsiteX13" fmla="*/ 4454 w 9936"/>
                  <a:gd name="connsiteY13" fmla="*/ 1752 h 10000"/>
                  <a:gd name="connsiteX14" fmla="*/ 3671 w 9936"/>
                  <a:gd name="connsiteY14" fmla="*/ 2057 h 10000"/>
                  <a:gd name="connsiteX15" fmla="*/ 3247 w 9936"/>
                  <a:gd name="connsiteY15" fmla="*/ 2057 h 10000"/>
                  <a:gd name="connsiteX16" fmla="*/ 3247 w 9936"/>
                  <a:gd name="connsiteY16" fmla="*/ 0 h 10000"/>
                  <a:gd name="connsiteX17" fmla="*/ 3091 w 9936"/>
                  <a:gd name="connsiteY17" fmla="*/ 0 h 10000"/>
                  <a:gd name="connsiteX18" fmla="*/ 3091 w 9936"/>
                  <a:gd name="connsiteY18" fmla="*/ 2057 h 10000"/>
                  <a:gd name="connsiteX19" fmla="*/ 2732 w 9936"/>
                  <a:gd name="connsiteY19" fmla="*/ 2057 h 10000"/>
                  <a:gd name="connsiteX20" fmla="*/ 2732 w 9936"/>
                  <a:gd name="connsiteY20" fmla="*/ 2487 h 10000"/>
                  <a:gd name="connsiteX21" fmla="*/ 2087 w 9936"/>
                  <a:gd name="connsiteY21" fmla="*/ 2810 h 10000"/>
                  <a:gd name="connsiteX22" fmla="*/ 2087 w 9936"/>
                  <a:gd name="connsiteY22" fmla="*/ 4405 h 10000"/>
                  <a:gd name="connsiteX23" fmla="*/ 1741 w 9936"/>
                  <a:gd name="connsiteY23" fmla="*/ 4405 h 10000"/>
                  <a:gd name="connsiteX24" fmla="*/ 1741 w 9936"/>
                  <a:gd name="connsiteY24" fmla="*/ 4828 h 10000"/>
                  <a:gd name="connsiteX25" fmla="*/ 2087 w 9936"/>
                  <a:gd name="connsiteY25" fmla="*/ 4828 h 10000"/>
                  <a:gd name="connsiteX26" fmla="*/ 2087 w 9936"/>
                  <a:gd name="connsiteY26" fmla="*/ 5357 h 10000"/>
                  <a:gd name="connsiteX27" fmla="*/ 1741 w 9936"/>
                  <a:gd name="connsiteY27" fmla="*/ 5357 h 10000"/>
                  <a:gd name="connsiteX28" fmla="*/ 1741 w 9936"/>
                  <a:gd name="connsiteY28" fmla="*/ 5780 h 10000"/>
                  <a:gd name="connsiteX29" fmla="*/ 2087 w 9936"/>
                  <a:gd name="connsiteY29" fmla="*/ 5780 h 10000"/>
                  <a:gd name="connsiteX30" fmla="*/ 2087 w 9936"/>
                  <a:gd name="connsiteY30" fmla="*/ 7030 h 10000"/>
                  <a:gd name="connsiteX31" fmla="*/ 1056 w 9936"/>
                  <a:gd name="connsiteY31" fmla="*/ 7030 h 10000"/>
                  <a:gd name="connsiteX32" fmla="*/ 1056 w 9936"/>
                  <a:gd name="connsiteY32" fmla="*/ 7804 h 10000"/>
                  <a:gd name="connsiteX33" fmla="*/ 1585 w 9936"/>
                  <a:gd name="connsiteY33" fmla="*/ 7824 h 10000"/>
                  <a:gd name="connsiteX34" fmla="*/ 2301 w 9936"/>
                  <a:gd name="connsiteY34" fmla="*/ 7301 h 10000"/>
                  <a:gd name="connsiteX35" fmla="*/ 2295 w 9936"/>
                  <a:gd name="connsiteY35" fmla="*/ 7804 h 10000"/>
                  <a:gd name="connsiteX36" fmla="*/ 2953 w 9936"/>
                  <a:gd name="connsiteY36" fmla="*/ 7354 h 10000"/>
                  <a:gd name="connsiteX37" fmla="*/ 2953 w 9936"/>
                  <a:gd name="connsiteY37" fmla="*/ 7804 h 10000"/>
                  <a:gd name="connsiteX38" fmla="*/ 3605 w 9936"/>
                  <a:gd name="connsiteY38" fmla="*/ 7347 h 10000"/>
                  <a:gd name="connsiteX39" fmla="*/ 3611 w 9936"/>
                  <a:gd name="connsiteY39" fmla="*/ 7797 h 10000"/>
                  <a:gd name="connsiteX40" fmla="*/ 4238 w 9936"/>
                  <a:gd name="connsiteY40" fmla="*/ 7314 h 10000"/>
                  <a:gd name="connsiteX41" fmla="*/ 4238 w 9936"/>
                  <a:gd name="connsiteY41" fmla="*/ 8598 h 10000"/>
                  <a:gd name="connsiteX42" fmla="*/ 4310 w 9936"/>
                  <a:gd name="connsiteY42" fmla="*/ 8505 h 10000"/>
                  <a:gd name="connsiteX43" fmla="*/ 4382 w 9936"/>
                  <a:gd name="connsiteY43" fmla="*/ 8419 h 10000"/>
                  <a:gd name="connsiteX44" fmla="*/ 4468 w 9936"/>
                  <a:gd name="connsiteY44" fmla="*/ 8346 h 10000"/>
                  <a:gd name="connsiteX45" fmla="*/ 4565 w 9936"/>
                  <a:gd name="connsiteY45" fmla="*/ 8280 h 10000"/>
                  <a:gd name="connsiteX46" fmla="*/ 4662 w 9936"/>
                  <a:gd name="connsiteY46" fmla="*/ 8234 h 10000"/>
                  <a:gd name="connsiteX47" fmla="*/ 4766 w 9936"/>
                  <a:gd name="connsiteY47" fmla="*/ 8201 h 10000"/>
                  <a:gd name="connsiteX48" fmla="*/ 4876 w 9936"/>
                  <a:gd name="connsiteY48" fmla="*/ 8175 h 10000"/>
                  <a:gd name="connsiteX49" fmla="*/ 5001 w 9936"/>
                  <a:gd name="connsiteY49" fmla="*/ 8168 h 10000"/>
                  <a:gd name="connsiteX50" fmla="*/ 5171 w 9936"/>
                  <a:gd name="connsiteY50" fmla="*/ 8181 h 10000"/>
                  <a:gd name="connsiteX51" fmla="*/ 5341 w 9936"/>
                  <a:gd name="connsiteY51" fmla="*/ 8228 h 10000"/>
                  <a:gd name="connsiteX52" fmla="*/ 5477 w 9936"/>
                  <a:gd name="connsiteY52" fmla="*/ 8306 h 10000"/>
                  <a:gd name="connsiteX53" fmla="*/ 5615 w 9936"/>
                  <a:gd name="connsiteY53" fmla="*/ 8406 h 10000"/>
                  <a:gd name="connsiteX54" fmla="*/ 5733 w 9936"/>
                  <a:gd name="connsiteY54" fmla="*/ 8525 h 10000"/>
                  <a:gd name="connsiteX55" fmla="*/ 5810 w 9936"/>
                  <a:gd name="connsiteY55" fmla="*/ 8671 h 10000"/>
                  <a:gd name="connsiteX56" fmla="*/ 5882 w 9936"/>
                  <a:gd name="connsiteY56" fmla="*/ 8822 h 10000"/>
                  <a:gd name="connsiteX57" fmla="*/ 5907 w 9936"/>
                  <a:gd name="connsiteY57" fmla="*/ 8988 h 10000"/>
                  <a:gd name="connsiteX58" fmla="*/ 5941 w 9936"/>
                  <a:gd name="connsiteY58" fmla="*/ 8981 h 10000"/>
                  <a:gd name="connsiteX59" fmla="*/ 5965 w 9936"/>
                  <a:gd name="connsiteY59" fmla="*/ 8981 h 10000"/>
                  <a:gd name="connsiteX60" fmla="*/ 5991 w 9936"/>
                  <a:gd name="connsiteY60" fmla="*/ 8975 h 10000"/>
                  <a:gd name="connsiteX61" fmla="*/ 6017 w 9936"/>
                  <a:gd name="connsiteY61" fmla="*/ 8975 h 10000"/>
                  <a:gd name="connsiteX62" fmla="*/ 6050 w 9936"/>
                  <a:gd name="connsiteY62" fmla="*/ 8968 h 10000"/>
                  <a:gd name="connsiteX63" fmla="*/ 6082 w 9936"/>
                  <a:gd name="connsiteY63" fmla="*/ 8968 h 10000"/>
                  <a:gd name="connsiteX64" fmla="*/ 6109 w 9936"/>
                  <a:gd name="connsiteY64" fmla="*/ 8968 h 10000"/>
                  <a:gd name="connsiteX65" fmla="*/ 6142 w 9936"/>
                  <a:gd name="connsiteY65" fmla="*/ 8968 h 10000"/>
                  <a:gd name="connsiteX66" fmla="*/ 6279 w 9936"/>
                  <a:gd name="connsiteY66" fmla="*/ 8975 h 10000"/>
                  <a:gd name="connsiteX67" fmla="*/ 6402 w 9936"/>
                  <a:gd name="connsiteY67" fmla="*/ 9008 h 10000"/>
                  <a:gd name="connsiteX68" fmla="*/ 6526 w 9936"/>
                  <a:gd name="connsiteY68" fmla="*/ 9054 h 10000"/>
                  <a:gd name="connsiteX69" fmla="*/ 6638 w 9936"/>
                  <a:gd name="connsiteY69" fmla="*/ 9121 h 10000"/>
                  <a:gd name="connsiteX70" fmla="*/ 6741 w 9936"/>
                  <a:gd name="connsiteY70" fmla="*/ 9200 h 10000"/>
                  <a:gd name="connsiteX71" fmla="*/ 6833 w 9936"/>
                  <a:gd name="connsiteY71" fmla="*/ 9285 h 10000"/>
                  <a:gd name="connsiteX72" fmla="*/ 6906 w 9936"/>
                  <a:gd name="connsiteY72" fmla="*/ 9398 h 10000"/>
                  <a:gd name="connsiteX73" fmla="*/ 6971 w 9936"/>
                  <a:gd name="connsiteY73" fmla="*/ 9510 h 10000"/>
                  <a:gd name="connsiteX74" fmla="*/ 3247 w 9936"/>
                  <a:gd name="connsiteY74" fmla="*/ 9510 h 10000"/>
                  <a:gd name="connsiteX75" fmla="*/ 3286 w 9936"/>
                  <a:gd name="connsiteY75" fmla="*/ 9424 h 10000"/>
                  <a:gd name="connsiteX76" fmla="*/ 3339 w 9936"/>
                  <a:gd name="connsiteY76" fmla="*/ 9338 h 10000"/>
                  <a:gd name="connsiteX77" fmla="*/ 3390 w 9936"/>
                  <a:gd name="connsiteY77" fmla="*/ 9272 h 10000"/>
                  <a:gd name="connsiteX78" fmla="*/ 3461 w 9936"/>
                  <a:gd name="connsiteY78" fmla="*/ 9207 h 10000"/>
                  <a:gd name="connsiteX79" fmla="*/ 3527 w 9936"/>
                  <a:gd name="connsiteY79" fmla="*/ 9154 h 10000"/>
                  <a:gd name="connsiteX80" fmla="*/ 3605 w 9936"/>
                  <a:gd name="connsiteY80" fmla="*/ 9101 h 10000"/>
                  <a:gd name="connsiteX81" fmla="*/ 3684 w 9936"/>
                  <a:gd name="connsiteY81" fmla="*/ 9061 h 10000"/>
                  <a:gd name="connsiteX82" fmla="*/ 3775 w 9936"/>
                  <a:gd name="connsiteY82" fmla="*/ 9028 h 10000"/>
                  <a:gd name="connsiteX83" fmla="*/ 3775 w 9936"/>
                  <a:gd name="connsiteY83" fmla="*/ 8181 h 10000"/>
                  <a:gd name="connsiteX84" fmla="*/ 699 w 9936"/>
                  <a:gd name="connsiteY84" fmla="*/ 8195 h 10000"/>
                  <a:gd name="connsiteX85" fmla="*/ 699 w 9936"/>
                  <a:gd name="connsiteY85" fmla="*/ 8822 h 10000"/>
                  <a:gd name="connsiteX86" fmla="*/ 640 w 9936"/>
                  <a:gd name="connsiteY86" fmla="*/ 8902 h 10000"/>
                  <a:gd name="connsiteX87" fmla="*/ 594 w 9936"/>
                  <a:gd name="connsiteY87" fmla="*/ 8988 h 10000"/>
                  <a:gd name="connsiteX88" fmla="*/ 562 w 9936"/>
                  <a:gd name="connsiteY88" fmla="*/ 9081 h 10000"/>
                  <a:gd name="connsiteX89" fmla="*/ 549 w 9936"/>
                  <a:gd name="connsiteY89" fmla="*/ 9187 h 10000"/>
                  <a:gd name="connsiteX90" fmla="*/ 523 w 9936"/>
                  <a:gd name="connsiteY90" fmla="*/ 9180 h 10000"/>
                  <a:gd name="connsiteX91" fmla="*/ 502 w 9936"/>
                  <a:gd name="connsiteY91" fmla="*/ 9180 h 10000"/>
                  <a:gd name="connsiteX92" fmla="*/ 476 w 9936"/>
                  <a:gd name="connsiteY92" fmla="*/ 9174 h 10000"/>
                  <a:gd name="connsiteX93" fmla="*/ 450 w 9936"/>
                  <a:gd name="connsiteY93" fmla="*/ 9174 h 10000"/>
                  <a:gd name="connsiteX94" fmla="*/ 367 w 9936"/>
                  <a:gd name="connsiteY94" fmla="*/ 9180 h 10000"/>
                  <a:gd name="connsiteX95" fmla="*/ 294 w 9936"/>
                  <a:gd name="connsiteY95" fmla="*/ 9200 h 10000"/>
                  <a:gd name="connsiteX96" fmla="*/ 223 w 9936"/>
                  <a:gd name="connsiteY96" fmla="*/ 9227 h 10000"/>
                  <a:gd name="connsiteX97" fmla="*/ 157 w 9936"/>
                  <a:gd name="connsiteY97" fmla="*/ 9265 h 10000"/>
                  <a:gd name="connsiteX98" fmla="*/ 99 w 9936"/>
                  <a:gd name="connsiteY98" fmla="*/ 9318 h 10000"/>
                  <a:gd name="connsiteX99" fmla="*/ 47 w 9936"/>
                  <a:gd name="connsiteY99" fmla="*/ 9371 h 10000"/>
                  <a:gd name="connsiteX100" fmla="*/ 0 w 9936"/>
                  <a:gd name="connsiteY100" fmla="*/ 9438 h 10000"/>
                  <a:gd name="connsiteX101" fmla="*/ 250 w 9936"/>
                  <a:gd name="connsiteY101" fmla="*/ 9510 h 10000"/>
                  <a:gd name="connsiteX102" fmla="*/ 189 w 9936"/>
                  <a:gd name="connsiteY102" fmla="*/ 9461 h 10000"/>
                  <a:gd name="connsiteX103" fmla="*/ 1192 w 9936"/>
                  <a:gd name="connsiteY103" fmla="*/ 8986 h 10000"/>
                  <a:gd name="connsiteX104" fmla="*/ 1078 w 9936"/>
                  <a:gd name="connsiteY104" fmla="*/ 10000 h 10000"/>
                  <a:gd name="connsiteX105" fmla="*/ 8442 w 9936"/>
                  <a:gd name="connsiteY105" fmla="*/ 9980 h 10000"/>
                  <a:gd name="connsiteX106" fmla="*/ 9860 w 9936"/>
                  <a:gd name="connsiteY106" fmla="*/ 9510 h 10000"/>
                  <a:gd name="connsiteX107" fmla="*/ 9936 w 9936"/>
                  <a:gd name="connsiteY107" fmla="*/ 9510 h 10000"/>
                  <a:gd name="connsiteX0" fmla="*/ 10000 w 10000"/>
                  <a:gd name="connsiteY0" fmla="*/ 9510 h 9980"/>
                  <a:gd name="connsiteX1" fmla="*/ 10000 w 10000"/>
                  <a:gd name="connsiteY1" fmla="*/ 7367 h 9980"/>
                  <a:gd name="connsiteX2" fmla="*/ 9193 w 10000"/>
                  <a:gd name="connsiteY2" fmla="*/ 7367 h 9980"/>
                  <a:gd name="connsiteX3" fmla="*/ 9193 w 10000"/>
                  <a:gd name="connsiteY3" fmla="*/ 4121 h 9980"/>
                  <a:gd name="connsiteX4" fmla="*/ 7199 w 10000"/>
                  <a:gd name="connsiteY4" fmla="*/ 4121 h 9980"/>
                  <a:gd name="connsiteX5" fmla="*/ 7199 w 10000"/>
                  <a:gd name="connsiteY5" fmla="*/ 3809 h 9980"/>
                  <a:gd name="connsiteX6" fmla="*/ 8792 w 10000"/>
                  <a:gd name="connsiteY6" fmla="*/ 3809 h 9980"/>
                  <a:gd name="connsiteX7" fmla="*/ 8792 w 10000"/>
                  <a:gd name="connsiteY7" fmla="*/ 3492 h 9980"/>
                  <a:gd name="connsiteX8" fmla="*/ 7199 w 10000"/>
                  <a:gd name="connsiteY8" fmla="*/ 3492 h 9980"/>
                  <a:gd name="connsiteX9" fmla="*/ 7199 w 10000"/>
                  <a:gd name="connsiteY9" fmla="*/ 1362 h 9980"/>
                  <a:gd name="connsiteX10" fmla="*/ 4855 w 10000"/>
                  <a:gd name="connsiteY10" fmla="*/ 549 h 9980"/>
                  <a:gd name="connsiteX11" fmla="*/ 4855 w 10000"/>
                  <a:gd name="connsiteY11" fmla="*/ 5662 h 9980"/>
                  <a:gd name="connsiteX12" fmla="*/ 4483 w 10000"/>
                  <a:gd name="connsiteY12" fmla="*/ 5668 h 9980"/>
                  <a:gd name="connsiteX13" fmla="*/ 4483 w 10000"/>
                  <a:gd name="connsiteY13" fmla="*/ 1752 h 9980"/>
                  <a:gd name="connsiteX14" fmla="*/ 3695 w 10000"/>
                  <a:gd name="connsiteY14" fmla="*/ 2057 h 9980"/>
                  <a:gd name="connsiteX15" fmla="*/ 3268 w 10000"/>
                  <a:gd name="connsiteY15" fmla="*/ 2057 h 9980"/>
                  <a:gd name="connsiteX16" fmla="*/ 3268 w 10000"/>
                  <a:gd name="connsiteY16" fmla="*/ 0 h 9980"/>
                  <a:gd name="connsiteX17" fmla="*/ 3111 w 10000"/>
                  <a:gd name="connsiteY17" fmla="*/ 0 h 9980"/>
                  <a:gd name="connsiteX18" fmla="*/ 3111 w 10000"/>
                  <a:gd name="connsiteY18" fmla="*/ 2057 h 9980"/>
                  <a:gd name="connsiteX19" fmla="*/ 2750 w 10000"/>
                  <a:gd name="connsiteY19" fmla="*/ 2057 h 9980"/>
                  <a:gd name="connsiteX20" fmla="*/ 2750 w 10000"/>
                  <a:gd name="connsiteY20" fmla="*/ 2487 h 9980"/>
                  <a:gd name="connsiteX21" fmla="*/ 2100 w 10000"/>
                  <a:gd name="connsiteY21" fmla="*/ 2810 h 9980"/>
                  <a:gd name="connsiteX22" fmla="*/ 2100 w 10000"/>
                  <a:gd name="connsiteY22" fmla="*/ 4405 h 9980"/>
                  <a:gd name="connsiteX23" fmla="*/ 1752 w 10000"/>
                  <a:gd name="connsiteY23" fmla="*/ 4405 h 9980"/>
                  <a:gd name="connsiteX24" fmla="*/ 1752 w 10000"/>
                  <a:gd name="connsiteY24" fmla="*/ 4828 h 9980"/>
                  <a:gd name="connsiteX25" fmla="*/ 2100 w 10000"/>
                  <a:gd name="connsiteY25" fmla="*/ 4828 h 9980"/>
                  <a:gd name="connsiteX26" fmla="*/ 2100 w 10000"/>
                  <a:gd name="connsiteY26" fmla="*/ 5357 h 9980"/>
                  <a:gd name="connsiteX27" fmla="*/ 1752 w 10000"/>
                  <a:gd name="connsiteY27" fmla="*/ 5357 h 9980"/>
                  <a:gd name="connsiteX28" fmla="*/ 1752 w 10000"/>
                  <a:gd name="connsiteY28" fmla="*/ 5780 h 9980"/>
                  <a:gd name="connsiteX29" fmla="*/ 2100 w 10000"/>
                  <a:gd name="connsiteY29" fmla="*/ 5780 h 9980"/>
                  <a:gd name="connsiteX30" fmla="*/ 2100 w 10000"/>
                  <a:gd name="connsiteY30" fmla="*/ 7030 h 9980"/>
                  <a:gd name="connsiteX31" fmla="*/ 1063 w 10000"/>
                  <a:gd name="connsiteY31" fmla="*/ 7030 h 9980"/>
                  <a:gd name="connsiteX32" fmla="*/ 1063 w 10000"/>
                  <a:gd name="connsiteY32" fmla="*/ 7804 h 9980"/>
                  <a:gd name="connsiteX33" fmla="*/ 1595 w 10000"/>
                  <a:gd name="connsiteY33" fmla="*/ 7824 h 9980"/>
                  <a:gd name="connsiteX34" fmla="*/ 2316 w 10000"/>
                  <a:gd name="connsiteY34" fmla="*/ 7301 h 9980"/>
                  <a:gd name="connsiteX35" fmla="*/ 2310 w 10000"/>
                  <a:gd name="connsiteY35" fmla="*/ 7804 h 9980"/>
                  <a:gd name="connsiteX36" fmla="*/ 2972 w 10000"/>
                  <a:gd name="connsiteY36" fmla="*/ 7354 h 9980"/>
                  <a:gd name="connsiteX37" fmla="*/ 2972 w 10000"/>
                  <a:gd name="connsiteY37" fmla="*/ 7804 h 9980"/>
                  <a:gd name="connsiteX38" fmla="*/ 3628 w 10000"/>
                  <a:gd name="connsiteY38" fmla="*/ 7347 h 9980"/>
                  <a:gd name="connsiteX39" fmla="*/ 3634 w 10000"/>
                  <a:gd name="connsiteY39" fmla="*/ 7797 h 9980"/>
                  <a:gd name="connsiteX40" fmla="*/ 4265 w 10000"/>
                  <a:gd name="connsiteY40" fmla="*/ 7314 h 9980"/>
                  <a:gd name="connsiteX41" fmla="*/ 4265 w 10000"/>
                  <a:gd name="connsiteY41" fmla="*/ 8598 h 9980"/>
                  <a:gd name="connsiteX42" fmla="*/ 4338 w 10000"/>
                  <a:gd name="connsiteY42" fmla="*/ 8505 h 9980"/>
                  <a:gd name="connsiteX43" fmla="*/ 4410 w 10000"/>
                  <a:gd name="connsiteY43" fmla="*/ 8419 h 9980"/>
                  <a:gd name="connsiteX44" fmla="*/ 4497 w 10000"/>
                  <a:gd name="connsiteY44" fmla="*/ 8346 h 9980"/>
                  <a:gd name="connsiteX45" fmla="*/ 4594 w 10000"/>
                  <a:gd name="connsiteY45" fmla="*/ 8280 h 9980"/>
                  <a:gd name="connsiteX46" fmla="*/ 4692 w 10000"/>
                  <a:gd name="connsiteY46" fmla="*/ 8234 h 9980"/>
                  <a:gd name="connsiteX47" fmla="*/ 4797 w 10000"/>
                  <a:gd name="connsiteY47" fmla="*/ 8201 h 9980"/>
                  <a:gd name="connsiteX48" fmla="*/ 4907 w 10000"/>
                  <a:gd name="connsiteY48" fmla="*/ 8175 h 9980"/>
                  <a:gd name="connsiteX49" fmla="*/ 5033 w 10000"/>
                  <a:gd name="connsiteY49" fmla="*/ 8168 h 9980"/>
                  <a:gd name="connsiteX50" fmla="*/ 5204 w 10000"/>
                  <a:gd name="connsiteY50" fmla="*/ 8181 h 9980"/>
                  <a:gd name="connsiteX51" fmla="*/ 5375 w 10000"/>
                  <a:gd name="connsiteY51" fmla="*/ 8228 h 9980"/>
                  <a:gd name="connsiteX52" fmla="*/ 5512 w 10000"/>
                  <a:gd name="connsiteY52" fmla="*/ 8306 h 9980"/>
                  <a:gd name="connsiteX53" fmla="*/ 5651 w 10000"/>
                  <a:gd name="connsiteY53" fmla="*/ 8406 h 9980"/>
                  <a:gd name="connsiteX54" fmla="*/ 5770 w 10000"/>
                  <a:gd name="connsiteY54" fmla="*/ 8525 h 9980"/>
                  <a:gd name="connsiteX55" fmla="*/ 5847 w 10000"/>
                  <a:gd name="connsiteY55" fmla="*/ 8671 h 9980"/>
                  <a:gd name="connsiteX56" fmla="*/ 5920 w 10000"/>
                  <a:gd name="connsiteY56" fmla="*/ 8822 h 9980"/>
                  <a:gd name="connsiteX57" fmla="*/ 5945 w 10000"/>
                  <a:gd name="connsiteY57" fmla="*/ 8988 h 9980"/>
                  <a:gd name="connsiteX58" fmla="*/ 5979 w 10000"/>
                  <a:gd name="connsiteY58" fmla="*/ 8981 h 9980"/>
                  <a:gd name="connsiteX59" fmla="*/ 6003 w 10000"/>
                  <a:gd name="connsiteY59" fmla="*/ 8981 h 9980"/>
                  <a:gd name="connsiteX60" fmla="*/ 6030 w 10000"/>
                  <a:gd name="connsiteY60" fmla="*/ 8975 h 9980"/>
                  <a:gd name="connsiteX61" fmla="*/ 6056 w 10000"/>
                  <a:gd name="connsiteY61" fmla="*/ 8975 h 9980"/>
                  <a:gd name="connsiteX62" fmla="*/ 6089 w 10000"/>
                  <a:gd name="connsiteY62" fmla="*/ 8968 h 9980"/>
                  <a:gd name="connsiteX63" fmla="*/ 6121 w 10000"/>
                  <a:gd name="connsiteY63" fmla="*/ 8968 h 9980"/>
                  <a:gd name="connsiteX64" fmla="*/ 6148 w 10000"/>
                  <a:gd name="connsiteY64" fmla="*/ 8968 h 9980"/>
                  <a:gd name="connsiteX65" fmla="*/ 6182 w 10000"/>
                  <a:gd name="connsiteY65" fmla="*/ 8968 h 9980"/>
                  <a:gd name="connsiteX66" fmla="*/ 6319 w 10000"/>
                  <a:gd name="connsiteY66" fmla="*/ 8975 h 9980"/>
                  <a:gd name="connsiteX67" fmla="*/ 6443 w 10000"/>
                  <a:gd name="connsiteY67" fmla="*/ 9008 h 9980"/>
                  <a:gd name="connsiteX68" fmla="*/ 6568 w 10000"/>
                  <a:gd name="connsiteY68" fmla="*/ 9054 h 9980"/>
                  <a:gd name="connsiteX69" fmla="*/ 6681 w 10000"/>
                  <a:gd name="connsiteY69" fmla="*/ 9121 h 9980"/>
                  <a:gd name="connsiteX70" fmla="*/ 6784 w 10000"/>
                  <a:gd name="connsiteY70" fmla="*/ 9200 h 9980"/>
                  <a:gd name="connsiteX71" fmla="*/ 6877 w 10000"/>
                  <a:gd name="connsiteY71" fmla="*/ 9285 h 9980"/>
                  <a:gd name="connsiteX72" fmla="*/ 6950 w 10000"/>
                  <a:gd name="connsiteY72" fmla="*/ 9398 h 9980"/>
                  <a:gd name="connsiteX73" fmla="*/ 7016 w 10000"/>
                  <a:gd name="connsiteY73" fmla="*/ 9510 h 9980"/>
                  <a:gd name="connsiteX74" fmla="*/ 3268 w 10000"/>
                  <a:gd name="connsiteY74" fmla="*/ 9510 h 9980"/>
                  <a:gd name="connsiteX75" fmla="*/ 3307 w 10000"/>
                  <a:gd name="connsiteY75" fmla="*/ 9424 h 9980"/>
                  <a:gd name="connsiteX76" fmla="*/ 3361 w 10000"/>
                  <a:gd name="connsiteY76" fmla="*/ 9338 h 9980"/>
                  <a:gd name="connsiteX77" fmla="*/ 3412 w 10000"/>
                  <a:gd name="connsiteY77" fmla="*/ 9272 h 9980"/>
                  <a:gd name="connsiteX78" fmla="*/ 3483 w 10000"/>
                  <a:gd name="connsiteY78" fmla="*/ 9207 h 9980"/>
                  <a:gd name="connsiteX79" fmla="*/ 3550 w 10000"/>
                  <a:gd name="connsiteY79" fmla="*/ 9154 h 9980"/>
                  <a:gd name="connsiteX80" fmla="*/ 3628 w 10000"/>
                  <a:gd name="connsiteY80" fmla="*/ 9101 h 9980"/>
                  <a:gd name="connsiteX81" fmla="*/ 3708 w 10000"/>
                  <a:gd name="connsiteY81" fmla="*/ 9061 h 9980"/>
                  <a:gd name="connsiteX82" fmla="*/ 3799 w 10000"/>
                  <a:gd name="connsiteY82" fmla="*/ 9028 h 9980"/>
                  <a:gd name="connsiteX83" fmla="*/ 3799 w 10000"/>
                  <a:gd name="connsiteY83" fmla="*/ 8181 h 9980"/>
                  <a:gd name="connsiteX84" fmla="*/ 704 w 10000"/>
                  <a:gd name="connsiteY84" fmla="*/ 8195 h 9980"/>
                  <a:gd name="connsiteX85" fmla="*/ 704 w 10000"/>
                  <a:gd name="connsiteY85" fmla="*/ 8822 h 9980"/>
                  <a:gd name="connsiteX86" fmla="*/ 644 w 10000"/>
                  <a:gd name="connsiteY86" fmla="*/ 8902 h 9980"/>
                  <a:gd name="connsiteX87" fmla="*/ 598 w 10000"/>
                  <a:gd name="connsiteY87" fmla="*/ 8988 h 9980"/>
                  <a:gd name="connsiteX88" fmla="*/ 566 w 10000"/>
                  <a:gd name="connsiteY88" fmla="*/ 9081 h 9980"/>
                  <a:gd name="connsiteX89" fmla="*/ 553 w 10000"/>
                  <a:gd name="connsiteY89" fmla="*/ 9187 h 9980"/>
                  <a:gd name="connsiteX90" fmla="*/ 526 w 10000"/>
                  <a:gd name="connsiteY90" fmla="*/ 9180 h 9980"/>
                  <a:gd name="connsiteX91" fmla="*/ 505 w 10000"/>
                  <a:gd name="connsiteY91" fmla="*/ 9180 h 9980"/>
                  <a:gd name="connsiteX92" fmla="*/ 479 w 10000"/>
                  <a:gd name="connsiteY92" fmla="*/ 9174 h 9980"/>
                  <a:gd name="connsiteX93" fmla="*/ 453 w 10000"/>
                  <a:gd name="connsiteY93" fmla="*/ 9174 h 9980"/>
                  <a:gd name="connsiteX94" fmla="*/ 369 w 10000"/>
                  <a:gd name="connsiteY94" fmla="*/ 9180 h 9980"/>
                  <a:gd name="connsiteX95" fmla="*/ 296 w 10000"/>
                  <a:gd name="connsiteY95" fmla="*/ 9200 h 9980"/>
                  <a:gd name="connsiteX96" fmla="*/ 224 w 10000"/>
                  <a:gd name="connsiteY96" fmla="*/ 9227 h 9980"/>
                  <a:gd name="connsiteX97" fmla="*/ 158 w 10000"/>
                  <a:gd name="connsiteY97" fmla="*/ 9265 h 9980"/>
                  <a:gd name="connsiteX98" fmla="*/ 100 w 10000"/>
                  <a:gd name="connsiteY98" fmla="*/ 9318 h 9980"/>
                  <a:gd name="connsiteX99" fmla="*/ 47 w 10000"/>
                  <a:gd name="connsiteY99" fmla="*/ 9371 h 9980"/>
                  <a:gd name="connsiteX100" fmla="*/ 0 w 10000"/>
                  <a:gd name="connsiteY100" fmla="*/ 9438 h 9980"/>
                  <a:gd name="connsiteX101" fmla="*/ 252 w 10000"/>
                  <a:gd name="connsiteY101" fmla="*/ 9510 h 9980"/>
                  <a:gd name="connsiteX102" fmla="*/ 190 w 10000"/>
                  <a:gd name="connsiteY102" fmla="*/ 9461 h 9980"/>
                  <a:gd name="connsiteX103" fmla="*/ 1200 w 10000"/>
                  <a:gd name="connsiteY103" fmla="*/ 8986 h 9980"/>
                  <a:gd name="connsiteX104" fmla="*/ 1660 w 10000"/>
                  <a:gd name="connsiteY104" fmla="*/ 9409 h 9980"/>
                  <a:gd name="connsiteX105" fmla="*/ 8496 w 10000"/>
                  <a:gd name="connsiteY105" fmla="*/ 9980 h 9980"/>
                  <a:gd name="connsiteX106" fmla="*/ 9924 w 10000"/>
                  <a:gd name="connsiteY106" fmla="*/ 9510 h 9980"/>
                  <a:gd name="connsiteX107" fmla="*/ 10000 w 10000"/>
                  <a:gd name="connsiteY107" fmla="*/ 9510 h 9980"/>
                  <a:gd name="connsiteX0" fmla="*/ 10000 w 10000"/>
                  <a:gd name="connsiteY0" fmla="*/ 9529 h 10002"/>
                  <a:gd name="connsiteX1" fmla="*/ 10000 w 10000"/>
                  <a:gd name="connsiteY1" fmla="*/ 7382 h 10002"/>
                  <a:gd name="connsiteX2" fmla="*/ 9193 w 10000"/>
                  <a:gd name="connsiteY2" fmla="*/ 7382 h 10002"/>
                  <a:gd name="connsiteX3" fmla="*/ 9193 w 10000"/>
                  <a:gd name="connsiteY3" fmla="*/ 4129 h 10002"/>
                  <a:gd name="connsiteX4" fmla="*/ 7199 w 10000"/>
                  <a:gd name="connsiteY4" fmla="*/ 4129 h 10002"/>
                  <a:gd name="connsiteX5" fmla="*/ 7199 w 10000"/>
                  <a:gd name="connsiteY5" fmla="*/ 3817 h 10002"/>
                  <a:gd name="connsiteX6" fmla="*/ 8792 w 10000"/>
                  <a:gd name="connsiteY6" fmla="*/ 3817 h 10002"/>
                  <a:gd name="connsiteX7" fmla="*/ 8792 w 10000"/>
                  <a:gd name="connsiteY7" fmla="*/ 3499 h 10002"/>
                  <a:gd name="connsiteX8" fmla="*/ 7199 w 10000"/>
                  <a:gd name="connsiteY8" fmla="*/ 3499 h 10002"/>
                  <a:gd name="connsiteX9" fmla="*/ 7199 w 10000"/>
                  <a:gd name="connsiteY9" fmla="*/ 1365 h 10002"/>
                  <a:gd name="connsiteX10" fmla="*/ 4855 w 10000"/>
                  <a:gd name="connsiteY10" fmla="*/ 550 h 10002"/>
                  <a:gd name="connsiteX11" fmla="*/ 4855 w 10000"/>
                  <a:gd name="connsiteY11" fmla="*/ 5673 h 10002"/>
                  <a:gd name="connsiteX12" fmla="*/ 4483 w 10000"/>
                  <a:gd name="connsiteY12" fmla="*/ 5679 h 10002"/>
                  <a:gd name="connsiteX13" fmla="*/ 4483 w 10000"/>
                  <a:gd name="connsiteY13" fmla="*/ 1756 h 10002"/>
                  <a:gd name="connsiteX14" fmla="*/ 3695 w 10000"/>
                  <a:gd name="connsiteY14" fmla="*/ 2061 h 10002"/>
                  <a:gd name="connsiteX15" fmla="*/ 3268 w 10000"/>
                  <a:gd name="connsiteY15" fmla="*/ 2061 h 10002"/>
                  <a:gd name="connsiteX16" fmla="*/ 3268 w 10000"/>
                  <a:gd name="connsiteY16" fmla="*/ 0 h 10002"/>
                  <a:gd name="connsiteX17" fmla="*/ 3111 w 10000"/>
                  <a:gd name="connsiteY17" fmla="*/ 0 h 10002"/>
                  <a:gd name="connsiteX18" fmla="*/ 3111 w 10000"/>
                  <a:gd name="connsiteY18" fmla="*/ 2061 h 10002"/>
                  <a:gd name="connsiteX19" fmla="*/ 2750 w 10000"/>
                  <a:gd name="connsiteY19" fmla="*/ 2061 h 10002"/>
                  <a:gd name="connsiteX20" fmla="*/ 2750 w 10000"/>
                  <a:gd name="connsiteY20" fmla="*/ 2492 h 10002"/>
                  <a:gd name="connsiteX21" fmla="*/ 2100 w 10000"/>
                  <a:gd name="connsiteY21" fmla="*/ 2816 h 10002"/>
                  <a:gd name="connsiteX22" fmla="*/ 2100 w 10000"/>
                  <a:gd name="connsiteY22" fmla="*/ 4414 h 10002"/>
                  <a:gd name="connsiteX23" fmla="*/ 1752 w 10000"/>
                  <a:gd name="connsiteY23" fmla="*/ 4414 h 10002"/>
                  <a:gd name="connsiteX24" fmla="*/ 1752 w 10000"/>
                  <a:gd name="connsiteY24" fmla="*/ 4838 h 10002"/>
                  <a:gd name="connsiteX25" fmla="*/ 2100 w 10000"/>
                  <a:gd name="connsiteY25" fmla="*/ 4838 h 10002"/>
                  <a:gd name="connsiteX26" fmla="*/ 2100 w 10000"/>
                  <a:gd name="connsiteY26" fmla="*/ 5368 h 10002"/>
                  <a:gd name="connsiteX27" fmla="*/ 1752 w 10000"/>
                  <a:gd name="connsiteY27" fmla="*/ 5368 h 10002"/>
                  <a:gd name="connsiteX28" fmla="*/ 1752 w 10000"/>
                  <a:gd name="connsiteY28" fmla="*/ 5792 h 10002"/>
                  <a:gd name="connsiteX29" fmla="*/ 2100 w 10000"/>
                  <a:gd name="connsiteY29" fmla="*/ 5792 h 10002"/>
                  <a:gd name="connsiteX30" fmla="*/ 2100 w 10000"/>
                  <a:gd name="connsiteY30" fmla="*/ 7044 h 10002"/>
                  <a:gd name="connsiteX31" fmla="*/ 1063 w 10000"/>
                  <a:gd name="connsiteY31" fmla="*/ 7044 h 10002"/>
                  <a:gd name="connsiteX32" fmla="*/ 1063 w 10000"/>
                  <a:gd name="connsiteY32" fmla="*/ 7820 h 10002"/>
                  <a:gd name="connsiteX33" fmla="*/ 1595 w 10000"/>
                  <a:gd name="connsiteY33" fmla="*/ 7840 h 10002"/>
                  <a:gd name="connsiteX34" fmla="*/ 2316 w 10000"/>
                  <a:gd name="connsiteY34" fmla="*/ 7316 h 10002"/>
                  <a:gd name="connsiteX35" fmla="*/ 2310 w 10000"/>
                  <a:gd name="connsiteY35" fmla="*/ 7820 h 10002"/>
                  <a:gd name="connsiteX36" fmla="*/ 2972 w 10000"/>
                  <a:gd name="connsiteY36" fmla="*/ 7369 h 10002"/>
                  <a:gd name="connsiteX37" fmla="*/ 2972 w 10000"/>
                  <a:gd name="connsiteY37" fmla="*/ 7820 h 10002"/>
                  <a:gd name="connsiteX38" fmla="*/ 3628 w 10000"/>
                  <a:gd name="connsiteY38" fmla="*/ 7362 h 10002"/>
                  <a:gd name="connsiteX39" fmla="*/ 3634 w 10000"/>
                  <a:gd name="connsiteY39" fmla="*/ 7813 h 10002"/>
                  <a:gd name="connsiteX40" fmla="*/ 4265 w 10000"/>
                  <a:gd name="connsiteY40" fmla="*/ 7329 h 10002"/>
                  <a:gd name="connsiteX41" fmla="*/ 4265 w 10000"/>
                  <a:gd name="connsiteY41" fmla="*/ 8615 h 10002"/>
                  <a:gd name="connsiteX42" fmla="*/ 4338 w 10000"/>
                  <a:gd name="connsiteY42" fmla="*/ 8522 h 10002"/>
                  <a:gd name="connsiteX43" fmla="*/ 4410 w 10000"/>
                  <a:gd name="connsiteY43" fmla="*/ 8436 h 10002"/>
                  <a:gd name="connsiteX44" fmla="*/ 4497 w 10000"/>
                  <a:gd name="connsiteY44" fmla="*/ 8363 h 10002"/>
                  <a:gd name="connsiteX45" fmla="*/ 4594 w 10000"/>
                  <a:gd name="connsiteY45" fmla="*/ 8297 h 10002"/>
                  <a:gd name="connsiteX46" fmla="*/ 4692 w 10000"/>
                  <a:gd name="connsiteY46" fmla="*/ 8251 h 10002"/>
                  <a:gd name="connsiteX47" fmla="*/ 4797 w 10000"/>
                  <a:gd name="connsiteY47" fmla="*/ 8217 h 10002"/>
                  <a:gd name="connsiteX48" fmla="*/ 4907 w 10000"/>
                  <a:gd name="connsiteY48" fmla="*/ 8191 h 10002"/>
                  <a:gd name="connsiteX49" fmla="*/ 5033 w 10000"/>
                  <a:gd name="connsiteY49" fmla="*/ 8184 h 10002"/>
                  <a:gd name="connsiteX50" fmla="*/ 5204 w 10000"/>
                  <a:gd name="connsiteY50" fmla="*/ 8197 h 10002"/>
                  <a:gd name="connsiteX51" fmla="*/ 5375 w 10000"/>
                  <a:gd name="connsiteY51" fmla="*/ 8244 h 10002"/>
                  <a:gd name="connsiteX52" fmla="*/ 5512 w 10000"/>
                  <a:gd name="connsiteY52" fmla="*/ 8323 h 10002"/>
                  <a:gd name="connsiteX53" fmla="*/ 5651 w 10000"/>
                  <a:gd name="connsiteY53" fmla="*/ 8423 h 10002"/>
                  <a:gd name="connsiteX54" fmla="*/ 5770 w 10000"/>
                  <a:gd name="connsiteY54" fmla="*/ 8542 h 10002"/>
                  <a:gd name="connsiteX55" fmla="*/ 5847 w 10000"/>
                  <a:gd name="connsiteY55" fmla="*/ 8688 h 10002"/>
                  <a:gd name="connsiteX56" fmla="*/ 5920 w 10000"/>
                  <a:gd name="connsiteY56" fmla="*/ 8840 h 10002"/>
                  <a:gd name="connsiteX57" fmla="*/ 5945 w 10000"/>
                  <a:gd name="connsiteY57" fmla="*/ 9006 h 10002"/>
                  <a:gd name="connsiteX58" fmla="*/ 5979 w 10000"/>
                  <a:gd name="connsiteY58" fmla="*/ 8999 h 10002"/>
                  <a:gd name="connsiteX59" fmla="*/ 6003 w 10000"/>
                  <a:gd name="connsiteY59" fmla="*/ 8999 h 10002"/>
                  <a:gd name="connsiteX60" fmla="*/ 6030 w 10000"/>
                  <a:gd name="connsiteY60" fmla="*/ 8993 h 10002"/>
                  <a:gd name="connsiteX61" fmla="*/ 6056 w 10000"/>
                  <a:gd name="connsiteY61" fmla="*/ 8993 h 10002"/>
                  <a:gd name="connsiteX62" fmla="*/ 6089 w 10000"/>
                  <a:gd name="connsiteY62" fmla="*/ 8986 h 10002"/>
                  <a:gd name="connsiteX63" fmla="*/ 6121 w 10000"/>
                  <a:gd name="connsiteY63" fmla="*/ 8986 h 10002"/>
                  <a:gd name="connsiteX64" fmla="*/ 6148 w 10000"/>
                  <a:gd name="connsiteY64" fmla="*/ 8986 h 10002"/>
                  <a:gd name="connsiteX65" fmla="*/ 6182 w 10000"/>
                  <a:gd name="connsiteY65" fmla="*/ 8986 h 10002"/>
                  <a:gd name="connsiteX66" fmla="*/ 6319 w 10000"/>
                  <a:gd name="connsiteY66" fmla="*/ 8993 h 10002"/>
                  <a:gd name="connsiteX67" fmla="*/ 6443 w 10000"/>
                  <a:gd name="connsiteY67" fmla="*/ 9026 h 10002"/>
                  <a:gd name="connsiteX68" fmla="*/ 6568 w 10000"/>
                  <a:gd name="connsiteY68" fmla="*/ 9072 h 10002"/>
                  <a:gd name="connsiteX69" fmla="*/ 6681 w 10000"/>
                  <a:gd name="connsiteY69" fmla="*/ 9139 h 10002"/>
                  <a:gd name="connsiteX70" fmla="*/ 6784 w 10000"/>
                  <a:gd name="connsiteY70" fmla="*/ 9218 h 10002"/>
                  <a:gd name="connsiteX71" fmla="*/ 6877 w 10000"/>
                  <a:gd name="connsiteY71" fmla="*/ 9304 h 10002"/>
                  <a:gd name="connsiteX72" fmla="*/ 6950 w 10000"/>
                  <a:gd name="connsiteY72" fmla="*/ 9417 h 10002"/>
                  <a:gd name="connsiteX73" fmla="*/ 7016 w 10000"/>
                  <a:gd name="connsiteY73" fmla="*/ 9529 h 10002"/>
                  <a:gd name="connsiteX74" fmla="*/ 3268 w 10000"/>
                  <a:gd name="connsiteY74" fmla="*/ 9529 h 10002"/>
                  <a:gd name="connsiteX75" fmla="*/ 3307 w 10000"/>
                  <a:gd name="connsiteY75" fmla="*/ 9443 h 10002"/>
                  <a:gd name="connsiteX76" fmla="*/ 3361 w 10000"/>
                  <a:gd name="connsiteY76" fmla="*/ 9357 h 10002"/>
                  <a:gd name="connsiteX77" fmla="*/ 3412 w 10000"/>
                  <a:gd name="connsiteY77" fmla="*/ 9291 h 10002"/>
                  <a:gd name="connsiteX78" fmla="*/ 3483 w 10000"/>
                  <a:gd name="connsiteY78" fmla="*/ 9225 h 10002"/>
                  <a:gd name="connsiteX79" fmla="*/ 3550 w 10000"/>
                  <a:gd name="connsiteY79" fmla="*/ 9172 h 10002"/>
                  <a:gd name="connsiteX80" fmla="*/ 3628 w 10000"/>
                  <a:gd name="connsiteY80" fmla="*/ 9119 h 10002"/>
                  <a:gd name="connsiteX81" fmla="*/ 3708 w 10000"/>
                  <a:gd name="connsiteY81" fmla="*/ 9079 h 10002"/>
                  <a:gd name="connsiteX82" fmla="*/ 3799 w 10000"/>
                  <a:gd name="connsiteY82" fmla="*/ 9046 h 10002"/>
                  <a:gd name="connsiteX83" fmla="*/ 3799 w 10000"/>
                  <a:gd name="connsiteY83" fmla="*/ 8197 h 10002"/>
                  <a:gd name="connsiteX84" fmla="*/ 704 w 10000"/>
                  <a:gd name="connsiteY84" fmla="*/ 8211 h 10002"/>
                  <a:gd name="connsiteX85" fmla="*/ 704 w 10000"/>
                  <a:gd name="connsiteY85" fmla="*/ 8840 h 10002"/>
                  <a:gd name="connsiteX86" fmla="*/ 644 w 10000"/>
                  <a:gd name="connsiteY86" fmla="*/ 8920 h 10002"/>
                  <a:gd name="connsiteX87" fmla="*/ 598 w 10000"/>
                  <a:gd name="connsiteY87" fmla="*/ 9006 h 10002"/>
                  <a:gd name="connsiteX88" fmla="*/ 566 w 10000"/>
                  <a:gd name="connsiteY88" fmla="*/ 9099 h 10002"/>
                  <a:gd name="connsiteX89" fmla="*/ 553 w 10000"/>
                  <a:gd name="connsiteY89" fmla="*/ 9205 h 10002"/>
                  <a:gd name="connsiteX90" fmla="*/ 526 w 10000"/>
                  <a:gd name="connsiteY90" fmla="*/ 9198 h 10002"/>
                  <a:gd name="connsiteX91" fmla="*/ 505 w 10000"/>
                  <a:gd name="connsiteY91" fmla="*/ 9198 h 10002"/>
                  <a:gd name="connsiteX92" fmla="*/ 479 w 10000"/>
                  <a:gd name="connsiteY92" fmla="*/ 9192 h 10002"/>
                  <a:gd name="connsiteX93" fmla="*/ 453 w 10000"/>
                  <a:gd name="connsiteY93" fmla="*/ 9192 h 10002"/>
                  <a:gd name="connsiteX94" fmla="*/ 369 w 10000"/>
                  <a:gd name="connsiteY94" fmla="*/ 9198 h 10002"/>
                  <a:gd name="connsiteX95" fmla="*/ 296 w 10000"/>
                  <a:gd name="connsiteY95" fmla="*/ 9218 h 10002"/>
                  <a:gd name="connsiteX96" fmla="*/ 224 w 10000"/>
                  <a:gd name="connsiteY96" fmla="*/ 9245 h 10002"/>
                  <a:gd name="connsiteX97" fmla="*/ 158 w 10000"/>
                  <a:gd name="connsiteY97" fmla="*/ 9284 h 10002"/>
                  <a:gd name="connsiteX98" fmla="*/ 100 w 10000"/>
                  <a:gd name="connsiteY98" fmla="*/ 9337 h 10002"/>
                  <a:gd name="connsiteX99" fmla="*/ 47 w 10000"/>
                  <a:gd name="connsiteY99" fmla="*/ 9390 h 10002"/>
                  <a:gd name="connsiteX100" fmla="*/ 0 w 10000"/>
                  <a:gd name="connsiteY100" fmla="*/ 9457 h 10002"/>
                  <a:gd name="connsiteX101" fmla="*/ 252 w 10000"/>
                  <a:gd name="connsiteY101" fmla="*/ 9529 h 10002"/>
                  <a:gd name="connsiteX102" fmla="*/ 190 w 10000"/>
                  <a:gd name="connsiteY102" fmla="*/ 9480 h 10002"/>
                  <a:gd name="connsiteX103" fmla="*/ 1200 w 10000"/>
                  <a:gd name="connsiteY103" fmla="*/ 9004 h 10002"/>
                  <a:gd name="connsiteX104" fmla="*/ 1660 w 10000"/>
                  <a:gd name="connsiteY104" fmla="*/ 9428 h 10002"/>
                  <a:gd name="connsiteX105" fmla="*/ 8496 w 10000"/>
                  <a:gd name="connsiteY105" fmla="*/ 10000 h 10002"/>
                  <a:gd name="connsiteX106" fmla="*/ 9924 w 10000"/>
                  <a:gd name="connsiteY106" fmla="*/ 9529 h 10002"/>
                  <a:gd name="connsiteX107" fmla="*/ 10000 w 10000"/>
                  <a:gd name="connsiteY107" fmla="*/ 9529 h 10002"/>
                  <a:gd name="connsiteX0" fmla="*/ 10000 w 10000"/>
                  <a:gd name="connsiteY0" fmla="*/ 9529 h 10002"/>
                  <a:gd name="connsiteX1" fmla="*/ 10000 w 10000"/>
                  <a:gd name="connsiteY1" fmla="*/ 7382 h 10002"/>
                  <a:gd name="connsiteX2" fmla="*/ 9193 w 10000"/>
                  <a:gd name="connsiteY2" fmla="*/ 7382 h 10002"/>
                  <a:gd name="connsiteX3" fmla="*/ 9193 w 10000"/>
                  <a:gd name="connsiteY3" fmla="*/ 4129 h 10002"/>
                  <a:gd name="connsiteX4" fmla="*/ 7199 w 10000"/>
                  <a:gd name="connsiteY4" fmla="*/ 4129 h 10002"/>
                  <a:gd name="connsiteX5" fmla="*/ 7199 w 10000"/>
                  <a:gd name="connsiteY5" fmla="*/ 3817 h 10002"/>
                  <a:gd name="connsiteX6" fmla="*/ 8792 w 10000"/>
                  <a:gd name="connsiteY6" fmla="*/ 3817 h 10002"/>
                  <a:gd name="connsiteX7" fmla="*/ 8792 w 10000"/>
                  <a:gd name="connsiteY7" fmla="*/ 3499 h 10002"/>
                  <a:gd name="connsiteX8" fmla="*/ 7199 w 10000"/>
                  <a:gd name="connsiteY8" fmla="*/ 3499 h 10002"/>
                  <a:gd name="connsiteX9" fmla="*/ 7199 w 10000"/>
                  <a:gd name="connsiteY9" fmla="*/ 1365 h 10002"/>
                  <a:gd name="connsiteX10" fmla="*/ 4855 w 10000"/>
                  <a:gd name="connsiteY10" fmla="*/ 550 h 10002"/>
                  <a:gd name="connsiteX11" fmla="*/ 4855 w 10000"/>
                  <a:gd name="connsiteY11" fmla="*/ 5673 h 10002"/>
                  <a:gd name="connsiteX12" fmla="*/ 4483 w 10000"/>
                  <a:gd name="connsiteY12" fmla="*/ 5679 h 10002"/>
                  <a:gd name="connsiteX13" fmla="*/ 4483 w 10000"/>
                  <a:gd name="connsiteY13" fmla="*/ 1756 h 10002"/>
                  <a:gd name="connsiteX14" fmla="*/ 3695 w 10000"/>
                  <a:gd name="connsiteY14" fmla="*/ 2061 h 10002"/>
                  <a:gd name="connsiteX15" fmla="*/ 3268 w 10000"/>
                  <a:gd name="connsiteY15" fmla="*/ 2061 h 10002"/>
                  <a:gd name="connsiteX16" fmla="*/ 3268 w 10000"/>
                  <a:gd name="connsiteY16" fmla="*/ 0 h 10002"/>
                  <a:gd name="connsiteX17" fmla="*/ 3111 w 10000"/>
                  <a:gd name="connsiteY17" fmla="*/ 0 h 10002"/>
                  <a:gd name="connsiteX18" fmla="*/ 3111 w 10000"/>
                  <a:gd name="connsiteY18" fmla="*/ 2061 h 10002"/>
                  <a:gd name="connsiteX19" fmla="*/ 2750 w 10000"/>
                  <a:gd name="connsiteY19" fmla="*/ 2061 h 10002"/>
                  <a:gd name="connsiteX20" fmla="*/ 2750 w 10000"/>
                  <a:gd name="connsiteY20" fmla="*/ 2492 h 10002"/>
                  <a:gd name="connsiteX21" fmla="*/ 2100 w 10000"/>
                  <a:gd name="connsiteY21" fmla="*/ 2816 h 10002"/>
                  <a:gd name="connsiteX22" fmla="*/ 2100 w 10000"/>
                  <a:gd name="connsiteY22" fmla="*/ 4414 h 10002"/>
                  <a:gd name="connsiteX23" fmla="*/ 1752 w 10000"/>
                  <a:gd name="connsiteY23" fmla="*/ 4414 h 10002"/>
                  <a:gd name="connsiteX24" fmla="*/ 1752 w 10000"/>
                  <a:gd name="connsiteY24" fmla="*/ 4838 h 10002"/>
                  <a:gd name="connsiteX25" fmla="*/ 2100 w 10000"/>
                  <a:gd name="connsiteY25" fmla="*/ 4838 h 10002"/>
                  <a:gd name="connsiteX26" fmla="*/ 2100 w 10000"/>
                  <a:gd name="connsiteY26" fmla="*/ 5368 h 10002"/>
                  <a:gd name="connsiteX27" fmla="*/ 1752 w 10000"/>
                  <a:gd name="connsiteY27" fmla="*/ 5368 h 10002"/>
                  <a:gd name="connsiteX28" fmla="*/ 1752 w 10000"/>
                  <a:gd name="connsiteY28" fmla="*/ 5792 h 10002"/>
                  <a:gd name="connsiteX29" fmla="*/ 2100 w 10000"/>
                  <a:gd name="connsiteY29" fmla="*/ 5792 h 10002"/>
                  <a:gd name="connsiteX30" fmla="*/ 2100 w 10000"/>
                  <a:gd name="connsiteY30" fmla="*/ 7044 h 10002"/>
                  <a:gd name="connsiteX31" fmla="*/ 1063 w 10000"/>
                  <a:gd name="connsiteY31" fmla="*/ 7044 h 10002"/>
                  <a:gd name="connsiteX32" fmla="*/ 1063 w 10000"/>
                  <a:gd name="connsiteY32" fmla="*/ 7820 h 10002"/>
                  <a:gd name="connsiteX33" fmla="*/ 1595 w 10000"/>
                  <a:gd name="connsiteY33" fmla="*/ 7840 h 10002"/>
                  <a:gd name="connsiteX34" fmla="*/ 2316 w 10000"/>
                  <a:gd name="connsiteY34" fmla="*/ 7316 h 10002"/>
                  <a:gd name="connsiteX35" fmla="*/ 2310 w 10000"/>
                  <a:gd name="connsiteY35" fmla="*/ 7820 h 10002"/>
                  <a:gd name="connsiteX36" fmla="*/ 2972 w 10000"/>
                  <a:gd name="connsiteY36" fmla="*/ 7369 h 10002"/>
                  <a:gd name="connsiteX37" fmla="*/ 2972 w 10000"/>
                  <a:gd name="connsiteY37" fmla="*/ 7820 h 10002"/>
                  <a:gd name="connsiteX38" fmla="*/ 3628 w 10000"/>
                  <a:gd name="connsiteY38" fmla="*/ 7362 h 10002"/>
                  <a:gd name="connsiteX39" fmla="*/ 3634 w 10000"/>
                  <a:gd name="connsiteY39" fmla="*/ 7813 h 10002"/>
                  <a:gd name="connsiteX40" fmla="*/ 4265 w 10000"/>
                  <a:gd name="connsiteY40" fmla="*/ 7329 h 10002"/>
                  <a:gd name="connsiteX41" fmla="*/ 4265 w 10000"/>
                  <a:gd name="connsiteY41" fmla="*/ 8615 h 10002"/>
                  <a:gd name="connsiteX42" fmla="*/ 4338 w 10000"/>
                  <a:gd name="connsiteY42" fmla="*/ 8522 h 10002"/>
                  <a:gd name="connsiteX43" fmla="*/ 4410 w 10000"/>
                  <a:gd name="connsiteY43" fmla="*/ 8436 h 10002"/>
                  <a:gd name="connsiteX44" fmla="*/ 4497 w 10000"/>
                  <a:gd name="connsiteY44" fmla="*/ 8363 h 10002"/>
                  <a:gd name="connsiteX45" fmla="*/ 4594 w 10000"/>
                  <a:gd name="connsiteY45" fmla="*/ 8297 h 10002"/>
                  <a:gd name="connsiteX46" fmla="*/ 4692 w 10000"/>
                  <a:gd name="connsiteY46" fmla="*/ 8251 h 10002"/>
                  <a:gd name="connsiteX47" fmla="*/ 4797 w 10000"/>
                  <a:gd name="connsiteY47" fmla="*/ 8217 h 10002"/>
                  <a:gd name="connsiteX48" fmla="*/ 4907 w 10000"/>
                  <a:gd name="connsiteY48" fmla="*/ 8191 h 10002"/>
                  <a:gd name="connsiteX49" fmla="*/ 5033 w 10000"/>
                  <a:gd name="connsiteY49" fmla="*/ 8184 h 10002"/>
                  <a:gd name="connsiteX50" fmla="*/ 5204 w 10000"/>
                  <a:gd name="connsiteY50" fmla="*/ 8197 h 10002"/>
                  <a:gd name="connsiteX51" fmla="*/ 5375 w 10000"/>
                  <a:gd name="connsiteY51" fmla="*/ 8244 h 10002"/>
                  <a:gd name="connsiteX52" fmla="*/ 5512 w 10000"/>
                  <a:gd name="connsiteY52" fmla="*/ 8323 h 10002"/>
                  <a:gd name="connsiteX53" fmla="*/ 5651 w 10000"/>
                  <a:gd name="connsiteY53" fmla="*/ 8423 h 10002"/>
                  <a:gd name="connsiteX54" fmla="*/ 5770 w 10000"/>
                  <a:gd name="connsiteY54" fmla="*/ 8542 h 10002"/>
                  <a:gd name="connsiteX55" fmla="*/ 5847 w 10000"/>
                  <a:gd name="connsiteY55" fmla="*/ 8688 h 10002"/>
                  <a:gd name="connsiteX56" fmla="*/ 5920 w 10000"/>
                  <a:gd name="connsiteY56" fmla="*/ 8840 h 10002"/>
                  <a:gd name="connsiteX57" fmla="*/ 5945 w 10000"/>
                  <a:gd name="connsiteY57" fmla="*/ 9006 h 10002"/>
                  <a:gd name="connsiteX58" fmla="*/ 5979 w 10000"/>
                  <a:gd name="connsiteY58" fmla="*/ 8999 h 10002"/>
                  <a:gd name="connsiteX59" fmla="*/ 6003 w 10000"/>
                  <a:gd name="connsiteY59" fmla="*/ 8999 h 10002"/>
                  <a:gd name="connsiteX60" fmla="*/ 6030 w 10000"/>
                  <a:gd name="connsiteY60" fmla="*/ 8993 h 10002"/>
                  <a:gd name="connsiteX61" fmla="*/ 6056 w 10000"/>
                  <a:gd name="connsiteY61" fmla="*/ 8993 h 10002"/>
                  <a:gd name="connsiteX62" fmla="*/ 6089 w 10000"/>
                  <a:gd name="connsiteY62" fmla="*/ 8986 h 10002"/>
                  <a:gd name="connsiteX63" fmla="*/ 6121 w 10000"/>
                  <a:gd name="connsiteY63" fmla="*/ 8986 h 10002"/>
                  <a:gd name="connsiteX64" fmla="*/ 6148 w 10000"/>
                  <a:gd name="connsiteY64" fmla="*/ 8986 h 10002"/>
                  <a:gd name="connsiteX65" fmla="*/ 6182 w 10000"/>
                  <a:gd name="connsiteY65" fmla="*/ 8986 h 10002"/>
                  <a:gd name="connsiteX66" fmla="*/ 6319 w 10000"/>
                  <a:gd name="connsiteY66" fmla="*/ 8993 h 10002"/>
                  <a:gd name="connsiteX67" fmla="*/ 6443 w 10000"/>
                  <a:gd name="connsiteY67" fmla="*/ 9026 h 10002"/>
                  <a:gd name="connsiteX68" fmla="*/ 6568 w 10000"/>
                  <a:gd name="connsiteY68" fmla="*/ 9072 h 10002"/>
                  <a:gd name="connsiteX69" fmla="*/ 6681 w 10000"/>
                  <a:gd name="connsiteY69" fmla="*/ 9139 h 10002"/>
                  <a:gd name="connsiteX70" fmla="*/ 6784 w 10000"/>
                  <a:gd name="connsiteY70" fmla="*/ 9218 h 10002"/>
                  <a:gd name="connsiteX71" fmla="*/ 6877 w 10000"/>
                  <a:gd name="connsiteY71" fmla="*/ 9304 h 10002"/>
                  <a:gd name="connsiteX72" fmla="*/ 6950 w 10000"/>
                  <a:gd name="connsiteY72" fmla="*/ 9417 h 10002"/>
                  <a:gd name="connsiteX73" fmla="*/ 7016 w 10000"/>
                  <a:gd name="connsiteY73" fmla="*/ 9529 h 10002"/>
                  <a:gd name="connsiteX74" fmla="*/ 3268 w 10000"/>
                  <a:gd name="connsiteY74" fmla="*/ 9529 h 10002"/>
                  <a:gd name="connsiteX75" fmla="*/ 3307 w 10000"/>
                  <a:gd name="connsiteY75" fmla="*/ 9443 h 10002"/>
                  <a:gd name="connsiteX76" fmla="*/ 3361 w 10000"/>
                  <a:gd name="connsiteY76" fmla="*/ 9357 h 10002"/>
                  <a:gd name="connsiteX77" fmla="*/ 3412 w 10000"/>
                  <a:gd name="connsiteY77" fmla="*/ 9291 h 10002"/>
                  <a:gd name="connsiteX78" fmla="*/ 3483 w 10000"/>
                  <a:gd name="connsiteY78" fmla="*/ 9225 h 10002"/>
                  <a:gd name="connsiteX79" fmla="*/ 3550 w 10000"/>
                  <a:gd name="connsiteY79" fmla="*/ 9172 h 10002"/>
                  <a:gd name="connsiteX80" fmla="*/ 3628 w 10000"/>
                  <a:gd name="connsiteY80" fmla="*/ 9119 h 10002"/>
                  <a:gd name="connsiteX81" fmla="*/ 3708 w 10000"/>
                  <a:gd name="connsiteY81" fmla="*/ 9079 h 10002"/>
                  <a:gd name="connsiteX82" fmla="*/ 3799 w 10000"/>
                  <a:gd name="connsiteY82" fmla="*/ 9046 h 10002"/>
                  <a:gd name="connsiteX83" fmla="*/ 3799 w 10000"/>
                  <a:gd name="connsiteY83" fmla="*/ 8197 h 10002"/>
                  <a:gd name="connsiteX84" fmla="*/ 704 w 10000"/>
                  <a:gd name="connsiteY84" fmla="*/ 8211 h 10002"/>
                  <a:gd name="connsiteX85" fmla="*/ 704 w 10000"/>
                  <a:gd name="connsiteY85" fmla="*/ 8840 h 10002"/>
                  <a:gd name="connsiteX86" fmla="*/ 644 w 10000"/>
                  <a:gd name="connsiteY86" fmla="*/ 8920 h 10002"/>
                  <a:gd name="connsiteX87" fmla="*/ 598 w 10000"/>
                  <a:gd name="connsiteY87" fmla="*/ 9006 h 10002"/>
                  <a:gd name="connsiteX88" fmla="*/ 566 w 10000"/>
                  <a:gd name="connsiteY88" fmla="*/ 9099 h 10002"/>
                  <a:gd name="connsiteX89" fmla="*/ 553 w 10000"/>
                  <a:gd name="connsiteY89" fmla="*/ 9205 h 10002"/>
                  <a:gd name="connsiteX90" fmla="*/ 526 w 10000"/>
                  <a:gd name="connsiteY90" fmla="*/ 9198 h 10002"/>
                  <a:gd name="connsiteX91" fmla="*/ 505 w 10000"/>
                  <a:gd name="connsiteY91" fmla="*/ 9198 h 10002"/>
                  <a:gd name="connsiteX92" fmla="*/ 479 w 10000"/>
                  <a:gd name="connsiteY92" fmla="*/ 9192 h 10002"/>
                  <a:gd name="connsiteX93" fmla="*/ 453 w 10000"/>
                  <a:gd name="connsiteY93" fmla="*/ 9192 h 10002"/>
                  <a:gd name="connsiteX94" fmla="*/ 369 w 10000"/>
                  <a:gd name="connsiteY94" fmla="*/ 9198 h 10002"/>
                  <a:gd name="connsiteX95" fmla="*/ 296 w 10000"/>
                  <a:gd name="connsiteY95" fmla="*/ 9218 h 10002"/>
                  <a:gd name="connsiteX96" fmla="*/ 224 w 10000"/>
                  <a:gd name="connsiteY96" fmla="*/ 9245 h 10002"/>
                  <a:gd name="connsiteX97" fmla="*/ 158 w 10000"/>
                  <a:gd name="connsiteY97" fmla="*/ 9284 h 10002"/>
                  <a:gd name="connsiteX98" fmla="*/ 100 w 10000"/>
                  <a:gd name="connsiteY98" fmla="*/ 9337 h 10002"/>
                  <a:gd name="connsiteX99" fmla="*/ 47 w 10000"/>
                  <a:gd name="connsiteY99" fmla="*/ 9390 h 10002"/>
                  <a:gd name="connsiteX100" fmla="*/ 0 w 10000"/>
                  <a:gd name="connsiteY100" fmla="*/ 9457 h 10002"/>
                  <a:gd name="connsiteX101" fmla="*/ 252 w 10000"/>
                  <a:gd name="connsiteY101" fmla="*/ 9529 h 10002"/>
                  <a:gd name="connsiteX102" fmla="*/ 765 w 10000"/>
                  <a:gd name="connsiteY102" fmla="*/ 8947 h 10002"/>
                  <a:gd name="connsiteX103" fmla="*/ 1200 w 10000"/>
                  <a:gd name="connsiteY103" fmla="*/ 9004 h 10002"/>
                  <a:gd name="connsiteX104" fmla="*/ 1660 w 10000"/>
                  <a:gd name="connsiteY104" fmla="*/ 9428 h 10002"/>
                  <a:gd name="connsiteX105" fmla="*/ 8496 w 10000"/>
                  <a:gd name="connsiteY105" fmla="*/ 10000 h 10002"/>
                  <a:gd name="connsiteX106" fmla="*/ 9924 w 10000"/>
                  <a:gd name="connsiteY106" fmla="*/ 9529 h 10002"/>
                  <a:gd name="connsiteX107" fmla="*/ 10000 w 10000"/>
                  <a:gd name="connsiteY107" fmla="*/ 9529 h 10002"/>
                  <a:gd name="connsiteX0" fmla="*/ 10000 w 10000"/>
                  <a:gd name="connsiteY0" fmla="*/ 9529 h 10002"/>
                  <a:gd name="connsiteX1" fmla="*/ 10000 w 10000"/>
                  <a:gd name="connsiteY1" fmla="*/ 7382 h 10002"/>
                  <a:gd name="connsiteX2" fmla="*/ 9193 w 10000"/>
                  <a:gd name="connsiteY2" fmla="*/ 7382 h 10002"/>
                  <a:gd name="connsiteX3" fmla="*/ 9193 w 10000"/>
                  <a:gd name="connsiteY3" fmla="*/ 4129 h 10002"/>
                  <a:gd name="connsiteX4" fmla="*/ 7199 w 10000"/>
                  <a:gd name="connsiteY4" fmla="*/ 4129 h 10002"/>
                  <a:gd name="connsiteX5" fmla="*/ 7199 w 10000"/>
                  <a:gd name="connsiteY5" fmla="*/ 3817 h 10002"/>
                  <a:gd name="connsiteX6" fmla="*/ 8792 w 10000"/>
                  <a:gd name="connsiteY6" fmla="*/ 3817 h 10002"/>
                  <a:gd name="connsiteX7" fmla="*/ 8792 w 10000"/>
                  <a:gd name="connsiteY7" fmla="*/ 3499 h 10002"/>
                  <a:gd name="connsiteX8" fmla="*/ 7199 w 10000"/>
                  <a:gd name="connsiteY8" fmla="*/ 3499 h 10002"/>
                  <a:gd name="connsiteX9" fmla="*/ 7199 w 10000"/>
                  <a:gd name="connsiteY9" fmla="*/ 1365 h 10002"/>
                  <a:gd name="connsiteX10" fmla="*/ 4855 w 10000"/>
                  <a:gd name="connsiteY10" fmla="*/ 550 h 10002"/>
                  <a:gd name="connsiteX11" fmla="*/ 4855 w 10000"/>
                  <a:gd name="connsiteY11" fmla="*/ 5673 h 10002"/>
                  <a:gd name="connsiteX12" fmla="*/ 4483 w 10000"/>
                  <a:gd name="connsiteY12" fmla="*/ 5679 h 10002"/>
                  <a:gd name="connsiteX13" fmla="*/ 4483 w 10000"/>
                  <a:gd name="connsiteY13" fmla="*/ 1756 h 10002"/>
                  <a:gd name="connsiteX14" fmla="*/ 3695 w 10000"/>
                  <a:gd name="connsiteY14" fmla="*/ 2061 h 10002"/>
                  <a:gd name="connsiteX15" fmla="*/ 3268 w 10000"/>
                  <a:gd name="connsiteY15" fmla="*/ 2061 h 10002"/>
                  <a:gd name="connsiteX16" fmla="*/ 3268 w 10000"/>
                  <a:gd name="connsiteY16" fmla="*/ 0 h 10002"/>
                  <a:gd name="connsiteX17" fmla="*/ 3111 w 10000"/>
                  <a:gd name="connsiteY17" fmla="*/ 0 h 10002"/>
                  <a:gd name="connsiteX18" fmla="*/ 3111 w 10000"/>
                  <a:gd name="connsiteY18" fmla="*/ 2061 h 10002"/>
                  <a:gd name="connsiteX19" fmla="*/ 2750 w 10000"/>
                  <a:gd name="connsiteY19" fmla="*/ 2061 h 10002"/>
                  <a:gd name="connsiteX20" fmla="*/ 2750 w 10000"/>
                  <a:gd name="connsiteY20" fmla="*/ 2492 h 10002"/>
                  <a:gd name="connsiteX21" fmla="*/ 2100 w 10000"/>
                  <a:gd name="connsiteY21" fmla="*/ 2816 h 10002"/>
                  <a:gd name="connsiteX22" fmla="*/ 2100 w 10000"/>
                  <a:gd name="connsiteY22" fmla="*/ 4414 h 10002"/>
                  <a:gd name="connsiteX23" fmla="*/ 1752 w 10000"/>
                  <a:gd name="connsiteY23" fmla="*/ 4414 h 10002"/>
                  <a:gd name="connsiteX24" fmla="*/ 1752 w 10000"/>
                  <a:gd name="connsiteY24" fmla="*/ 4838 h 10002"/>
                  <a:gd name="connsiteX25" fmla="*/ 2100 w 10000"/>
                  <a:gd name="connsiteY25" fmla="*/ 4838 h 10002"/>
                  <a:gd name="connsiteX26" fmla="*/ 2100 w 10000"/>
                  <a:gd name="connsiteY26" fmla="*/ 5368 h 10002"/>
                  <a:gd name="connsiteX27" fmla="*/ 1752 w 10000"/>
                  <a:gd name="connsiteY27" fmla="*/ 5368 h 10002"/>
                  <a:gd name="connsiteX28" fmla="*/ 1752 w 10000"/>
                  <a:gd name="connsiteY28" fmla="*/ 5792 h 10002"/>
                  <a:gd name="connsiteX29" fmla="*/ 2100 w 10000"/>
                  <a:gd name="connsiteY29" fmla="*/ 5792 h 10002"/>
                  <a:gd name="connsiteX30" fmla="*/ 2100 w 10000"/>
                  <a:gd name="connsiteY30" fmla="*/ 7044 h 10002"/>
                  <a:gd name="connsiteX31" fmla="*/ 1063 w 10000"/>
                  <a:gd name="connsiteY31" fmla="*/ 7044 h 10002"/>
                  <a:gd name="connsiteX32" fmla="*/ 1063 w 10000"/>
                  <a:gd name="connsiteY32" fmla="*/ 7820 h 10002"/>
                  <a:gd name="connsiteX33" fmla="*/ 1595 w 10000"/>
                  <a:gd name="connsiteY33" fmla="*/ 7840 h 10002"/>
                  <a:gd name="connsiteX34" fmla="*/ 2316 w 10000"/>
                  <a:gd name="connsiteY34" fmla="*/ 7316 h 10002"/>
                  <a:gd name="connsiteX35" fmla="*/ 2310 w 10000"/>
                  <a:gd name="connsiteY35" fmla="*/ 7820 h 10002"/>
                  <a:gd name="connsiteX36" fmla="*/ 2972 w 10000"/>
                  <a:gd name="connsiteY36" fmla="*/ 7369 h 10002"/>
                  <a:gd name="connsiteX37" fmla="*/ 2972 w 10000"/>
                  <a:gd name="connsiteY37" fmla="*/ 7820 h 10002"/>
                  <a:gd name="connsiteX38" fmla="*/ 3628 w 10000"/>
                  <a:gd name="connsiteY38" fmla="*/ 7362 h 10002"/>
                  <a:gd name="connsiteX39" fmla="*/ 3634 w 10000"/>
                  <a:gd name="connsiteY39" fmla="*/ 7813 h 10002"/>
                  <a:gd name="connsiteX40" fmla="*/ 4265 w 10000"/>
                  <a:gd name="connsiteY40" fmla="*/ 7329 h 10002"/>
                  <a:gd name="connsiteX41" fmla="*/ 4265 w 10000"/>
                  <a:gd name="connsiteY41" fmla="*/ 8615 h 10002"/>
                  <a:gd name="connsiteX42" fmla="*/ 4338 w 10000"/>
                  <a:gd name="connsiteY42" fmla="*/ 8522 h 10002"/>
                  <a:gd name="connsiteX43" fmla="*/ 4410 w 10000"/>
                  <a:gd name="connsiteY43" fmla="*/ 8436 h 10002"/>
                  <a:gd name="connsiteX44" fmla="*/ 4497 w 10000"/>
                  <a:gd name="connsiteY44" fmla="*/ 8363 h 10002"/>
                  <a:gd name="connsiteX45" fmla="*/ 4594 w 10000"/>
                  <a:gd name="connsiteY45" fmla="*/ 8297 h 10002"/>
                  <a:gd name="connsiteX46" fmla="*/ 4692 w 10000"/>
                  <a:gd name="connsiteY46" fmla="*/ 8251 h 10002"/>
                  <a:gd name="connsiteX47" fmla="*/ 4797 w 10000"/>
                  <a:gd name="connsiteY47" fmla="*/ 8217 h 10002"/>
                  <a:gd name="connsiteX48" fmla="*/ 4907 w 10000"/>
                  <a:gd name="connsiteY48" fmla="*/ 8191 h 10002"/>
                  <a:gd name="connsiteX49" fmla="*/ 5033 w 10000"/>
                  <a:gd name="connsiteY49" fmla="*/ 8184 h 10002"/>
                  <a:gd name="connsiteX50" fmla="*/ 5204 w 10000"/>
                  <a:gd name="connsiteY50" fmla="*/ 8197 h 10002"/>
                  <a:gd name="connsiteX51" fmla="*/ 5375 w 10000"/>
                  <a:gd name="connsiteY51" fmla="*/ 8244 h 10002"/>
                  <a:gd name="connsiteX52" fmla="*/ 5512 w 10000"/>
                  <a:gd name="connsiteY52" fmla="*/ 8323 h 10002"/>
                  <a:gd name="connsiteX53" fmla="*/ 5651 w 10000"/>
                  <a:gd name="connsiteY53" fmla="*/ 8423 h 10002"/>
                  <a:gd name="connsiteX54" fmla="*/ 5770 w 10000"/>
                  <a:gd name="connsiteY54" fmla="*/ 8542 h 10002"/>
                  <a:gd name="connsiteX55" fmla="*/ 5847 w 10000"/>
                  <a:gd name="connsiteY55" fmla="*/ 8688 h 10002"/>
                  <a:gd name="connsiteX56" fmla="*/ 5920 w 10000"/>
                  <a:gd name="connsiteY56" fmla="*/ 8840 h 10002"/>
                  <a:gd name="connsiteX57" fmla="*/ 5945 w 10000"/>
                  <a:gd name="connsiteY57" fmla="*/ 9006 h 10002"/>
                  <a:gd name="connsiteX58" fmla="*/ 5979 w 10000"/>
                  <a:gd name="connsiteY58" fmla="*/ 8999 h 10002"/>
                  <a:gd name="connsiteX59" fmla="*/ 6003 w 10000"/>
                  <a:gd name="connsiteY59" fmla="*/ 8999 h 10002"/>
                  <a:gd name="connsiteX60" fmla="*/ 6030 w 10000"/>
                  <a:gd name="connsiteY60" fmla="*/ 8993 h 10002"/>
                  <a:gd name="connsiteX61" fmla="*/ 6056 w 10000"/>
                  <a:gd name="connsiteY61" fmla="*/ 8993 h 10002"/>
                  <a:gd name="connsiteX62" fmla="*/ 6089 w 10000"/>
                  <a:gd name="connsiteY62" fmla="*/ 8986 h 10002"/>
                  <a:gd name="connsiteX63" fmla="*/ 6121 w 10000"/>
                  <a:gd name="connsiteY63" fmla="*/ 8986 h 10002"/>
                  <a:gd name="connsiteX64" fmla="*/ 6148 w 10000"/>
                  <a:gd name="connsiteY64" fmla="*/ 8986 h 10002"/>
                  <a:gd name="connsiteX65" fmla="*/ 6182 w 10000"/>
                  <a:gd name="connsiteY65" fmla="*/ 8986 h 10002"/>
                  <a:gd name="connsiteX66" fmla="*/ 6319 w 10000"/>
                  <a:gd name="connsiteY66" fmla="*/ 8993 h 10002"/>
                  <a:gd name="connsiteX67" fmla="*/ 6443 w 10000"/>
                  <a:gd name="connsiteY67" fmla="*/ 9026 h 10002"/>
                  <a:gd name="connsiteX68" fmla="*/ 6568 w 10000"/>
                  <a:gd name="connsiteY68" fmla="*/ 9072 h 10002"/>
                  <a:gd name="connsiteX69" fmla="*/ 6681 w 10000"/>
                  <a:gd name="connsiteY69" fmla="*/ 9139 h 10002"/>
                  <a:gd name="connsiteX70" fmla="*/ 6784 w 10000"/>
                  <a:gd name="connsiteY70" fmla="*/ 9218 h 10002"/>
                  <a:gd name="connsiteX71" fmla="*/ 6877 w 10000"/>
                  <a:gd name="connsiteY71" fmla="*/ 9304 h 10002"/>
                  <a:gd name="connsiteX72" fmla="*/ 6950 w 10000"/>
                  <a:gd name="connsiteY72" fmla="*/ 9417 h 10002"/>
                  <a:gd name="connsiteX73" fmla="*/ 7016 w 10000"/>
                  <a:gd name="connsiteY73" fmla="*/ 9529 h 10002"/>
                  <a:gd name="connsiteX74" fmla="*/ 3268 w 10000"/>
                  <a:gd name="connsiteY74" fmla="*/ 9529 h 10002"/>
                  <a:gd name="connsiteX75" fmla="*/ 3307 w 10000"/>
                  <a:gd name="connsiteY75" fmla="*/ 9443 h 10002"/>
                  <a:gd name="connsiteX76" fmla="*/ 3361 w 10000"/>
                  <a:gd name="connsiteY76" fmla="*/ 9357 h 10002"/>
                  <a:gd name="connsiteX77" fmla="*/ 3412 w 10000"/>
                  <a:gd name="connsiteY77" fmla="*/ 9291 h 10002"/>
                  <a:gd name="connsiteX78" fmla="*/ 3483 w 10000"/>
                  <a:gd name="connsiteY78" fmla="*/ 9225 h 10002"/>
                  <a:gd name="connsiteX79" fmla="*/ 3550 w 10000"/>
                  <a:gd name="connsiteY79" fmla="*/ 9172 h 10002"/>
                  <a:gd name="connsiteX80" fmla="*/ 3628 w 10000"/>
                  <a:gd name="connsiteY80" fmla="*/ 9119 h 10002"/>
                  <a:gd name="connsiteX81" fmla="*/ 3708 w 10000"/>
                  <a:gd name="connsiteY81" fmla="*/ 9079 h 10002"/>
                  <a:gd name="connsiteX82" fmla="*/ 3799 w 10000"/>
                  <a:gd name="connsiteY82" fmla="*/ 9046 h 10002"/>
                  <a:gd name="connsiteX83" fmla="*/ 3799 w 10000"/>
                  <a:gd name="connsiteY83" fmla="*/ 8197 h 10002"/>
                  <a:gd name="connsiteX84" fmla="*/ 704 w 10000"/>
                  <a:gd name="connsiteY84" fmla="*/ 8211 h 10002"/>
                  <a:gd name="connsiteX85" fmla="*/ 704 w 10000"/>
                  <a:gd name="connsiteY85" fmla="*/ 8840 h 10002"/>
                  <a:gd name="connsiteX86" fmla="*/ 644 w 10000"/>
                  <a:gd name="connsiteY86" fmla="*/ 8920 h 10002"/>
                  <a:gd name="connsiteX87" fmla="*/ 598 w 10000"/>
                  <a:gd name="connsiteY87" fmla="*/ 9006 h 10002"/>
                  <a:gd name="connsiteX88" fmla="*/ 566 w 10000"/>
                  <a:gd name="connsiteY88" fmla="*/ 9099 h 10002"/>
                  <a:gd name="connsiteX89" fmla="*/ 553 w 10000"/>
                  <a:gd name="connsiteY89" fmla="*/ 9205 h 10002"/>
                  <a:gd name="connsiteX90" fmla="*/ 526 w 10000"/>
                  <a:gd name="connsiteY90" fmla="*/ 9198 h 10002"/>
                  <a:gd name="connsiteX91" fmla="*/ 505 w 10000"/>
                  <a:gd name="connsiteY91" fmla="*/ 9198 h 10002"/>
                  <a:gd name="connsiteX92" fmla="*/ 479 w 10000"/>
                  <a:gd name="connsiteY92" fmla="*/ 9192 h 10002"/>
                  <a:gd name="connsiteX93" fmla="*/ 453 w 10000"/>
                  <a:gd name="connsiteY93" fmla="*/ 9192 h 10002"/>
                  <a:gd name="connsiteX94" fmla="*/ 369 w 10000"/>
                  <a:gd name="connsiteY94" fmla="*/ 9198 h 10002"/>
                  <a:gd name="connsiteX95" fmla="*/ 296 w 10000"/>
                  <a:gd name="connsiteY95" fmla="*/ 9218 h 10002"/>
                  <a:gd name="connsiteX96" fmla="*/ 224 w 10000"/>
                  <a:gd name="connsiteY96" fmla="*/ 9245 h 10002"/>
                  <a:gd name="connsiteX97" fmla="*/ 158 w 10000"/>
                  <a:gd name="connsiteY97" fmla="*/ 9284 h 10002"/>
                  <a:gd name="connsiteX98" fmla="*/ 100 w 10000"/>
                  <a:gd name="connsiteY98" fmla="*/ 9337 h 10002"/>
                  <a:gd name="connsiteX99" fmla="*/ 47 w 10000"/>
                  <a:gd name="connsiteY99" fmla="*/ 9390 h 10002"/>
                  <a:gd name="connsiteX100" fmla="*/ 0 w 10000"/>
                  <a:gd name="connsiteY100" fmla="*/ 9457 h 10002"/>
                  <a:gd name="connsiteX101" fmla="*/ 1114 w 10000"/>
                  <a:gd name="connsiteY101" fmla="*/ 8760 h 10002"/>
                  <a:gd name="connsiteX102" fmla="*/ 765 w 10000"/>
                  <a:gd name="connsiteY102" fmla="*/ 8947 h 10002"/>
                  <a:gd name="connsiteX103" fmla="*/ 1200 w 10000"/>
                  <a:gd name="connsiteY103" fmla="*/ 9004 h 10002"/>
                  <a:gd name="connsiteX104" fmla="*/ 1660 w 10000"/>
                  <a:gd name="connsiteY104" fmla="*/ 9428 h 10002"/>
                  <a:gd name="connsiteX105" fmla="*/ 8496 w 10000"/>
                  <a:gd name="connsiteY105" fmla="*/ 10000 h 10002"/>
                  <a:gd name="connsiteX106" fmla="*/ 9924 w 10000"/>
                  <a:gd name="connsiteY106" fmla="*/ 9529 h 10002"/>
                  <a:gd name="connsiteX107" fmla="*/ 10000 w 10000"/>
                  <a:gd name="connsiteY107" fmla="*/ 9529 h 10002"/>
                  <a:gd name="connsiteX0" fmla="*/ 9954 w 9954"/>
                  <a:gd name="connsiteY0" fmla="*/ 9529 h 10002"/>
                  <a:gd name="connsiteX1" fmla="*/ 9954 w 9954"/>
                  <a:gd name="connsiteY1" fmla="*/ 7382 h 10002"/>
                  <a:gd name="connsiteX2" fmla="*/ 9147 w 9954"/>
                  <a:gd name="connsiteY2" fmla="*/ 7382 h 10002"/>
                  <a:gd name="connsiteX3" fmla="*/ 9147 w 9954"/>
                  <a:gd name="connsiteY3" fmla="*/ 4129 h 10002"/>
                  <a:gd name="connsiteX4" fmla="*/ 7153 w 9954"/>
                  <a:gd name="connsiteY4" fmla="*/ 4129 h 10002"/>
                  <a:gd name="connsiteX5" fmla="*/ 7153 w 9954"/>
                  <a:gd name="connsiteY5" fmla="*/ 3817 h 10002"/>
                  <a:gd name="connsiteX6" fmla="*/ 8746 w 9954"/>
                  <a:gd name="connsiteY6" fmla="*/ 3817 h 10002"/>
                  <a:gd name="connsiteX7" fmla="*/ 8746 w 9954"/>
                  <a:gd name="connsiteY7" fmla="*/ 3499 h 10002"/>
                  <a:gd name="connsiteX8" fmla="*/ 7153 w 9954"/>
                  <a:gd name="connsiteY8" fmla="*/ 3499 h 10002"/>
                  <a:gd name="connsiteX9" fmla="*/ 7153 w 9954"/>
                  <a:gd name="connsiteY9" fmla="*/ 1365 h 10002"/>
                  <a:gd name="connsiteX10" fmla="*/ 4809 w 9954"/>
                  <a:gd name="connsiteY10" fmla="*/ 550 h 10002"/>
                  <a:gd name="connsiteX11" fmla="*/ 4809 w 9954"/>
                  <a:gd name="connsiteY11" fmla="*/ 5673 h 10002"/>
                  <a:gd name="connsiteX12" fmla="*/ 4437 w 9954"/>
                  <a:gd name="connsiteY12" fmla="*/ 5679 h 10002"/>
                  <a:gd name="connsiteX13" fmla="*/ 4437 w 9954"/>
                  <a:gd name="connsiteY13" fmla="*/ 1756 h 10002"/>
                  <a:gd name="connsiteX14" fmla="*/ 3649 w 9954"/>
                  <a:gd name="connsiteY14" fmla="*/ 2061 h 10002"/>
                  <a:gd name="connsiteX15" fmla="*/ 3222 w 9954"/>
                  <a:gd name="connsiteY15" fmla="*/ 2061 h 10002"/>
                  <a:gd name="connsiteX16" fmla="*/ 3222 w 9954"/>
                  <a:gd name="connsiteY16" fmla="*/ 0 h 10002"/>
                  <a:gd name="connsiteX17" fmla="*/ 3065 w 9954"/>
                  <a:gd name="connsiteY17" fmla="*/ 0 h 10002"/>
                  <a:gd name="connsiteX18" fmla="*/ 3065 w 9954"/>
                  <a:gd name="connsiteY18" fmla="*/ 2061 h 10002"/>
                  <a:gd name="connsiteX19" fmla="*/ 2704 w 9954"/>
                  <a:gd name="connsiteY19" fmla="*/ 2061 h 10002"/>
                  <a:gd name="connsiteX20" fmla="*/ 2704 w 9954"/>
                  <a:gd name="connsiteY20" fmla="*/ 2492 h 10002"/>
                  <a:gd name="connsiteX21" fmla="*/ 2054 w 9954"/>
                  <a:gd name="connsiteY21" fmla="*/ 2816 h 10002"/>
                  <a:gd name="connsiteX22" fmla="*/ 2054 w 9954"/>
                  <a:gd name="connsiteY22" fmla="*/ 4414 h 10002"/>
                  <a:gd name="connsiteX23" fmla="*/ 1706 w 9954"/>
                  <a:gd name="connsiteY23" fmla="*/ 4414 h 10002"/>
                  <a:gd name="connsiteX24" fmla="*/ 1706 w 9954"/>
                  <a:gd name="connsiteY24" fmla="*/ 4838 h 10002"/>
                  <a:gd name="connsiteX25" fmla="*/ 2054 w 9954"/>
                  <a:gd name="connsiteY25" fmla="*/ 4838 h 10002"/>
                  <a:gd name="connsiteX26" fmla="*/ 2054 w 9954"/>
                  <a:gd name="connsiteY26" fmla="*/ 5368 h 10002"/>
                  <a:gd name="connsiteX27" fmla="*/ 1706 w 9954"/>
                  <a:gd name="connsiteY27" fmla="*/ 5368 h 10002"/>
                  <a:gd name="connsiteX28" fmla="*/ 1706 w 9954"/>
                  <a:gd name="connsiteY28" fmla="*/ 5792 h 10002"/>
                  <a:gd name="connsiteX29" fmla="*/ 2054 w 9954"/>
                  <a:gd name="connsiteY29" fmla="*/ 5792 h 10002"/>
                  <a:gd name="connsiteX30" fmla="*/ 2054 w 9954"/>
                  <a:gd name="connsiteY30" fmla="*/ 7044 h 10002"/>
                  <a:gd name="connsiteX31" fmla="*/ 1017 w 9954"/>
                  <a:gd name="connsiteY31" fmla="*/ 7044 h 10002"/>
                  <a:gd name="connsiteX32" fmla="*/ 1017 w 9954"/>
                  <a:gd name="connsiteY32" fmla="*/ 7820 h 10002"/>
                  <a:gd name="connsiteX33" fmla="*/ 1549 w 9954"/>
                  <a:gd name="connsiteY33" fmla="*/ 7840 h 10002"/>
                  <a:gd name="connsiteX34" fmla="*/ 2270 w 9954"/>
                  <a:gd name="connsiteY34" fmla="*/ 7316 h 10002"/>
                  <a:gd name="connsiteX35" fmla="*/ 2264 w 9954"/>
                  <a:gd name="connsiteY35" fmla="*/ 7820 h 10002"/>
                  <a:gd name="connsiteX36" fmla="*/ 2926 w 9954"/>
                  <a:gd name="connsiteY36" fmla="*/ 7369 h 10002"/>
                  <a:gd name="connsiteX37" fmla="*/ 2926 w 9954"/>
                  <a:gd name="connsiteY37" fmla="*/ 7820 h 10002"/>
                  <a:gd name="connsiteX38" fmla="*/ 3582 w 9954"/>
                  <a:gd name="connsiteY38" fmla="*/ 7362 h 10002"/>
                  <a:gd name="connsiteX39" fmla="*/ 3588 w 9954"/>
                  <a:gd name="connsiteY39" fmla="*/ 7813 h 10002"/>
                  <a:gd name="connsiteX40" fmla="*/ 4219 w 9954"/>
                  <a:gd name="connsiteY40" fmla="*/ 7329 h 10002"/>
                  <a:gd name="connsiteX41" fmla="*/ 4219 w 9954"/>
                  <a:gd name="connsiteY41" fmla="*/ 8615 h 10002"/>
                  <a:gd name="connsiteX42" fmla="*/ 4292 w 9954"/>
                  <a:gd name="connsiteY42" fmla="*/ 8522 h 10002"/>
                  <a:gd name="connsiteX43" fmla="*/ 4364 w 9954"/>
                  <a:gd name="connsiteY43" fmla="*/ 8436 h 10002"/>
                  <a:gd name="connsiteX44" fmla="*/ 4451 w 9954"/>
                  <a:gd name="connsiteY44" fmla="*/ 8363 h 10002"/>
                  <a:gd name="connsiteX45" fmla="*/ 4548 w 9954"/>
                  <a:gd name="connsiteY45" fmla="*/ 8297 h 10002"/>
                  <a:gd name="connsiteX46" fmla="*/ 4646 w 9954"/>
                  <a:gd name="connsiteY46" fmla="*/ 8251 h 10002"/>
                  <a:gd name="connsiteX47" fmla="*/ 4751 w 9954"/>
                  <a:gd name="connsiteY47" fmla="*/ 8217 h 10002"/>
                  <a:gd name="connsiteX48" fmla="*/ 4861 w 9954"/>
                  <a:gd name="connsiteY48" fmla="*/ 8191 h 10002"/>
                  <a:gd name="connsiteX49" fmla="*/ 4987 w 9954"/>
                  <a:gd name="connsiteY49" fmla="*/ 8184 h 10002"/>
                  <a:gd name="connsiteX50" fmla="*/ 5158 w 9954"/>
                  <a:gd name="connsiteY50" fmla="*/ 8197 h 10002"/>
                  <a:gd name="connsiteX51" fmla="*/ 5329 w 9954"/>
                  <a:gd name="connsiteY51" fmla="*/ 8244 h 10002"/>
                  <a:gd name="connsiteX52" fmla="*/ 5466 w 9954"/>
                  <a:gd name="connsiteY52" fmla="*/ 8323 h 10002"/>
                  <a:gd name="connsiteX53" fmla="*/ 5605 w 9954"/>
                  <a:gd name="connsiteY53" fmla="*/ 8423 h 10002"/>
                  <a:gd name="connsiteX54" fmla="*/ 5724 w 9954"/>
                  <a:gd name="connsiteY54" fmla="*/ 8542 h 10002"/>
                  <a:gd name="connsiteX55" fmla="*/ 5801 w 9954"/>
                  <a:gd name="connsiteY55" fmla="*/ 8688 h 10002"/>
                  <a:gd name="connsiteX56" fmla="*/ 5874 w 9954"/>
                  <a:gd name="connsiteY56" fmla="*/ 8840 h 10002"/>
                  <a:gd name="connsiteX57" fmla="*/ 5899 w 9954"/>
                  <a:gd name="connsiteY57" fmla="*/ 9006 h 10002"/>
                  <a:gd name="connsiteX58" fmla="*/ 5933 w 9954"/>
                  <a:gd name="connsiteY58" fmla="*/ 8999 h 10002"/>
                  <a:gd name="connsiteX59" fmla="*/ 5957 w 9954"/>
                  <a:gd name="connsiteY59" fmla="*/ 8999 h 10002"/>
                  <a:gd name="connsiteX60" fmla="*/ 5984 w 9954"/>
                  <a:gd name="connsiteY60" fmla="*/ 8993 h 10002"/>
                  <a:gd name="connsiteX61" fmla="*/ 6010 w 9954"/>
                  <a:gd name="connsiteY61" fmla="*/ 8993 h 10002"/>
                  <a:gd name="connsiteX62" fmla="*/ 6043 w 9954"/>
                  <a:gd name="connsiteY62" fmla="*/ 8986 h 10002"/>
                  <a:gd name="connsiteX63" fmla="*/ 6075 w 9954"/>
                  <a:gd name="connsiteY63" fmla="*/ 8986 h 10002"/>
                  <a:gd name="connsiteX64" fmla="*/ 6102 w 9954"/>
                  <a:gd name="connsiteY64" fmla="*/ 8986 h 10002"/>
                  <a:gd name="connsiteX65" fmla="*/ 6136 w 9954"/>
                  <a:gd name="connsiteY65" fmla="*/ 8986 h 10002"/>
                  <a:gd name="connsiteX66" fmla="*/ 6273 w 9954"/>
                  <a:gd name="connsiteY66" fmla="*/ 8993 h 10002"/>
                  <a:gd name="connsiteX67" fmla="*/ 6397 w 9954"/>
                  <a:gd name="connsiteY67" fmla="*/ 9026 h 10002"/>
                  <a:gd name="connsiteX68" fmla="*/ 6522 w 9954"/>
                  <a:gd name="connsiteY68" fmla="*/ 9072 h 10002"/>
                  <a:gd name="connsiteX69" fmla="*/ 6635 w 9954"/>
                  <a:gd name="connsiteY69" fmla="*/ 9139 h 10002"/>
                  <a:gd name="connsiteX70" fmla="*/ 6738 w 9954"/>
                  <a:gd name="connsiteY70" fmla="*/ 9218 h 10002"/>
                  <a:gd name="connsiteX71" fmla="*/ 6831 w 9954"/>
                  <a:gd name="connsiteY71" fmla="*/ 9304 h 10002"/>
                  <a:gd name="connsiteX72" fmla="*/ 6904 w 9954"/>
                  <a:gd name="connsiteY72" fmla="*/ 9417 h 10002"/>
                  <a:gd name="connsiteX73" fmla="*/ 6970 w 9954"/>
                  <a:gd name="connsiteY73" fmla="*/ 9529 h 10002"/>
                  <a:gd name="connsiteX74" fmla="*/ 3222 w 9954"/>
                  <a:gd name="connsiteY74" fmla="*/ 9529 h 10002"/>
                  <a:gd name="connsiteX75" fmla="*/ 3261 w 9954"/>
                  <a:gd name="connsiteY75" fmla="*/ 9443 h 10002"/>
                  <a:gd name="connsiteX76" fmla="*/ 3315 w 9954"/>
                  <a:gd name="connsiteY76" fmla="*/ 9357 h 10002"/>
                  <a:gd name="connsiteX77" fmla="*/ 3366 w 9954"/>
                  <a:gd name="connsiteY77" fmla="*/ 9291 h 10002"/>
                  <a:gd name="connsiteX78" fmla="*/ 3437 w 9954"/>
                  <a:gd name="connsiteY78" fmla="*/ 9225 h 10002"/>
                  <a:gd name="connsiteX79" fmla="*/ 3504 w 9954"/>
                  <a:gd name="connsiteY79" fmla="*/ 9172 h 10002"/>
                  <a:gd name="connsiteX80" fmla="*/ 3582 w 9954"/>
                  <a:gd name="connsiteY80" fmla="*/ 9119 h 10002"/>
                  <a:gd name="connsiteX81" fmla="*/ 3662 w 9954"/>
                  <a:gd name="connsiteY81" fmla="*/ 9079 h 10002"/>
                  <a:gd name="connsiteX82" fmla="*/ 3753 w 9954"/>
                  <a:gd name="connsiteY82" fmla="*/ 9046 h 10002"/>
                  <a:gd name="connsiteX83" fmla="*/ 3753 w 9954"/>
                  <a:gd name="connsiteY83" fmla="*/ 8197 h 10002"/>
                  <a:gd name="connsiteX84" fmla="*/ 658 w 9954"/>
                  <a:gd name="connsiteY84" fmla="*/ 8211 h 10002"/>
                  <a:gd name="connsiteX85" fmla="*/ 658 w 9954"/>
                  <a:gd name="connsiteY85" fmla="*/ 8840 h 10002"/>
                  <a:gd name="connsiteX86" fmla="*/ 598 w 9954"/>
                  <a:gd name="connsiteY86" fmla="*/ 8920 h 10002"/>
                  <a:gd name="connsiteX87" fmla="*/ 552 w 9954"/>
                  <a:gd name="connsiteY87" fmla="*/ 9006 h 10002"/>
                  <a:gd name="connsiteX88" fmla="*/ 520 w 9954"/>
                  <a:gd name="connsiteY88" fmla="*/ 9099 h 10002"/>
                  <a:gd name="connsiteX89" fmla="*/ 507 w 9954"/>
                  <a:gd name="connsiteY89" fmla="*/ 9205 h 10002"/>
                  <a:gd name="connsiteX90" fmla="*/ 480 w 9954"/>
                  <a:gd name="connsiteY90" fmla="*/ 9198 h 10002"/>
                  <a:gd name="connsiteX91" fmla="*/ 459 w 9954"/>
                  <a:gd name="connsiteY91" fmla="*/ 9198 h 10002"/>
                  <a:gd name="connsiteX92" fmla="*/ 433 w 9954"/>
                  <a:gd name="connsiteY92" fmla="*/ 9192 h 10002"/>
                  <a:gd name="connsiteX93" fmla="*/ 407 w 9954"/>
                  <a:gd name="connsiteY93" fmla="*/ 9192 h 10002"/>
                  <a:gd name="connsiteX94" fmla="*/ 323 w 9954"/>
                  <a:gd name="connsiteY94" fmla="*/ 9198 h 10002"/>
                  <a:gd name="connsiteX95" fmla="*/ 250 w 9954"/>
                  <a:gd name="connsiteY95" fmla="*/ 9218 h 10002"/>
                  <a:gd name="connsiteX96" fmla="*/ 178 w 9954"/>
                  <a:gd name="connsiteY96" fmla="*/ 9245 h 10002"/>
                  <a:gd name="connsiteX97" fmla="*/ 112 w 9954"/>
                  <a:gd name="connsiteY97" fmla="*/ 9284 h 10002"/>
                  <a:gd name="connsiteX98" fmla="*/ 54 w 9954"/>
                  <a:gd name="connsiteY98" fmla="*/ 9337 h 10002"/>
                  <a:gd name="connsiteX99" fmla="*/ 1 w 9954"/>
                  <a:gd name="connsiteY99" fmla="*/ 9390 h 10002"/>
                  <a:gd name="connsiteX100" fmla="*/ 184 w 9954"/>
                  <a:gd name="connsiteY100" fmla="*/ 7089 h 10002"/>
                  <a:gd name="connsiteX101" fmla="*/ 1068 w 9954"/>
                  <a:gd name="connsiteY101" fmla="*/ 8760 h 10002"/>
                  <a:gd name="connsiteX102" fmla="*/ 719 w 9954"/>
                  <a:gd name="connsiteY102" fmla="*/ 8947 h 10002"/>
                  <a:gd name="connsiteX103" fmla="*/ 1154 w 9954"/>
                  <a:gd name="connsiteY103" fmla="*/ 9004 h 10002"/>
                  <a:gd name="connsiteX104" fmla="*/ 1614 w 9954"/>
                  <a:gd name="connsiteY104" fmla="*/ 9428 h 10002"/>
                  <a:gd name="connsiteX105" fmla="*/ 8450 w 9954"/>
                  <a:gd name="connsiteY105" fmla="*/ 10000 h 10002"/>
                  <a:gd name="connsiteX106" fmla="*/ 9878 w 9954"/>
                  <a:gd name="connsiteY106" fmla="*/ 9529 h 10002"/>
                  <a:gd name="connsiteX107" fmla="*/ 9954 w 9954"/>
                  <a:gd name="connsiteY107" fmla="*/ 9529 h 10002"/>
                  <a:gd name="connsiteX0" fmla="*/ 9947 w 9947"/>
                  <a:gd name="connsiteY0" fmla="*/ 9527 h 10000"/>
                  <a:gd name="connsiteX1" fmla="*/ 9947 w 9947"/>
                  <a:gd name="connsiteY1" fmla="*/ 7381 h 10000"/>
                  <a:gd name="connsiteX2" fmla="*/ 9136 w 9947"/>
                  <a:gd name="connsiteY2" fmla="*/ 7381 h 10000"/>
                  <a:gd name="connsiteX3" fmla="*/ 9136 w 9947"/>
                  <a:gd name="connsiteY3" fmla="*/ 4128 h 10000"/>
                  <a:gd name="connsiteX4" fmla="*/ 7133 w 9947"/>
                  <a:gd name="connsiteY4" fmla="*/ 4128 h 10000"/>
                  <a:gd name="connsiteX5" fmla="*/ 7133 w 9947"/>
                  <a:gd name="connsiteY5" fmla="*/ 3816 h 10000"/>
                  <a:gd name="connsiteX6" fmla="*/ 8733 w 9947"/>
                  <a:gd name="connsiteY6" fmla="*/ 3816 h 10000"/>
                  <a:gd name="connsiteX7" fmla="*/ 8733 w 9947"/>
                  <a:gd name="connsiteY7" fmla="*/ 3498 h 10000"/>
                  <a:gd name="connsiteX8" fmla="*/ 7133 w 9947"/>
                  <a:gd name="connsiteY8" fmla="*/ 3498 h 10000"/>
                  <a:gd name="connsiteX9" fmla="*/ 7133 w 9947"/>
                  <a:gd name="connsiteY9" fmla="*/ 1365 h 10000"/>
                  <a:gd name="connsiteX10" fmla="*/ 4778 w 9947"/>
                  <a:gd name="connsiteY10" fmla="*/ 550 h 10000"/>
                  <a:gd name="connsiteX11" fmla="*/ 4778 w 9947"/>
                  <a:gd name="connsiteY11" fmla="*/ 5672 h 10000"/>
                  <a:gd name="connsiteX12" fmla="*/ 4405 w 9947"/>
                  <a:gd name="connsiteY12" fmla="*/ 5678 h 10000"/>
                  <a:gd name="connsiteX13" fmla="*/ 4405 w 9947"/>
                  <a:gd name="connsiteY13" fmla="*/ 1756 h 10000"/>
                  <a:gd name="connsiteX14" fmla="*/ 3613 w 9947"/>
                  <a:gd name="connsiteY14" fmla="*/ 2061 h 10000"/>
                  <a:gd name="connsiteX15" fmla="*/ 3184 w 9947"/>
                  <a:gd name="connsiteY15" fmla="*/ 2061 h 10000"/>
                  <a:gd name="connsiteX16" fmla="*/ 3184 w 9947"/>
                  <a:gd name="connsiteY16" fmla="*/ 0 h 10000"/>
                  <a:gd name="connsiteX17" fmla="*/ 3026 w 9947"/>
                  <a:gd name="connsiteY17" fmla="*/ 0 h 10000"/>
                  <a:gd name="connsiteX18" fmla="*/ 3026 w 9947"/>
                  <a:gd name="connsiteY18" fmla="*/ 2061 h 10000"/>
                  <a:gd name="connsiteX19" fmla="*/ 2663 w 9947"/>
                  <a:gd name="connsiteY19" fmla="*/ 2061 h 10000"/>
                  <a:gd name="connsiteX20" fmla="*/ 2663 w 9947"/>
                  <a:gd name="connsiteY20" fmla="*/ 2492 h 10000"/>
                  <a:gd name="connsiteX21" fmla="*/ 2010 w 9947"/>
                  <a:gd name="connsiteY21" fmla="*/ 2815 h 10000"/>
                  <a:gd name="connsiteX22" fmla="*/ 2010 w 9947"/>
                  <a:gd name="connsiteY22" fmla="*/ 4413 h 10000"/>
                  <a:gd name="connsiteX23" fmla="*/ 1661 w 9947"/>
                  <a:gd name="connsiteY23" fmla="*/ 4413 h 10000"/>
                  <a:gd name="connsiteX24" fmla="*/ 1661 w 9947"/>
                  <a:gd name="connsiteY24" fmla="*/ 4837 h 10000"/>
                  <a:gd name="connsiteX25" fmla="*/ 2010 w 9947"/>
                  <a:gd name="connsiteY25" fmla="*/ 4837 h 10000"/>
                  <a:gd name="connsiteX26" fmla="*/ 2010 w 9947"/>
                  <a:gd name="connsiteY26" fmla="*/ 5367 h 10000"/>
                  <a:gd name="connsiteX27" fmla="*/ 1661 w 9947"/>
                  <a:gd name="connsiteY27" fmla="*/ 5367 h 10000"/>
                  <a:gd name="connsiteX28" fmla="*/ 1661 w 9947"/>
                  <a:gd name="connsiteY28" fmla="*/ 5791 h 10000"/>
                  <a:gd name="connsiteX29" fmla="*/ 2010 w 9947"/>
                  <a:gd name="connsiteY29" fmla="*/ 5791 h 10000"/>
                  <a:gd name="connsiteX30" fmla="*/ 2010 w 9947"/>
                  <a:gd name="connsiteY30" fmla="*/ 7043 h 10000"/>
                  <a:gd name="connsiteX31" fmla="*/ 969 w 9947"/>
                  <a:gd name="connsiteY31" fmla="*/ 7043 h 10000"/>
                  <a:gd name="connsiteX32" fmla="*/ 969 w 9947"/>
                  <a:gd name="connsiteY32" fmla="*/ 7818 h 10000"/>
                  <a:gd name="connsiteX33" fmla="*/ 1503 w 9947"/>
                  <a:gd name="connsiteY33" fmla="*/ 7838 h 10000"/>
                  <a:gd name="connsiteX34" fmla="*/ 2227 w 9947"/>
                  <a:gd name="connsiteY34" fmla="*/ 7315 h 10000"/>
                  <a:gd name="connsiteX35" fmla="*/ 2221 w 9947"/>
                  <a:gd name="connsiteY35" fmla="*/ 7818 h 10000"/>
                  <a:gd name="connsiteX36" fmla="*/ 2887 w 9947"/>
                  <a:gd name="connsiteY36" fmla="*/ 7368 h 10000"/>
                  <a:gd name="connsiteX37" fmla="*/ 2887 w 9947"/>
                  <a:gd name="connsiteY37" fmla="*/ 7818 h 10000"/>
                  <a:gd name="connsiteX38" fmla="*/ 3546 w 9947"/>
                  <a:gd name="connsiteY38" fmla="*/ 7361 h 10000"/>
                  <a:gd name="connsiteX39" fmla="*/ 3552 w 9947"/>
                  <a:gd name="connsiteY39" fmla="*/ 7811 h 10000"/>
                  <a:gd name="connsiteX40" fmla="*/ 4185 w 9947"/>
                  <a:gd name="connsiteY40" fmla="*/ 7328 h 10000"/>
                  <a:gd name="connsiteX41" fmla="*/ 4185 w 9947"/>
                  <a:gd name="connsiteY41" fmla="*/ 8613 h 10000"/>
                  <a:gd name="connsiteX42" fmla="*/ 4259 w 9947"/>
                  <a:gd name="connsiteY42" fmla="*/ 8520 h 10000"/>
                  <a:gd name="connsiteX43" fmla="*/ 4331 w 9947"/>
                  <a:gd name="connsiteY43" fmla="*/ 8434 h 10000"/>
                  <a:gd name="connsiteX44" fmla="*/ 4419 w 9947"/>
                  <a:gd name="connsiteY44" fmla="*/ 8361 h 10000"/>
                  <a:gd name="connsiteX45" fmla="*/ 4516 w 9947"/>
                  <a:gd name="connsiteY45" fmla="*/ 8295 h 10000"/>
                  <a:gd name="connsiteX46" fmla="*/ 4614 w 9947"/>
                  <a:gd name="connsiteY46" fmla="*/ 8249 h 10000"/>
                  <a:gd name="connsiteX47" fmla="*/ 4720 w 9947"/>
                  <a:gd name="connsiteY47" fmla="*/ 8215 h 10000"/>
                  <a:gd name="connsiteX48" fmla="*/ 4830 w 9947"/>
                  <a:gd name="connsiteY48" fmla="*/ 8189 h 10000"/>
                  <a:gd name="connsiteX49" fmla="*/ 4957 w 9947"/>
                  <a:gd name="connsiteY49" fmla="*/ 8182 h 10000"/>
                  <a:gd name="connsiteX50" fmla="*/ 5129 w 9947"/>
                  <a:gd name="connsiteY50" fmla="*/ 8195 h 10000"/>
                  <a:gd name="connsiteX51" fmla="*/ 5301 w 9947"/>
                  <a:gd name="connsiteY51" fmla="*/ 8242 h 10000"/>
                  <a:gd name="connsiteX52" fmla="*/ 5438 w 9947"/>
                  <a:gd name="connsiteY52" fmla="*/ 8321 h 10000"/>
                  <a:gd name="connsiteX53" fmla="*/ 5578 w 9947"/>
                  <a:gd name="connsiteY53" fmla="*/ 8421 h 10000"/>
                  <a:gd name="connsiteX54" fmla="*/ 5697 w 9947"/>
                  <a:gd name="connsiteY54" fmla="*/ 8540 h 10000"/>
                  <a:gd name="connsiteX55" fmla="*/ 5775 w 9947"/>
                  <a:gd name="connsiteY55" fmla="*/ 8686 h 10000"/>
                  <a:gd name="connsiteX56" fmla="*/ 5848 w 9947"/>
                  <a:gd name="connsiteY56" fmla="*/ 8838 h 10000"/>
                  <a:gd name="connsiteX57" fmla="*/ 5873 w 9947"/>
                  <a:gd name="connsiteY57" fmla="*/ 9004 h 10000"/>
                  <a:gd name="connsiteX58" fmla="*/ 5907 w 9947"/>
                  <a:gd name="connsiteY58" fmla="*/ 8997 h 10000"/>
                  <a:gd name="connsiteX59" fmla="*/ 5932 w 9947"/>
                  <a:gd name="connsiteY59" fmla="*/ 8997 h 10000"/>
                  <a:gd name="connsiteX60" fmla="*/ 5959 w 9947"/>
                  <a:gd name="connsiteY60" fmla="*/ 8991 h 10000"/>
                  <a:gd name="connsiteX61" fmla="*/ 5985 w 9947"/>
                  <a:gd name="connsiteY61" fmla="*/ 8991 h 10000"/>
                  <a:gd name="connsiteX62" fmla="*/ 6018 w 9947"/>
                  <a:gd name="connsiteY62" fmla="*/ 8984 h 10000"/>
                  <a:gd name="connsiteX63" fmla="*/ 6050 w 9947"/>
                  <a:gd name="connsiteY63" fmla="*/ 8984 h 10000"/>
                  <a:gd name="connsiteX64" fmla="*/ 6077 w 9947"/>
                  <a:gd name="connsiteY64" fmla="*/ 8984 h 10000"/>
                  <a:gd name="connsiteX65" fmla="*/ 6111 w 9947"/>
                  <a:gd name="connsiteY65" fmla="*/ 8984 h 10000"/>
                  <a:gd name="connsiteX66" fmla="*/ 6249 w 9947"/>
                  <a:gd name="connsiteY66" fmla="*/ 8991 h 10000"/>
                  <a:gd name="connsiteX67" fmla="*/ 6374 w 9947"/>
                  <a:gd name="connsiteY67" fmla="*/ 9024 h 10000"/>
                  <a:gd name="connsiteX68" fmla="*/ 6499 w 9947"/>
                  <a:gd name="connsiteY68" fmla="*/ 9070 h 10000"/>
                  <a:gd name="connsiteX69" fmla="*/ 6613 w 9947"/>
                  <a:gd name="connsiteY69" fmla="*/ 9137 h 10000"/>
                  <a:gd name="connsiteX70" fmla="*/ 6716 w 9947"/>
                  <a:gd name="connsiteY70" fmla="*/ 9216 h 10000"/>
                  <a:gd name="connsiteX71" fmla="*/ 6810 w 9947"/>
                  <a:gd name="connsiteY71" fmla="*/ 9302 h 10000"/>
                  <a:gd name="connsiteX72" fmla="*/ 6883 w 9947"/>
                  <a:gd name="connsiteY72" fmla="*/ 9415 h 10000"/>
                  <a:gd name="connsiteX73" fmla="*/ 6949 w 9947"/>
                  <a:gd name="connsiteY73" fmla="*/ 9527 h 10000"/>
                  <a:gd name="connsiteX74" fmla="*/ 3184 w 9947"/>
                  <a:gd name="connsiteY74" fmla="*/ 9527 h 10000"/>
                  <a:gd name="connsiteX75" fmla="*/ 3223 w 9947"/>
                  <a:gd name="connsiteY75" fmla="*/ 9441 h 10000"/>
                  <a:gd name="connsiteX76" fmla="*/ 3277 w 9947"/>
                  <a:gd name="connsiteY76" fmla="*/ 9355 h 10000"/>
                  <a:gd name="connsiteX77" fmla="*/ 3329 w 9947"/>
                  <a:gd name="connsiteY77" fmla="*/ 9289 h 10000"/>
                  <a:gd name="connsiteX78" fmla="*/ 3400 w 9947"/>
                  <a:gd name="connsiteY78" fmla="*/ 9223 h 10000"/>
                  <a:gd name="connsiteX79" fmla="*/ 3467 w 9947"/>
                  <a:gd name="connsiteY79" fmla="*/ 9170 h 10000"/>
                  <a:gd name="connsiteX80" fmla="*/ 3546 w 9947"/>
                  <a:gd name="connsiteY80" fmla="*/ 9117 h 10000"/>
                  <a:gd name="connsiteX81" fmla="*/ 3626 w 9947"/>
                  <a:gd name="connsiteY81" fmla="*/ 9077 h 10000"/>
                  <a:gd name="connsiteX82" fmla="*/ 3717 w 9947"/>
                  <a:gd name="connsiteY82" fmla="*/ 9044 h 10000"/>
                  <a:gd name="connsiteX83" fmla="*/ 3717 w 9947"/>
                  <a:gd name="connsiteY83" fmla="*/ 8195 h 10000"/>
                  <a:gd name="connsiteX84" fmla="*/ 608 w 9947"/>
                  <a:gd name="connsiteY84" fmla="*/ 8209 h 10000"/>
                  <a:gd name="connsiteX85" fmla="*/ 608 w 9947"/>
                  <a:gd name="connsiteY85" fmla="*/ 8838 h 10000"/>
                  <a:gd name="connsiteX86" fmla="*/ 548 w 9947"/>
                  <a:gd name="connsiteY86" fmla="*/ 8918 h 10000"/>
                  <a:gd name="connsiteX87" fmla="*/ 502 w 9947"/>
                  <a:gd name="connsiteY87" fmla="*/ 9004 h 10000"/>
                  <a:gd name="connsiteX88" fmla="*/ 469 w 9947"/>
                  <a:gd name="connsiteY88" fmla="*/ 9097 h 10000"/>
                  <a:gd name="connsiteX89" fmla="*/ 456 w 9947"/>
                  <a:gd name="connsiteY89" fmla="*/ 9203 h 10000"/>
                  <a:gd name="connsiteX90" fmla="*/ 429 w 9947"/>
                  <a:gd name="connsiteY90" fmla="*/ 9196 h 10000"/>
                  <a:gd name="connsiteX91" fmla="*/ 408 w 9947"/>
                  <a:gd name="connsiteY91" fmla="*/ 9196 h 10000"/>
                  <a:gd name="connsiteX92" fmla="*/ 382 w 9947"/>
                  <a:gd name="connsiteY92" fmla="*/ 9190 h 10000"/>
                  <a:gd name="connsiteX93" fmla="*/ 356 w 9947"/>
                  <a:gd name="connsiteY93" fmla="*/ 9190 h 10000"/>
                  <a:gd name="connsiteX94" fmla="*/ 271 w 9947"/>
                  <a:gd name="connsiteY94" fmla="*/ 9196 h 10000"/>
                  <a:gd name="connsiteX95" fmla="*/ 198 w 9947"/>
                  <a:gd name="connsiteY95" fmla="*/ 9216 h 10000"/>
                  <a:gd name="connsiteX96" fmla="*/ 126 w 9947"/>
                  <a:gd name="connsiteY96" fmla="*/ 9243 h 10000"/>
                  <a:gd name="connsiteX97" fmla="*/ 60 w 9947"/>
                  <a:gd name="connsiteY97" fmla="*/ 9282 h 10000"/>
                  <a:gd name="connsiteX98" fmla="*/ 1 w 9947"/>
                  <a:gd name="connsiteY98" fmla="*/ 9335 h 10000"/>
                  <a:gd name="connsiteX99" fmla="*/ 525 w 9947"/>
                  <a:gd name="connsiteY99" fmla="*/ 8678 h 10000"/>
                  <a:gd name="connsiteX100" fmla="*/ 132 w 9947"/>
                  <a:gd name="connsiteY100" fmla="*/ 7088 h 10000"/>
                  <a:gd name="connsiteX101" fmla="*/ 1020 w 9947"/>
                  <a:gd name="connsiteY101" fmla="*/ 8758 h 10000"/>
                  <a:gd name="connsiteX102" fmla="*/ 669 w 9947"/>
                  <a:gd name="connsiteY102" fmla="*/ 8945 h 10000"/>
                  <a:gd name="connsiteX103" fmla="*/ 1106 w 9947"/>
                  <a:gd name="connsiteY103" fmla="*/ 9002 h 10000"/>
                  <a:gd name="connsiteX104" fmla="*/ 1568 w 9947"/>
                  <a:gd name="connsiteY104" fmla="*/ 9426 h 10000"/>
                  <a:gd name="connsiteX105" fmla="*/ 8436 w 9947"/>
                  <a:gd name="connsiteY105" fmla="*/ 9998 h 10000"/>
                  <a:gd name="connsiteX106" fmla="*/ 9871 w 9947"/>
                  <a:gd name="connsiteY106" fmla="*/ 9527 h 10000"/>
                  <a:gd name="connsiteX107" fmla="*/ 9947 w 9947"/>
                  <a:gd name="connsiteY107" fmla="*/ 9527 h 10000"/>
                  <a:gd name="connsiteX0" fmla="*/ 9941 w 9941"/>
                  <a:gd name="connsiteY0" fmla="*/ 9527 h 10000"/>
                  <a:gd name="connsiteX1" fmla="*/ 9941 w 9941"/>
                  <a:gd name="connsiteY1" fmla="*/ 7381 h 10000"/>
                  <a:gd name="connsiteX2" fmla="*/ 9126 w 9941"/>
                  <a:gd name="connsiteY2" fmla="*/ 7381 h 10000"/>
                  <a:gd name="connsiteX3" fmla="*/ 9126 w 9941"/>
                  <a:gd name="connsiteY3" fmla="*/ 4128 h 10000"/>
                  <a:gd name="connsiteX4" fmla="*/ 7112 w 9941"/>
                  <a:gd name="connsiteY4" fmla="*/ 4128 h 10000"/>
                  <a:gd name="connsiteX5" fmla="*/ 7112 w 9941"/>
                  <a:gd name="connsiteY5" fmla="*/ 3816 h 10000"/>
                  <a:gd name="connsiteX6" fmla="*/ 8721 w 9941"/>
                  <a:gd name="connsiteY6" fmla="*/ 3816 h 10000"/>
                  <a:gd name="connsiteX7" fmla="*/ 8721 w 9941"/>
                  <a:gd name="connsiteY7" fmla="*/ 3498 h 10000"/>
                  <a:gd name="connsiteX8" fmla="*/ 7112 w 9941"/>
                  <a:gd name="connsiteY8" fmla="*/ 3498 h 10000"/>
                  <a:gd name="connsiteX9" fmla="*/ 7112 w 9941"/>
                  <a:gd name="connsiteY9" fmla="*/ 1365 h 10000"/>
                  <a:gd name="connsiteX10" fmla="*/ 4744 w 9941"/>
                  <a:gd name="connsiteY10" fmla="*/ 550 h 10000"/>
                  <a:gd name="connsiteX11" fmla="*/ 4744 w 9941"/>
                  <a:gd name="connsiteY11" fmla="*/ 5672 h 10000"/>
                  <a:gd name="connsiteX12" fmla="*/ 4369 w 9941"/>
                  <a:gd name="connsiteY12" fmla="*/ 5678 h 10000"/>
                  <a:gd name="connsiteX13" fmla="*/ 4369 w 9941"/>
                  <a:gd name="connsiteY13" fmla="*/ 1756 h 10000"/>
                  <a:gd name="connsiteX14" fmla="*/ 3573 w 9941"/>
                  <a:gd name="connsiteY14" fmla="*/ 2061 h 10000"/>
                  <a:gd name="connsiteX15" fmla="*/ 3142 w 9941"/>
                  <a:gd name="connsiteY15" fmla="*/ 2061 h 10000"/>
                  <a:gd name="connsiteX16" fmla="*/ 3142 w 9941"/>
                  <a:gd name="connsiteY16" fmla="*/ 0 h 10000"/>
                  <a:gd name="connsiteX17" fmla="*/ 2983 w 9941"/>
                  <a:gd name="connsiteY17" fmla="*/ 0 h 10000"/>
                  <a:gd name="connsiteX18" fmla="*/ 2983 w 9941"/>
                  <a:gd name="connsiteY18" fmla="*/ 2061 h 10000"/>
                  <a:gd name="connsiteX19" fmla="*/ 2618 w 9941"/>
                  <a:gd name="connsiteY19" fmla="*/ 2061 h 10000"/>
                  <a:gd name="connsiteX20" fmla="*/ 2618 w 9941"/>
                  <a:gd name="connsiteY20" fmla="*/ 2492 h 10000"/>
                  <a:gd name="connsiteX21" fmla="*/ 1962 w 9941"/>
                  <a:gd name="connsiteY21" fmla="*/ 2815 h 10000"/>
                  <a:gd name="connsiteX22" fmla="*/ 1962 w 9941"/>
                  <a:gd name="connsiteY22" fmla="*/ 4413 h 10000"/>
                  <a:gd name="connsiteX23" fmla="*/ 1611 w 9941"/>
                  <a:gd name="connsiteY23" fmla="*/ 4413 h 10000"/>
                  <a:gd name="connsiteX24" fmla="*/ 1611 w 9941"/>
                  <a:gd name="connsiteY24" fmla="*/ 4837 h 10000"/>
                  <a:gd name="connsiteX25" fmla="*/ 1962 w 9941"/>
                  <a:gd name="connsiteY25" fmla="*/ 4837 h 10000"/>
                  <a:gd name="connsiteX26" fmla="*/ 1962 w 9941"/>
                  <a:gd name="connsiteY26" fmla="*/ 5367 h 10000"/>
                  <a:gd name="connsiteX27" fmla="*/ 1611 w 9941"/>
                  <a:gd name="connsiteY27" fmla="*/ 5367 h 10000"/>
                  <a:gd name="connsiteX28" fmla="*/ 1611 w 9941"/>
                  <a:gd name="connsiteY28" fmla="*/ 5791 h 10000"/>
                  <a:gd name="connsiteX29" fmla="*/ 1962 w 9941"/>
                  <a:gd name="connsiteY29" fmla="*/ 5791 h 10000"/>
                  <a:gd name="connsiteX30" fmla="*/ 1962 w 9941"/>
                  <a:gd name="connsiteY30" fmla="*/ 7043 h 10000"/>
                  <a:gd name="connsiteX31" fmla="*/ 915 w 9941"/>
                  <a:gd name="connsiteY31" fmla="*/ 7043 h 10000"/>
                  <a:gd name="connsiteX32" fmla="*/ 915 w 9941"/>
                  <a:gd name="connsiteY32" fmla="*/ 7818 h 10000"/>
                  <a:gd name="connsiteX33" fmla="*/ 1452 w 9941"/>
                  <a:gd name="connsiteY33" fmla="*/ 7838 h 10000"/>
                  <a:gd name="connsiteX34" fmla="*/ 2180 w 9941"/>
                  <a:gd name="connsiteY34" fmla="*/ 7315 h 10000"/>
                  <a:gd name="connsiteX35" fmla="*/ 2174 w 9941"/>
                  <a:gd name="connsiteY35" fmla="*/ 7818 h 10000"/>
                  <a:gd name="connsiteX36" fmla="*/ 2843 w 9941"/>
                  <a:gd name="connsiteY36" fmla="*/ 7368 h 10000"/>
                  <a:gd name="connsiteX37" fmla="*/ 2843 w 9941"/>
                  <a:gd name="connsiteY37" fmla="*/ 7818 h 10000"/>
                  <a:gd name="connsiteX38" fmla="*/ 3506 w 9941"/>
                  <a:gd name="connsiteY38" fmla="*/ 7361 h 10000"/>
                  <a:gd name="connsiteX39" fmla="*/ 3512 w 9941"/>
                  <a:gd name="connsiteY39" fmla="*/ 7811 h 10000"/>
                  <a:gd name="connsiteX40" fmla="*/ 4148 w 9941"/>
                  <a:gd name="connsiteY40" fmla="*/ 7328 h 10000"/>
                  <a:gd name="connsiteX41" fmla="*/ 4148 w 9941"/>
                  <a:gd name="connsiteY41" fmla="*/ 8613 h 10000"/>
                  <a:gd name="connsiteX42" fmla="*/ 4223 w 9941"/>
                  <a:gd name="connsiteY42" fmla="*/ 8520 h 10000"/>
                  <a:gd name="connsiteX43" fmla="*/ 4295 w 9941"/>
                  <a:gd name="connsiteY43" fmla="*/ 8434 h 10000"/>
                  <a:gd name="connsiteX44" fmla="*/ 4384 w 9941"/>
                  <a:gd name="connsiteY44" fmla="*/ 8361 h 10000"/>
                  <a:gd name="connsiteX45" fmla="*/ 4481 w 9941"/>
                  <a:gd name="connsiteY45" fmla="*/ 8295 h 10000"/>
                  <a:gd name="connsiteX46" fmla="*/ 4580 w 9941"/>
                  <a:gd name="connsiteY46" fmla="*/ 8249 h 10000"/>
                  <a:gd name="connsiteX47" fmla="*/ 4686 w 9941"/>
                  <a:gd name="connsiteY47" fmla="*/ 8215 h 10000"/>
                  <a:gd name="connsiteX48" fmla="*/ 4797 w 9941"/>
                  <a:gd name="connsiteY48" fmla="*/ 8189 h 10000"/>
                  <a:gd name="connsiteX49" fmla="*/ 4924 w 9941"/>
                  <a:gd name="connsiteY49" fmla="*/ 8182 h 10000"/>
                  <a:gd name="connsiteX50" fmla="*/ 5097 w 9941"/>
                  <a:gd name="connsiteY50" fmla="*/ 8195 h 10000"/>
                  <a:gd name="connsiteX51" fmla="*/ 5270 w 9941"/>
                  <a:gd name="connsiteY51" fmla="*/ 8242 h 10000"/>
                  <a:gd name="connsiteX52" fmla="*/ 5408 w 9941"/>
                  <a:gd name="connsiteY52" fmla="*/ 8321 h 10000"/>
                  <a:gd name="connsiteX53" fmla="*/ 5549 w 9941"/>
                  <a:gd name="connsiteY53" fmla="*/ 8421 h 10000"/>
                  <a:gd name="connsiteX54" fmla="*/ 5668 w 9941"/>
                  <a:gd name="connsiteY54" fmla="*/ 8540 h 10000"/>
                  <a:gd name="connsiteX55" fmla="*/ 5747 w 9941"/>
                  <a:gd name="connsiteY55" fmla="*/ 8686 h 10000"/>
                  <a:gd name="connsiteX56" fmla="*/ 5820 w 9941"/>
                  <a:gd name="connsiteY56" fmla="*/ 8838 h 10000"/>
                  <a:gd name="connsiteX57" fmla="*/ 5845 w 9941"/>
                  <a:gd name="connsiteY57" fmla="*/ 9004 h 10000"/>
                  <a:gd name="connsiteX58" fmla="*/ 5879 w 9941"/>
                  <a:gd name="connsiteY58" fmla="*/ 8997 h 10000"/>
                  <a:gd name="connsiteX59" fmla="*/ 5905 w 9941"/>
                  <a:gd name="connsiteY59" fmla="*/ 8997 h 10000"/>
                  <a:gd name="connsiteX60" fmla="*/ 5932 w 9941"/>
                  <a:gd name="connsiteY60" fmla="*/ 8991 h 10000"/>
                  <a:gd name="connsiteX61" fmla="*/ 5958 w 9941"/>
                  <a:gd name="connsiteY61" fmla="*/ 8991 h 10000"/>
                  <a:gd name="connsiteX62" fmla="*/ 5991 w 9941"/>
                  <a:gd name="connsiteY62" fmla="*/ 8984 h 10000"/>
                  <a:gd name="connsiteX63" fmla="*/ 6023 w 9941"/>
                  <a:gd name="connsiteY63" fmla="*/ 8984 h 10000"/>
                  <a:gd name="connsiteX64" fmla="*/ 6050 w 9941"/>
                  <a:gd name="connsiteY64" fmla="*/ 8984 h 10000"/>
                  <a:gd name="connsiteX65" fmla="*/ 6085 w 9941"/>
                  <a:gd name="connsiteY65" fmla="*/ 8984 h 10000"/>
                  <a:gd name="connsiteX66" fmla="*/ 6223 w 9941"/>
                  <a:gd name="connsiteY66" fmla="*/ 8991 h 10000"/>
                  <a:gd name="connsiteX67" fmla="*/ 6349 w 9941"/>
                  <a:gd name="connsiteY67" fmla="*/ 9024 h 10000"/>
                  <a:gd name="connsiteX68" fmla="*/ 6475 w 9941"/>
                  <a:gd name="connsiteY68" fmla="*/ 9070 h 10000"/>
                  <a:gd name="connsiteX69" fmla="*/ 6589 w 9941"/>
                  <a:gd name="connsiteY69" fmla="*/ 9137 h 10000"/>
                  <a:gd name="connsiteX70" fmla="*/ 6693 w 9941"/>
                  <a:gd name="connsiteY70" fmla="*/ 9216 h 10000"/>
                  <a:gd name="connsiteX71" fmla="*/ 6787 w 9941"/>
                  <a:gd name="connsiteY71" fmla="*/ 9302 h 10000"/>
                  <a:gd name="connsiteX72" fmla="*/ 6861 w 9941"/>
                  <a:gd name="connsiteY72" fmla="*/ 9415 h 10000"/>
                  <a:gd name="connsiteX73" fmla="*/ 6927 w 9941"/>
                  <a:gd name="connsiteY73" fmla="*/ 9527 h 10000"/>
                  <a:gd name="connsiteX74" fmla="*/ 3142 w 9941"/>
                  <a:gd name="connsiteY74" fmla="*/ 9527 h 10000"/>
                  <a:gd name="connsiteX75" fmla="*/ 3181 w 9941"/>
                  <a:gd name="connsiteY75" fmla="*/ 9441 h 10000"/>
                  <a:gd name="connsiteX76" fmla="*/ 3235 w 9941"/>
                  <a:gd name="connsiteY76" fmla="*/ 9355 h 10000"/>
                  <a:gd name="connsiteX77" fmla="*/ 3288 w 9941"/>
                  <a:gd name="connsiteY77" fmla="*/ 9289 h 10000"/>
                  <a:gd name="connsiteX78" fmla="*/ 3359 w 9941"/>
                  <a:gd name="connsiteY78" fmla="*/ 9223 h 10000"/>
                  <a:gd name="connsiteX79" fmla="*/ 3426 w 9941"/>
                  <a:gd name="connsiteY79" fmla="*/ 9170 h 10000"/>
                  <a:gd name="connsiteX80" fmla="*/ 3506 w 9941"/>
                  <a:gd name="connsiteY80" fmla="*/ 9117 h 10000"/>
                  <a:gd name="connsiteX81" fmla="*/ 3586 w 9941"/>
                  <a:gd name="connsiteY81" fmla="*/ 9077 h 10000"/>
                  <a:gd name="connsiteX82" fmla="*/ 3678 w 9941"/>
                  <a:gd name="connsiteY82" fmla="*/ 9044 h 10000"/>
                  <a:gd name="connsiteX83" fmla="*/ 3678 w 9941"/>
                  <a:gd name="connsiteY83" fmla="*/ 8195 h 10000"/>
                  <a:gd name="connsiteX84" fmla="*/ 552 w 9941"/>
                  <a:gd name="connsiteY84" fmla="*/ 8209 h 10000"/>
                  <a:gd name="connsiteX85" fmla="*/ 552 w 9941"/>
                  <a:gd name="connsiteY85" fmla="*/ 8838 h 10000"/>
                  <a:gd name="connsiteX86" fmla="*/ 492 w 9941"/>
                  <a:gd name="connsiteY86" fmla="*/ 8918 h 10000"/>
                  <a:gd name="connsiteX87" fmla="*/ 446 w 9941"/>
                  <a:gd name="connsiteY87" fmla="*/ 9004 h 10000"/>
                  <a:gd name="connsiteX88" fmla="*/ 412 w 9941"/>
                  <a:gd name="connsiteY88" fmla="*/ 9097 h 10000"/>
                  <a:gd name="connsiteX89" fmla="*/ 399 w 9941"/>
                  <a:gd name="connsiteY89" fmla="*/ 9203 h 10000"/>
                  <a:gd name="connsiteX90" fmla="*/ 372 w 9941"/>
                  <a:gd name="connsiteY90" fmla="*/ 9196 h 10000"/>
                  <a:gd name="connsiteX91" fmla="*/ 351 w 9941"/>
                  <a:gd name="connsiteY91" fmla="*/ 9196 h 10000"/>
                  <a:gd name="connsiteX92" fmla="*/ 325 w 9941"/>
                  <a:gd name="connsiteY92" fmla="*/ 9190 h 10000"/>
                  <a:gd name="connsiteX93" fmla="*/ 299 w 9941"/>
                  <a:gd name="connsiteY93" fmla="*/ 9190 h 10000"/>
                  <a:gd name="connsiteX94" fmla="*/ 213 w 9941"/>
                  <a:gd name="connsiteY94" fmla="*/ 9196 h 10000"/>
                  <a:gd name="connsiteX95" fmla="*/ 140 w 9941"/>
                  <a:gd name="connsiteY95" fmla="*/ 9216 h 10000"/>
                  <a:gd name="connsiteX96" fmla="*/ 68 w 9941"/>
                  <a:gd name="connsiteY96" fmla="*/ 9243 h 10000"/>
                  <a:gd name="connsiteX97" fmla="*/ 1 w 9941"/>
                  <a:gd name="connsiteY97" fmla="*/ 9282 h 10000"/>
                  <a:gd name="connsiteX98" fmla="*/ 580 w 9941"/>
                  <a:gd name="connsiteY98" fmla="*/ 8684 h 10000"/>
                  <a:gd name="connsiteX99" fmla="*/ 469 w 9941"/>
                  <a:gd name="connsiteY99" fmla="*/ 8678 h 10000"/>
                  <a:gd name="connsiteX100" fmla="*/ 74 w 9941"/>
                  <a:gd name="connsiteY100" fmla="*/ 7088 h 10000"/>
                  <a:gd name="connsiteX101" fmla="*/ 966 w 9941"/>
                  <a:gd name="connsiteY101" fmla="*/ 8758 h 10000"/>
                  <a:gd name="connsiteX102" fmla="*/ 614 w 9941"/>
                  <a:gd name="connsiteY102" fmla="*/ 8945 h 10000"/>
                  <a:gd name="connsiteX103" fmla="*/ 1053 w 9941"/>
                  <a:gd name="connsiteY103" fmla="*/ 9002 h 10000"/>
                  <a:gd name="connsiteX104" fmla="*/ 1517 w 9941"/>
                  <a:gd name="connsiteY104" fmla="*/ 9426 h 10000"/>
                  <a:gd name="connsiteX105" fmla="*/ 8422 w 9941"/>
                  <a:gd name="connsiteY105" fmla="*/ 9998 h 10000"/>
                  <a:gd name="connsiteX106" fmla="*/ 9865 w 9941"/>
                  <a:gd name="connsiteY106" fmla="*/ 9527 h 10000"/>
                  <a:gd name="connsiteX107" fmla="*/ 9941 w 9941"/>
                  <a:gd name="connsiteY107" fmla="*/ 9527 h 10000"/>
                  <a:gd name="connsiteX0" fmla="*/ 9933 w 9933"/>
                  <a:gd name="connsiteY0" fmla="*/ 9527 h 10000"/>
                  <a:gd name="connsiteX1" fmla="*/ 9933 w 9933"/>
                  <a:gd name="connsiteY1" fmla="*/ 7381 h 10000"/>
                  <a:gd name="connsiteX2" fmla="*/ 9113 w 9933"/>
                  <a:gd name="connsiteY2" fmla="*/ 7381 h 10000"/>
                  <a:gd name="connsiteX3" fmla="*/ 9113 w 9933"/>
                  <a:gd name="connsiteY3" fmla="*/ 4128 h 10000"/>
                  <a:gd name="connsiteX4" fmla="*/ 7087 w 9933"/>
                  <a:gd name="connsiteY4" fmla="*/ 4128 h 10000"/>
                  <a:gd name="connsiteX5" fmla="*/ 7087 w 9933"/>
                  <a:gd name="connsiteY5" fmla="*/ 3816 h 10000"/>
                  <a:gd name="connsiteX6" fmla="*/ 8706 w 9933"/>
                  <a:gd name="connsiteY6" fmla="*/ 3816 h 10000"/>
                  <a:gd name="connsiteX7" fmla="*/ 8706 w 9933"/>
                  <a:gd name="connsiteY7" fmla="*/ 3498 h 10000"/>
                  <a:gd name="connsiteX8" fmla="*/ 7087 w 9933"/>
                  <a:gd name="connsiteY8" fmla="*/ 3498 h 10000"/>
                  <a:gd name="connsiteX9" fmla="*/ 7087 w 9933"/>
                  <a:gd name="connsiteY9" fmla="*/ 1365 h 10000"/>
                  <a:gd name="connsiteX10" fmla="*/ 4705 w 9933"/>
                  <a:gd name="connsiteY10" fmla="*/ 550 h 10000"/>
                  <a:gd name="connsiteX11" fmla="*/ 4705 w 9933"/>
                  <a:gd name="connsiteY11" fmla="*/ 5672 h 10000"/>
                  <a:gd name="connsiteX12" fmla="*/ 4328 w 9933"/>
                  <a:gd name="connsiteY12" fmla="*/ 5678 h 10000"/>
                  <a:gd name="connsiteX13" fmla="*/ 4328 w 9933"/>
                  <a:gd name="connsiteY13" fmla="*/ 1756 h 10000"/>
                  <a:gd name="connsiteX14" fmla="*/ 3527 w 9933"/>
                  <a:gd name="connsiteY14" fmla="*/ 2061 h 10000"/>
                  <a:gd name="connsiteX15" fmla="*/ 3094 w 9933"/>
                  <a:gd name="connsiteY15" fmla="*/ 2061 h 10000"/>
                  <a:gd name="connsiteX16" fmla="*/ 3094 w 9933"/>
                  <a:gd name="connsiteY16" fmla="*/ 0 h 10000"/>
                  <a:gd name="connsiteX17" fmla="*/ 2934 w 9933"/>
                  <a:gd name="connsiteY17" fmla="*/ 0 h 10000"/>
                  <a:gd name="connsiteX18" fmla="*/ 2934 w 9933"/>
                  <a:gd name="connsiteY18" fmla="*/ 2061 h 10000"/>
                  <a:gd name="connsiteX19" fmla="*/ 2567 w 9933"/>
                  <a:gd name="connsiteY19" fmla="*/ 2061 h 10000"/>
                  <a:gd name="connsiteX20" fmla="*/ 2567 w 9933"/>
                  <a:gd name="connsiteY20" fmla="*/ 2492 h 10000"/>
                  <a:gd name="connsiteX21" fmla="*/ 1907 w 9933"/>
                  <a:gd name="connsiteY21" fmla="*/ 2815 h 10000"/>
                  <a:gd name="connsiteX22" fmla="*/ 1907 w 9933"/>
                  <a:gd name="connsiteY22" fmla="*/ 4413 h 10000"/>
                  <a:gd name="connsiteX23" fmla="*/ 1554 w 9933"/>
                  <a:gd name="connsiteY23" fmla="*/ 4413 h 10000"/>
                  <a:gd name="connsiteX24" fmla="*/ 1554 w 9933"/>
                  <a:gd name="connsiteY24" fmla="*/ 4837 h 10000"/>
                  <a:gd name="connsiteX25" fmla="*/ 1907 w 9933"/>
                  <a:gd name="connsiteY25" fmla="*/ 4837 h 10000"/>
                  <a:gd name="connsiteX26" fmla="*/ 1907 w 9933"/>
                  <a:gd name="connsiteY26" fmla="*/ 5367 h 10000"/>
                  <a:gd name="connsiteX27" fmla="*/ 1554 w 9933"/>
                  <a:gd name="connsiteY27" fmla="*/ 5367 h 10000"/>
                  <a:gd name="connsiteX28" fmla="*/ 1554 w 9933"/>
                  <a:gd name="connsiteY28" fmla="*/ 5791 h 10000"/>
                  <a:gd name="connsiteX29" fmla="*/ 1907 w 9933"/>
                  <a:gd name="connsiteY29" fmla="*/ 5791 h 10000"/>
                  <a:gd name="connsiteX30" fmla="*/ 1907 w 9933"/>
                  <a:gd name="connsiteY30" fmla="*/ 7043 h 10000"/>
                  <a:gd name="connsiteX31" fmla="*/ 853 w 9933"/>
                  <a:gd name="connsiteY31" fmla="*/ 7043 h 10000"/>
                  <a:gd name="connsiteX32" fmla="*/ 853 w 9933"/>
                  <a:gd name="connsiteY32" fmla="*/ 7818 h 10000"/>
                  <a:gd name="connsiteX33" fmla="*/ 1394 w 9933"/>
                  <a:gd name="connsiteY33" fmla="*/ 7838 h 10000"/>
                  <a:gd name="connsiteX34" fmla="*/ 2126 w 9933"/>
                  <a:gd name="connsiteY34" fmla="*/ 7315 h 10000"/>
                  <a:gd name="connsiteX35" fmla="*/ 2120 w 9933"/>
                  <a:gd name="connsiteY35" fmla="*/ 7818 h 10000"/>
                  <a:gd name="connsiteX36" fmla="*/ 2793 w 9933"/>
                  <a:gd name="connsiteY36" fmla="*/ 7368 h 10000"/>
                  <a:gd name="connsiteX37" fmla="*/ 2793 w 9933"/>
                  <a:gd name="connsiteY37" fmla="*/ 7818 h 10000"/>
                  <a:gd name="connsiteX38" fmla="*/ 3460 w 9933"/>
                  <a:gd name="connsiteY38" fmla="*/ 7361 h 10000"/>
                  <a:gd name="connsiteX39" fmla="*/ 3466 w 9933"/>
                  <a:gd name="connsiteY39" fmla="*/ 7811 h 10000"/>
                  <a:gd name="connsiteX40" fmla="*/ 4106 w 9933"/>
                  <a:gd name="connsiteY40" fmla="*/ 7328 h 10000"/>
                  <a:gd name="connsiteX41" fmla="*/ 4106 w 9933"/>
                  <a:gd name="connsiteY41" fmla="*/ 8613 h 10000"/>
                  <a:gd name="connsiteX42" fmla="*/ 4181 w 9933"/>
                  <a:gd name="connsiteY42" fmla="*/ 8520 h 10000"/>
                  <a:gd name="connsiteX43" fmla="*/ 4253 w 9933"/>
                  <a:gd name="connsiteY43" fmla="*/ 8434 h 10000"/>
                  <a:gd name="connsiteX44" fmla="*/ 4343 w 9933"/>
                  <a:gd name="connsiteY44" fmla="*/ 8361 h 10000"/>
                  <a:gd name="connsiteX45" fmla="*/ 4441 w 9933"/>
                  <a:gd name="connsiteY45" fmla="*/ 8295 h 10000"/>
                  <a:gd name="connsiteX46" fmla="*/ 4540 w 9933"/>
                  <a:gd name="connsiteY46" fmla="*/ 8249 h 10000"/>
                  <a:gd name="connsiteX47" fmla="*/ 4647 w 9933"/>
                  <a:gd name="connsiteY47" fmla="*/ 8215 h 10000"/>
                  <a:gd name="connsiteX48" fmla="*/ 4758 w 9933"/>
                  <a:gd name="connsiteY48" fmla="*/ 8189 h 10000"/>
                  <a:gd name="connsiteX49" fmla="*/ 4886 w 9933"/>
                  <a:gd name="connsiteY49" fmla="*/ 8182 h 10000"/>
                  <a:gd name="connsiteX50" fmla="*/ 5060 w 9933"/>
                  <a:gd name="connsiteY50" fmla="*/ 8195 h 10000"/>
                  <a:gd name="connsiteX51" fmla="*/ 5234 w 9933"/>
                  <a:gd name="connsiteY51" fmla="*/ 8242 h 10000"/>
                  <a:gd name="connsiteX52" fmla="*/ 5373 w 9933"/>
                  <a:gd name="connsiteY52" fmla="*/ 8321 h 10000"/>
                  <a:gd name="connsiteX53" fmla="*/ 5515 w 9933"/>
                  <a:gd name="connsiteY53" fmla="*/ 8421 h 10000"/>
                  <a:gd name="connsiteX54" fmla="*/ 5635 w 9933"/>
                  <a:gd name="connsiteY54" fmla="*/ 8540 h 10000"/>
                  <a:gd name="connsiteX55" fmla="*/ 5714 w 9933"/>
                  <a:gd name="connsiteY55" fmla="*/ 8686 h 10000"/>
                  <a:gd name="connsiteX56" fmla="*/ 5788 w 9933"/>
                  <a:gd name="connsiteY56" fmla="*/ 8838 h 10000"/>
                  <a:gd name="connsiteX57" fmla="*/ 5813 w 9933"/>
                  <a:gd name="connsiteY57" fmla="*/ 9004 h 10000"/>
                  <a:gd name="connsiteX58" fmla="*/ 5847 w 9933"/>
                  <a:gd name="connsiteY58" fmla="*/ 8997 h 10000"/>
                  <a:gd name="connsiteX59" fmla="*/ 5873 w 9933"/>
                  <a:gd name="connsiteY59" fmla="*/ 8997 h 10000"/>
                  <a:gd name="connsiteX60" fmla="*/ 5900 w 9933"/>
                  <a:gd name="connsiteY60" fmla="*/ 8991 h 10000"/>
                  <a:gd name="connsiteX61" fmla="*/ 5926 w 9933"/>
                  <a:gd name="connsiteY61" fmla="*/ 8991 h 10000"/>
                  <a:gd name="connsiteX62" fmla="*/ 5960 w 9933"/>
                  <a:gd name="connsiteY62" fmla="*/ 8984 h 10000"/>
                  <a:gd name="connsiteX63" fmla="*/ 5992 w 9933"/>
                  <a:gd name="connsiteY63" fmla="*/ 8984 h 10000"/>
                  <a:gd name="connsiteX64" fmla="*/ 6019 w 9933"/>
                  <a:gd name="connsiteY64" fmla="*/ 8984 h 10000"/>
                  <a:gd name="connsiteX65" fmla="*/ 6054 w 9933"/>
                  <a:gd name="connsiteY65" fmla="*/ 8984 h 10000"/>
                  <a:gd name="connsiteX66" fmla="*/ 6193 w 9933"/>
                  <a:gd name="connsiteY66" fmla="*/ 8991 h 10000"/>
                  <a:gd name="connsiteX67" fmla="*/ 6320 w 9933"/>
                  <a:gd name="connsiteY67" fmla="*/ 9024 h 10000"/>
                  <a:gd name="connsiteX68" fmla="*/ 6446 w 9933"/>
                  <a:gd name="connsiteY68" fmla="*/ 9070 h 10000"/>
                  <a:gd name="connsiteX69" fmla="*/ 6561 w 9933"/>
                  <a:gd name="connsiteY69" fmla="*/ 9137 h 10000"/>
                  <a:gd name="connsiteX70" fmla="*/ 6666 w 9933"/>
                  <a:gd name="connsiteY70" fmla="*/ 9216 h 10000"/>
                  <a:gd name="connsiteX71" fmla="*/ 6760 w 9933"/>
                  <a:gd name="connsiteY71" fmla="*/ 9302 h 10000"/>
                  <a:gd name="connsiteX72" fmla="*/ 6835 w 9933"/>
                  <a:gd name="connsiteY72" fmla="*/ 9415 h 10000"/>
                  <a:gd name="connsiteX73" fmla="*/ 6901 w 9933"/>
                  <a:gd name="connsiteY73" fmla="*/ 9527 h 10000"/>
                  <a:gd name="connsiteX74" fmla="*/ 3094 w 9933"/>
                  <a:gd name="connsiteY74" fmla="*/ 9527 h 10000"/>
                  <a:gd name="connsiteX75" fmla="*/ 3133 w 9933"/>
                  <a:gd name="connsiteY75" fmla="*/ 9441 h 10000"/>
                  <a:gd name="connsiteX76" fmla="*/ 3187 w 9933"/>
                  <a:gd name="connsiteY76" fmla="*/ 9355 h 10000"/>
                  <a:gd name="connsiteX77" fmla="*/ 3241 w 9933"/>
                  <a:gd name="connsiteY77" fmla="*/ 9289 h 10000"/>
                  <a:gd name="connsiteX78" fmla="*/ 3312 w 9933"/>
                  <a:gd name="connsiteY78" fmla="*/ 9223 h 10000"/>
                  <a:gd name="connsiteX79" fmla="*/ 3379 w 9933"/>
                  <a:gd name="connsiteY79" fmla="*/ 9170 h 10000"/>
                  <a:gd name="connsiteX80" fmla="*/ 3460 w 9933"/>
                  <a:gd name="connsiteY80" fmla="*/ 9117 h 10000"/>
                  <a:gd name="connsiteX81" fmla="*/ 3540 w 9933"/>
                  <a:gd name="connsiteY81" fmla="*/ 9077 h 10000"/>
                  <a:gd name="connsiteX82" fmla="*/ 3633 w 9933"/>
                  <a:gd name="connsiteY82" fmla="*/ 9044 h 10000"/>
                  <a:gd name="connsiteX83" fmla="*/ 3633 w 9933"/>
                  <a:gd name="connsiteY83" fmla="*/ 8195 h 10000"/>
                  <a:gd name="connsiteX84" fmla="*/ 488 w 9933"/>
                  <a:gd name="connsiteY84" fmla="*/ 8209 h 10000"/>
                  <a:gd name="connsiteX85" fmla="*/ 488 w 9933"/>
                  <a:gd name="connsiteY85" fmla="*/ 8838 h 10000"/>
                  <a:gd name="connsiteX86" fmla="*/ 428 w 9933"/>
                  <a:gd name="connsiteY86" fmla="*/ 8918 h 10000"/>
                  <a:gd name="connsiteX87" fmla="*/ 382 w 9933"/>
                  <a:gd name="connsiteY87" fmla="*/ 9004 h 10000"/>
                  <a:gd name="connsiteX88" fmla="*/ 347 w 9933"/>
                  <a:gd name="connsiteY88" fmla="*/ 9097 h 10000"/>
                  <a:gd name="connsiteX89" fmla="*/ 334 w 9933"/>
                  <a:gd name="connsiteY89" fmla="*/ 9203 h 10000"/>
                  <a:gd name="connsiteX90" fmla="*/ 307 w 9933"/>
                  <a:gd name="connsiteY90" fmla="*/ 9196 h 10000"/>
                  <a:gd name="connsiteX91" fmla="*/ 286 w 9933"/>
                  <a:gd name="connsiteY91" fmla="*/ 9196 h 10000"/>
                  <a:gd name="connsiteX92" fmla="*/ 260 w 9933"/>
                  <a:gd name="connsiteY92" fmla="*/ 9190 h 10000"/>
                  <a:gd name="connsiteX93" fmla="*/ 234 w 9933"/>
                  <a:gd name="connsiteY93" fmla="*/ 9190 h 10000"/>
                  <a:gd name="connsiteX94" fmla="*/ 147 w 9933"/>
                  <a:gd name="connsiteY94" fmla="*/ 9196 h 10000"/>
                  <a:gd name="connsiteX95" fmla="*/ 74 w 9933"/>
                  <a:gd name="connsiteY95" fmla="*/ 9216 h 10000"/>
                  <a:gd name="connsiteX96" fmla="*/ 1 w 9933"/>
                  <a:gd name="connsiteY96" fmla="*/ 9243 h 10000"/>
                  <a:gd name="connsiteX97" fmla="*/ 1102 w 9933"/>
                  <a:gd name="connsiteY97" fmla="*/ 9282 h 10000"/>
                  <a:gd name="connsiteX98" fmla="*/ 516 w 9933"/>
                  <a:gd name="connsiteY98" fmla="*/ 8684 h 10000"/>
                  <a:gd name="connsiteX99" fmla="*/ 405 w 9933"/>
                  <a:gd name="connsiteY99" fmla="*/ 8678 h 10000"/>
                  <a:gd name="connsiteX100" fmla="*/ 7 w 9933"/>
                  <a:gd name="connsiteY100" fmla="*/ 7088 h 10000"/>
                  <a:gd name="connsiteX101" fmla="*/ 905 w 9933"/>
                  <a:gd name="connsiteY101" fmla="*/ 8758 h 10000"/>
                  <a:gd name="connsiteX102" fmla="*/ 551 w 9933"/>
                  <a:gd name="connsiteY102" fmla="*/ 8945 h 10000"/>
                  <a:gd name="connsiteX103" fmla="*/ 992 w 9933"/>
                  <a:gd name="connsiteY103" fmla="*/ 9002 h 10000"/>
                  <a:gd name="connsiteX104" fmla="*/ 1459 w 9933"/>
                  <a:gd name="connsiteY104" fmla="*/ 9426 h 10000"/>
                  <a:gd name="connsiteX105" fmla="*/ 8405 w 9933"/>
                  <a:gd name="connsiteY105" fmla="*/ 9998 h 10000"/>
                  <a:gd name="connsiteX106" fmla="*/ 9857 w 9933"/>
                  <a:gd name="connsiteY106" fmla="*/ 9527 h 10000"/>
                  <a:gd name="connsiteX107" fmla="*/ 9933 w 9933"/>
                  <a:gd name="connsiteY107" fmla="*/ 9527 h 10000"/>
                  <a:gd name="connsiteX0" fmla="*/ 9993 w 9993"/>
                  <a:gd name="connsiteY0" fmla="*/ 9527 h 10000"/>
                  <a:gd name="connsiteX1" fmla="*/ 9993 w 9993"/>
                  <a:gd name="connsiteY1" fmla="*/ 7381 h 10000"/>
                  <a:gd name="connsiteX2" fmla="*/ 9167 w 9993"/>
                  <a:gd name="connsiteY2" fmla="*/ 7381 h 10000"/>
                  <a:gd name="connsiteX3" fmla="*/ 9167 w 9993"/>
                  <a:gd name="connsiteY3" fmla="*/ 4128 h 10000"/>
                  <a:gd name="connsiteX4" fmla="*/ 7128 w 9993"/>
                  <a:gd name="connsiteY4" fmla="*/ 4128 h 10000"/>
                  <a:gd name="connsiteX5" fmla="*/ 7128 w 9993"/>
                  <a:gd name="connsiteY5" fmla="*/ 3816 h 10000"/>
                  <a:gd name="connsiteX6" fmla="*/ 8758 w 9993"/>
                  <a:gd name="connsiteY6" fmla="*/ 3816 h 10000"/>
                  <a:gd name="connsiteX7" fmla="*/ 8758 w 9993"/>
                  <a:gd name="connsiteY7" fmla="*/ 3498 h 10000"/>
                  <a:gd name="connsiteX8" fmla="*/ 7128 w 9993"/>
                  <a:gd name="connsiteY8" fmla="*/ 3498 h 10000"/>
                  <a:gd name="connsiteX9" fmla="*/ 7128 w 9993"/>
                  <a:gd name="connsiteY9" fmla="*/ 1365 h 10000"/>
                  <a:gd name="connsiteX10" fmla="*/ 4730 w 9993"/>
                  <a:gd name="connsiteY10" fmla="*/ 550 h 10000"/>
                  <a:gd name="connsiteX11" fmla="*/ 4730 w 9993"/>
                  <a:gd name="connsiteY11" fmla="*/ 5672 h 10000"/>
                  <a:gd name="connsiteX12" fmla="*/ 4350 w 9993"/>
                  <a:gd name="connsiteY12" fmla="*/ 5678 h 10000"/>
                  <a:gd name="connsiteX13" fmla="*/ 4350 w 9993"/>
                  <a:gd name="connsiteY13" fmla="*/ 1756 h 10000"/>
                  <a:gd name="connsiteX14" fmla="*/ 3544 w 9993"/>
                  <a:gd name="connsiteY14" fmla="*/ 2061 h 10000"/>
                  <a:gd name="connsiteX15" fmla="*/ 3108 w 9993"/>
                  <a:gd name="connsiteY15" fmla="*/ 2061 h 10000"/>
                  <a:gd name="connsiteX16" fmla="*/ 3108 w 9993"/>
                  <a:gd name="connsiteY16" fmla="*/ 0 h 10000"/>
                  <a:gd name="connsiteX17" fmla="*/ 2947 w 9993"/>
                  <a:gd name="connsiteY17" fmla="*/ 0 h 10000"/>
                  <a:gd name="connsiteX18" fmla="*/ 2947 w 9993"/>
                  <a:gd name="connsiteY18" fmla="*/ 2061 h 10000"/>
                  <a:gd name="connsiteX19" fmla="*/ 2577 w 9993"/>
                  <a:gd name="connsiteY19" fmla="*/ 2061 h 10000"/>
                  <a:gd name="connsiteX20" fmla="*/ 2577 w 9993"/>
                  <a:gd name="connsiteY20" fmla="*/ 2492 h 10000"/>
                  <a:gd name="connsiteX21" fmla="*/ 1913 w 9993"/>
                  <a:gd name="connsiteY21" fmla="*/ 2815 h 10000"/>
                  <a:gd name="connsiteX22" fmla="*/ 1913 w 9993"/>
                  <a:gd name="connsiteY22" fmla="*/ 4413 h 10000"/>
                  <a:gd name="connsiteX23" fmla="*/ 1557 w 9993"/>
                  <a:gd name="connsiteY23" fmla="*/ 4413 h 10000"/>
                  <a:gd name="connsiteX24" fmla="*/ 1557 w 9993"/>
                  <a:gd name="connsiteY24" fmla="*/ 4837 h 10000"/>
                  <a:gd name="connsiteX25" fmla="*/ 1913 w 9993"/>
                  <a:gd name="connsiteY25" fmla="*/ 4837 h 10000"/>
                  <a:gd name="connsiteX26" fmla="*/ 1913 w 9993"/>
                  <a:gd name="connsiteY26" fmla="*/ 5367 h 10000"/>
                  <a:gd name="connsiteX27" fmla="*/ 1557 w 9993"/>
                  <a:gd name="connsiteY27" fmla="*/ 5367 h 10000"/>
                  <a:gd name="connsiteX28" fmla="*/ 1557 w 9993"/>
                  <a:gd name="connsiteY28" fmla="*/ 5791 h 10000"/>
                  <a:gd name="connsiteX29" fmla="*/ 1913 w 9993"/>
                  <a:gd name="connsiteY29" fmla="*/ 5791 h 10000"/>
                  <a:gd name="connsiteX30" fmla="*/ 1913 w 9993"/>
                  <a:gd name="connsiteY30" fmla="*/ 7043 h 10000"/>
                  <a:gd name="connsiteX31" fmla="*/ 852 w 9993"/>
                  <a:gd name="connsiteY31" fmla="*/ 7043 h 10000"/>
                  <a:gd name="connsiteX32" fmla="*/ 852 w 9993"/>
                  <a:gd name="connsiteY32" fmla="*/ 7818 h 10000"/>
                  <a:gd name="connsiteX33" fmla="*/ 1396 w 9993"/>
                  <a:gd name="connsiteY33" fmla="*/ 7838 h 10000"/>
                  <a:gd name="connsiteX34" fmla="*/ 2133 w 9993"/>
                  <a:gd name="connsiteY34" fmla="*/ 7315 h 10000"/>
                  <a:gd name="connsiteX35" fmla="*/ 2127 w 9993"/>
                  <a:gd name="connsiteY35" fmla="*/ 7818 h 10000"/>
                  <a:gd name="connsiteX36" fmla="*/ 2805 w 9993"/>
                  <a:gd name="connsiteY36" fmla="*/ 7368 h 10000"/>
                  <a:gd name="connsiteX37" fmla="*/ 2805 w 9993"/>
                  <a:gd name="connsiteY37" fmla="*/ 7818 h 10000"/>
                  <a:gd name="connsiteX38" fmla="*/ 3476 w 9993"/>
                  <a:gd name="connsiteY38" fmla="*/ 7361 h 10000"/>
                  <a:gd name="connsiteX39" fmla="*/ 3482 w 9993"/>
                  <a:gd name="connsiteY39" fmla="*/ 7811 h 10000"/>
                  <a:gd name="connsiteX40" fmla="*/ 4127 w 9993"/>
                  <a:gd name="connsiteY40" fmla="*/ 7328 h 10000"/>
                  <a:gd name="connsiteX41" fmla="*/ 4127 w 9993"/>
                  <a:gd name="connsiteY41" fmla="*/ 8613 h 10000"/>
                  <a:gd name="connsiteX42" fmla="*/ 4202 w 9993"/>
                  <a:gd name="connsiteY42" fmla="*/ 8520 h 10000"/>
                  <a:gd name="connsiteX43" fmla="*/ 4275 w 9993"/>
                  <a:gd name="connsiteY43" fmla="*/ 8434 h 10000"/>
                  <a:gd name="connsiteX44" fmla="*/ 4365 w 9993"/>
                  <a:gd name="connsiteY44" fmla="*/ 8361 h 10000"/>
                  <a:gd name="connsiteX45" fmla="*/ 4464 w 9993"/>
                  <a:gd name="connsiteY45" fmla="*/ 8295 h 10000"/>
                  <a:gd name="connsiteX46" fmla="*/ 4564 w 9993"/>
                  <a:gd name="connsiteY46" fmla="*/ 8249 h 10000"/>
                  <a:gd name="connsiteX47" fmla="*/ 4671 w 9993"/>
                  <a:gd name="connsiteY47" fmla="*/ 8215 h 10000"/>
                  <a:gd name="connsiteX48" fmla="*/ 4783 w 9993"/>
                  <a:gd name="connsiteY48" fmla="*/ 8189 h 10000"/>
                  <a:gd name="connsiteX49" fmla="*/ 4912 w 9993"/>
                  <a:gd name="connsiteY49" fmla="*/ 8182 h 10000"/>
                  <a:gd name="connsiteX50" fmla="*/ 5087 w 9993"/>
                  <a:gd name="connsiteY50" fmla="*/ 8195 h 10000"/>
                  <a:gd name="connsiteX51" fmla="*/ 5262 w 9993"/>
                  <a:gd name="connsiteY51" fmla="*/ 8242 h 10000"/>
                  <a:gd name="connsiteX52" fmla="*/ 5402 w 9993"/>
                  <a:gd name="connsiteY52" fmla="*/ 8321 h 10000"/>
                  <a:gd name="connsiteX53" fmla="*/ 5545 w 9993"/>
                  <a:gd name="connsiteY53" fmla="*/ 8421 h 10000"/>
                  <a:gd name="connsiteX54" fmla="*/ 5666 w 9993"/>
                  <a:gd name="connsiteY54" fmla="*/ 8540 h 10000"/>
                  <a:gd name="connsiteX55" fmla="*/ 5746 w 9993"/>
                  <a:gd name="connsiteY55" fmla="*/ 8686 h 10000"/>
                  <a:gd name="connsiteX56" fmla="*/ 5820 w 9993"/>
                  <a:gd name="connsiteY56" fmla="*/ 8838 h 10000"/>
                  <a:gd name="connsiteX57" fmla="*/ 5845 w 9993"/>
                  <a:gd name="connsiteY57" fmla="*/ 9004 h 10000"/>
                  <a:gd name="connsiteX58" fmla="*/ 5879 w 9993"/>
                  <a:gd name="connsiteY58" fmla="*/ 8997 h 10000"/>
                  <a:gd name="connsiteX59" fmla="*/ 5906 w 9993"/>
                  <a:gd name="connsiteY59" fmla="*/ 8997 h 10000"/>
                  <a:gd name="connsiteX60" fmla="*/ 5933 w 9993"/>
                  <a:gd name="connsiteY60" fmla="*/ 8991 h 10000"/>
                  <a:gd name="connsiteX61" fmla="*/ 5959 w 9993"/>
                  <a:gd name="connsiteY61" fmla="*/ 8991 h 10000"/>
                  <a:gd name="connsiteX62" fmla="*/ 5993 w 9993"/>
                  <a:gd name="connsiteY62" fmla="*/ 8984 h 10000"/>
                  <a:gd name="connsiteX63" fmla="*/ 6025 w 9993"/>
                  <a:gd name="connsiteY63" fmla="*/ 8984 h 10000"/>
                  <a:gd name="connsiteX64" fmla="*/ 6053 w 9993"/>
                  <a:gd name="connsiteY64" fmla="*/ 8984 h 10000"/>
                  <a:gd name="connsiteX65" fmla="*/ 6088 w 9993"/>
                  <a:gd name="connsiteY65" fmla="*/ 8984 h 10000"/>
                  <a:gd name="connsiteX66" fmla="*/ 6228 w 9993"/>
                  <a:gd name="connsiteY66" fmla="*/ 8991 h 10000"/>
                  <a:gd name="connsiteX67" fmla="*/ 6356 w 9993"/>
                  <a:gd name="connsiteY67" fmla="*/ 9024 h 10000"/>
                  <a:gd name="connsiteX68" fmla="*/ 6482 w 9993"/>
                  <a:gd name="connsiteY68" fmla="*/ 9070 h 10000"/>
                  <a:gd name="connsiteX69" fmla="*/ 6598 w 9993"/>
                  <a:gd name="connsiteY69" fmla="*/ 9137 h 10000"/>
                  <a:gd name="connsiteX70" fmla="*/ 6704 w 9993"/>
                  <a:gd name="connsiteY70" fmla="*/ 9216 h 10000"/>
                  <a:gd name="connsiteX71" fmla="*/ 6799 w 9993"/>
                  <a:gd name="connsiteY71" fmla="*/ 9302 h 10000"/>
                  <a:gd name="connsiteX72" fmla="*/ 6874 w 9993"/>
                  <a:gd name="connsiteY72" fmla="*/ 9415 h 10000"/>
                  <a:gd name="connsiteX73" fmla="*/ 6941 w 9993"/>
                  <a:gd name="connsiteY73" fmla="*/ 9527 h 10000"/>
                  <a:gd name="connsiteX74" fmla="*/ 3108 w 9993"/>
                  <a:gd name="connsiteY74" fmla="*/ 9527 h 10000"/>
                  <a:gd name="connsiteX75" fmla="*/ 3147 w 9993"/>
                  <a:gd name="connsiteY75" fmla="*/ 9441 h 10000"/>
                  <a:gd name="connsiteX76" fmla="*/ 3201 w 9993"/>
                  <a:gd name="connsiteY76" fmla="*/ 9355 h 10000"/>
                  <a:gd name="connsiteX77" fmla="*/ 3256 w 9993"/>
                  <a:gd name="connsiteY77" fmla="*/ 9289 h 10000"/>
                  <a:gd name="connsiteX78" fmla="*/ 3327 w 9993"/>
                  <a:gd name="connsiteY78" fmla="*/ 9223 h 10000"/>
                  <a:gd name="connsiteX79" fmla="*/ 3395 w 9993"/>
                  <a:gd name="connsiteY79" fmla="*/ 9170 h 10000"/>
                  <a:gd name="connsiteX80" fmla="*/ 3476 w 9993"/>
                  <a:gd name="connsiteY80" fmla="*/ 9117 h 10000"/>
                  <a:gd name="connsiteX81" fmla="*/ 3557 w 9993"/>
                  <a:gd name="connsiteY81" fmla="*/ 9077 h 10000"/>
                  <a:gd name="connsiteX82" fmla="*/ 3651 w 9993"/>
                  <a:gd name="connsiteY82" fmla="*/ 9044 h 10000"/>
                  <a:gd name="connsiteX83" fmla="*/ 3651 w 9993"/>
                  <a:gd name="connsiteY83" fmla="*/ 8195 h 10000"/>
                  <a:gd name="connsiteX84" fmla="*/ 484 w 9993"/>
                  <a:gd name="connsiteY84" fmla="*/ 8209 h 10000"/>
                  <a:gd name="connsiteX85" fmla="*/ 484 w 9993"/>
                  <a:gd name="connsiteY85" fmla="*/ 8838 h 10000"/>
                  <a:gd name="connsiteX86" fmla="*/ 424 w 9993"/>
                  <a:gd name="connsiteY86" fmla="*/ 8918 h 10000"/>
                  <a:gd name="connsiteX87" fmla="*/ 378 w 9993"/>
                  <a:gd name="connsiteY87" fmla="*/ 9004 h 10000"/>
                  <a:gd name="connsiteX88" fmla="*/ 342 w 9993"/>
                  <a:gd name="connsiteY88" fmla="*/ 9097 h 10000"/>
                  <a:gd name="connsiteX89" fmla="*/ 329 w 9993"/>
                  <a:gd name="connsiteY89" fmla="*/ 9203 h 10000"/>
                  <a:gd name="connsiteX90" fmla="*/ 302 w 9993"/>
                  <a:gd name="connsiteY90" fmla="*/ 9196 h 10000"/>
                  <a:gd name="connsiteX91" fmla="*/ 281 w 9993"/>
                  <a:gd name="connsiteY91" fmla="*/ 9196 h 10000"/>
                  <a:gd name="connsiteX92" fmla="*/ 255 w 9993"/>
                  <a:gd name="connsiteY92" fmla="*/ 9190 h 10000"/>
                  <a:gd name="connsiteX93" fmla="*/ 229 w 9993"/>
                  <a:gd name="connsiteY93" fmla="*/ 9190 h 10000"/>
                  <a:gd name="connsiteX94" fmla="*/ 141 w 9993"/>
                  <a:gd name="connsiteY94" fmla="*/ 9196 h 10000"/>
                  <a:gd name="connsiteX95" fmla="*/ 67 w 9993"/>
                  <a:gd name="connsiteY95" fmla="*/ 9216 h 10000"/>
                  <a:gd name="connsiteX96" fmla="*/ 1346 w 9993"/>
                  <a:gd name="connsiteY96" fmla="*/ 9184 h 10000"/>
                  <a:gd name="connsiteX97" fmla="*/ 1102 w 9993"/>
                  <a:gd name="connsiteY97" fmla="*/ 9282 h 10000"/>
                  <a:gd name="connsiteX98" fmla="*/ 512 w 9993"/>
                  <a:gd name="connsiteY98" fmla="*/ 8684 h 10000"/>
                  <a:gd name="connsiteX99" fmla="*/ 401 w 9993"/>
                  <a:gd name="connsiteY99" fmla="*/ 8678 h 10000"/>
                  <a:gd name="connsiteX100" fmla="*/ 0 w 9993"/>
                  <a:gd name="connsiteY100" fmla="*/ 7088 h 10000"/>
                  <a:gd name="connsiteX101" fmla="*/ 904 w 9993"/>
                  <a:gd name="connsiteY101" fmla="*/ 8758 h 10000"/>
                  <a:gd name="connsiteX102" fmla="*/ 548 w 9993"/>
                  <a:gd name="connsiteY102" fmla="*/ 8945 h 10000"/>
                  <a:gd name="connsiteX103" fmla="*/ 992 w 9993"/>
                  <a:gd name="connsiteY103" fmla="*/ 9002 h 10000"/>
                  <a:gd name="connsiteX104" fmla="*/ 1462 w 9993"/>
                  <a:gd name="connsiteY104" fmla="*/ 9426 h 10000"/>
                  <a:gd name="connsiteX105" fmla="*/ 8455 w 9993"/>
                  <a:gd name="connsiteY105" fmla="*/ 9998 h 10000"/>
                  <a:gd name="connsiteX106" fmla="*/ 9916 w 9993"/>
                  <a:gd name="connsiteY106" fmla="*/ 9527 h 10000"/>
                  <a:gd name="connsiteX107" fmla="*/ 9993 w 9993"/>
                  <a:gd name="connsiteY107" fmla="*/ 9527 h 10000"/>
                  <a:gd name="connsiteX0" fmla="*/ 10000 w 10000"/>
                  <a:gd name="connsiteY0" fmla="*/ 9527 h 10000"/>
                  <a:gd name="connsiteX1" fmla="*/ 10000 w 10000"/>
                  <a:gd name="connsiteY1" fmla="*/ 7381 h 10000"/>
                  <a:gd name="connsiteX2" fmla="*/ 9173 w 10000"/>
                  <a:gd name="connsiteY2" fmla="*/ 7381 h 10000"/>
                  <a:gd name="connsiteX3" fmla="*/ 9173 w 10000"/>
                  <a:gd name="connsiteY3" fmla="*/ 4128 h 10000"/>
                  <a:gd name="connsiteX4" fmla="*/ 7133 w 10000"/>
                  <a:gd name="connsiteY4" fmla="*/ 4128 h 10000"/>
                  <a:gd name="connsiteX5" fmla="*/ 7133 w 10000"/>
                  <a:gd name="connsiteY5" fmla="*/ 3816 h 10000"/>
                  <a:gd name="connsiteX6" fmla="*/ 8764 w 10000"/>
                  <a:gd name="connsiteY6" fmla="*/ 3816 h 10000"/>
                  <a:gd name="connsiteX7" fmla="*/ 8764 w 10000"/>
                  <a:gd name="connsiteY7" fmla="*/ 3498 h 10000"/>
                  <a:gd name="connsiteX8" fmla="*/ 7133 w 10000"/>
                  <a:gd name="connsiteY8" fmla="*/ 3498 h 10000"/>
                  <a:gd name="connsiteX9" fmla="*/ 7133 w 10000"/>
                  <a:gd name="connsiteY9" fmla="*/ 1365 h 10000"/>
                  <a:gd name="connsiteX10" fmla="*/ 4733 w 10000"/>
                  <a:gd name="connsiteY10" fmla="*/ 550 h 10000"/>
                  <a:gd name="connsiteX11" fmla="*/ 4733 w 10000"/>
                  <a:gd name="connsiteY11" fmla="*/ 5672 h 10000"/>
                  <a:gd name="connsiteX12" fmla="*/ 4353 w 10000"/>
                  <a:gd name="connsiteY12" fmla="*/ 5678 h 10000"/>
                  <a:gd name="connsiteX13" fmla="*/ 4353 w 10000"/>
                  <a:gd name="connsiteY13" fmla="*/ 1756 h 10000"/>
                  <a:gd name="connsiteX14" fmla="*/ 3546 w 10000"/>
                  <a:gd name="connsiteY14" fmla="*/ 2061 h 10000"/>
                  <a:gd name="connsiteX15" fmla="*/ 3110 w 10000"/>
                  <a:gd name="connsiteY15" fmla="*/ 2061 h 10000"/>
                  <a:gd name="connsiteX16" fmla="*/ 3110 w 10000"/>
                  <a:gd name="connsiteY16" fmla="*/ 0 h 10000"/>
                  <a:gd name="connsiteX17" fmla="*/ 2949 w 10000"/>
                  <a:gd name="connsiteY17" fmla="*/ 0 h 10000"/>
                  <a:gd name="connsiteX18" fmla="*/ 2949 w 10000"/>
                  <a:gd name="connsiteY18" fmla="*/ 2061 h 10000"/>
                  <a:gd name="connsiteX19" fmla="*/ 2579 w 10000"/>
                  <a:gd name="connsiteY19" fmla="*/ 2061 h 10000"/>
                  <a:gd name="connsiteX20" fmla="*/ 2579 w 10000"/>
                  <a:gd name="connsiteY20" fmla="*/ 2492 h 10000"/>
                  <a:gd name="connsiteX21" fmla="*/ 1914 w 10000"/>
                  <a:gd name="connsiteY21" fmla="*/ 2815 h 10000"/>
                  <a:gd name="connsiteX22" fmla="*/ 1914 w 10000"/>
                  <a:gd name="connsiteY22" fmla="*/ 4413 h 10000"/>
                  <a:gd name="connsiteX23" fmla="*/ 1558 w 10000"/>
                  <a:gd name="connsiteY23" fmla="*/ 4413 h 10000"/>
                  <a:gd name="connsiteX24" fmla="*/ 1558 w 10000"/>
                  <a:gd name="connsiteY24" fmla="*/ 4837 h 10000"/>
                  <a:gd name="connsiteX25" fmla="*/ 1914 w 10000"/>
                  <a:gd name="connsiteY25" fmla="*/ 4837 h 10000"/>
                  <a:gd name="connsiteX26" fmla="*/ 1914 w 10000"/>
                  <a:gd name="connsiteY26" fmla="*/ 5367 h 10000"/>
                  <a:gd name="connsiteX27" fmla="*/ 1558 w 10000"/>
                  <a:gd name="connsiteY27" fmla="*/ 5367 h 10000"/>
                  <a:gd name="connsiteX28" fmla="*/ 1558 w 10000"/>
                  <a:gd name="connsiteY28" fmla="*/ 5791 h 10000"/>
                  <a:gd name="connsiteX29" fmla="*/ 1914 w 10000"/>
                  <a:gd name="connsiteY29" fmla="*/ 5791 h 10000"/>
                  <a:gd name="connsiteX30" fmla="*/ 1914 w 10000"/>
                  <a:gd name="connsiteY30" fmla="*/ 7043 h 10000"/>
                  <a:gd name="connsiteX31" fmla="*/ 853 w 10000"/>
                  <a:gd name="connsiteY31" fmla="*/ 7043 h 10000"/>
                  <a:gd name="connsiteX32" fmla="*/ 853 w 10000"/>
                  <a:gd name="connsiteY32" fmla="*/ 7818 h 10000"/>
                  <a:gd name="connsiteX33" fmla="*/ 1397 w 10000"/>
                  <a:gd name="connsiteY33" fmla="*/ 7838 h 10000"/>
                  <a:gd name="connsiteX34" fmla="*/ 2134 w 10000"/>
                  <a:gd name="connsiteY34" fmla="*/ 7315 h 10000"/>
                  <a:gd name="connsiteX35" fmla="*/ 2128 w 10000"/>
                  <a:gd name="connsiteY35" fmla="*/ 7818 h 10000"/>
                  <a:gd name="connsiteX36" fmla="*/ 2807 w 10000"/>
                  <a:gd name="connsiteY36" fmla="*/ 7368 h 10000"/>
                  <a:gd name="connsiteX37" fmla="*/ 2807 w 10000"/>
                  <a:gd name="connsiteY37" fmla="*/ 7818 h 10000"/>
                  <a:gd name="connsiteX38" fmla="*/ 3478 w 10000"/>
                  <a:gd name="connsiteY38" fmla="*/ 7361 h 10000"/>
                  <a:gd name="connsiteX39" fmla="*/ 3484 w 10000"/>
                  <a:gd name="connsiteY39" fmla="*/ 7811 h 10000"/>
                  <a:gd name="connsiteX40" fmla="*/ 4130 w 10000"/>
                  <a:gd name="connsiteY40" fmla="*/ 7328 h 10000"/>
                  <a:gd name="connsiteX41" fmla="*/ 4130 w 10000"/>
                  <a:gd name="connsiteY41" fmla="*/ 8613 h 10000"/>
                  <a:gd name="connsiteX42" fmla="*/ 4205 w 10000"/>
                  <a:gd name="connsiteY42" fmla="*/ 8520 h 10000"/>
                  <a:gd name="connsiteX43" fmla="*/ 4278 w 10000"/>
                  <a:gd name="connsiteY43" fmla="*/ 8434 h 10000"/>
                  <a:gd name="connsiteX44" fmla="*/ 4368 w 10000"/>
                  <a:gd name="connsiteY44" fmla="*/ 8361 h 10000"/>
                  <a:gd name="connsiteX45" fmla="*/ 4467 w 10000"/>
                  <a:gd name="connsiteY45" fmla="*/ 8295 h 10000"/>
                  <a:gd name="connsiteX46" fmla="*/ 4567 w 10000"/>
                  <a:gd name="connsiteY46" fmla="*/ 8249 h 10000"/>
                  <a:gd name="connsiteX47" fmla="*/ 4674 w 10000"/>
                  <a:gd name="connsiteY47" fmla="*/ 8215 h 10000"/>
                  <a:gd name="connsiteX48" fmla="*/ 4786 w 10000"/>
                  <a:gd name="connsiteY48" fmla="*/ 8189 h 10000"/>
                  <a:gd name="connsiteX49" fmla="*/ 4915 w 10000"/>
                  <a:gd name="connsiteY49" fmla="*/ 8182 h 10000"/>
                  <a:gd name="connsiteX50" fmla="*/ 5091 w 10000"/>
                  <a:gd name="connsiteY50" fmla="*/ 8195 h 10000"/>
                  <a:gd name="connsiteX51" fmla="*/ 5266 w 10000"/>
                  <a:gd name="connsiteY51" fmla="*/ 8242 h 10000"/>
                  <a:gd name="connsiteX52" fmla="*/ 5406 w 10000"/>
                  <a:gd name="connsiteY52" fmla="*/ 8321 h 10000"/>
                  <a:gd name="connsiteX53" fmla="*/ 5549 w 10000"/>
                  <a:gd name="connsiteY53" fmla="*/ 8421 h 10000"/>
                  <a:gd name="connsiteX54" fmla="*/ 5670 w 10000"/>
                  <a:gd name="connsiteY54" fmla="*/ 8540 h 10000"/>
                  <a:gd name="connsiteX55" fmla="*/ 5750 w 10000"/>
                  <a:gd name="connsiteY55" fmla="*/ 8686 h 10000"/>
                  <a:gd name="connsiteX56" fmla="*/ 5824 w 10000"/>
                  <a:gd name="connsiteY56" fmla="*/ 8838 h 10000"/>
                  <a:gd name="connsiteX57" fmla="*/ 5849 w 10000"/>
                  <a:gd name="connsiteY57" fmla="*/ 9004 h 10000"/>
                  <a:gd name="connsiteX58" fmla="*/ 5883 w 10000"/>
                  <a:gd name="connsiteY58" fmla="*/ 8997 h 10000"/>
                  <a:gd name="connsiteX59" fmla="*/ 5910 w 10000"/>
                  <a:gd name="connsiteY59" fmla="*/ 8997 h 10000"/>
                  <a:gd name="connsiteX60" fmla="*/ 5937 w 10000"/>
                  <a:gd name="connsiteY60" fmla="*/ 8991 h 10000"/>
                  <a:gd name="connsiteX61" fmla="*/ 5963 w 10000"/>
                  <a:gd name="connsiteY61" fmla="*/ 8991 h 10000"/>
                  <a:gd name="connsiteX62" fmla="*/ 5997 w 10000"/>
                  <a:gd name="connsiteY62" fmla="*/ 8984 h 10000"/>
                  <a:gd name="connsiteX63" fmla="*/ 6029 w 10000"/>
                  <a:gd name="connsiteY63" fmla="*/ 8984 h 10000"/>
                  <a:gd name="connsiteX64" fmla="*/ 6057 w 10000"/>
                  <a:gd name="connsiteY64" fmla="*/ 8984 h 10000"/>
                  <a:gd name="connsiteX65" fmla="*/ 6092 w 10000"/>
                  <a:gd name="connsiteY65" fmla="*/ 8984 h 10000"/>
                  <a:gd name="connsiteX66" fmla="*/ 6232 w 10000"/>
                  <a:gd name="connsiteY66" fmla="*/ 8991 h 10000"/>
                  <a:gd name="connsiteX67" fmla="*/ 6360 w 10000"/>
                  <a:gd name="connsiteY67" fmla="*/ 9024 h 10000"/>
                  <a:gd name="connsiteX68" fmla="*/ 6487 w 10000"/>
                  <a:gd name="connsiteY68" fmla="*/ 9070 h 10000"/>
                  <a:gd name="connsiteX69" fmla="*/ 6603 w 10000"/>
                  <a:gd name="connsiteY69" fmla="*/ 9137 h 10000"/>
                  <a:gd name="connsiteX70" fmla="*/ 6709 w 10000"/>
                  <a:gd name="connsiteY70" fmla="*/ 9216 h 10000"/>
                  <a:gd name="connsiteX71" fmla="*/ 6804 w 10000"/>
                  <a:gd name="connsiteY71" fmla="*/ 9302 h 10000"/>
                  <a:gd name="connsiteX72" fmla="*/ 6879 w 10000"/>
                  <a:gd name="connsiteY72" fmla="*/ 9415 h 10000"/>
                  <a:gd name="connsiteX73" fmla="*/ 6946 w 10000"/>
                  <a:gd name="connsiteY73" fmla="*/ 9527 h 10000"/>
                  <a:gd name="connsiteX74" fmla="*/ 3110 w 10000"/>
                  <a:gd name="connsiteY74" fmla="*/ 9527 h 10000"/>
                  <a:gd name="connsiteX75" fmla="*/ 3149 w 10000"/>
                  <a:gd name="connsiteY75" fmla="*/ 9441 h 10000"/>
                  <a:gd name="connsiteX76" fmla="*/ 3203 w 10000"/>
                  <a:gd name="connsiteY76" fmla="*/ 9355 h 10000"/>
                  <a:gd name="connsiteX77" fmla="*/ 3258 w 10000"/>
                  <a:gd name="connsiteY77" fmla="*/ 9289 h 10000"/>
                  <a:gd name="connsiteX78" fmla="*/ 3329 w 10000"/>
                  <a:gd name="connsiteY78" fmla="*/ 9223 h 10000"/>
                  <a:gd name="connsiteX79" fmla="*/ 3397 w 10000"/>
                  <a:gd name="connsiteY79" fmla="*/ 9170 h 10000"/>
                  <a:gd name="connsiteX80" fmla="*/ 3478 w 10000"/>
                  <a:gd name="connsiteY80" fmla="*/ 9117 h 10000"/>
                  <a:gd name="connsiteX81" fmla="*/ 3559 w 10000"/>
                  <a:gd name="connsiteY81" fmla="*/ 9077 h 10000"/>
                  <a:gd name="connsiteX82" fmla="*/ 3654 w 10000"/>
                  <a:gd name="connsiteY82" fmla="*/ 9044 h 10000"/>
                  <a:gd name="connsiteX83" fmla="*/ 3654 w 10000"/>
                  <a:gd name="connsiteY83" fmla="*/ 8195 h 10000"/>
                  <a:gd name="connsiteX84" fmla="*/ 484 w 10000"/>
                  <a:gd name="connsiteY84" fmla="*/ 8209 h 10000"/>
                  <a:gd name="connsiteX85" fmla="*/ 484 w 10000"/>
                  <a:gd name="connsiteY85" fmla="*/ 8838 h 10000"/>
                  <a:gd name="connsiteX86" fmla="*/ 424 w 10000"/>
                  <a:gd name="connsiteY86" fmla="*/ 8918 h 10000"/>
                  <a:gd name="connsiteX87" fmla="*/ 378 w 10000"/>
                  <a:gd name="connsiteY87" fmla="*/ 9004 h 10000"/>
                  <a:gd name="connsiteX88" fmla="*/ 342 w 10000"/>
                  <a:gd name="connsiteY88" fmla="*/ 9097 h 10000"/>
                  <a:gd name="connsiteX89" fmla="*/ 329 w 10000"/>
                  <a:gd name="connsiteY89" fmla="*/ 9203 h 10000"/>
                  <a:gd name="connsiteX90" fmla="*/ 302 w 10000"/>
                  <a:gd name="connsiteY90" fmla="*/ 9196 h 10000"/>
                  <a:gd name="connsiteX91" fmla="*/ 281 w 10000"/>
                  <a:gd name="connsiteY91" fmla="*/ 9196 h 10000"/>
                  <a:gd name="connsiteX92" fmla="*/ 255 w 10000"/>
                  <a:gd name="connsiteY92" fmla="*/ 9190 h 10000"/>
                  <a:gd name="connsiteX93" fmla="*/ 229 w 10000"/>
                  <a:gd name="connsiteY93" fmla="*/ 9190 h 10000"/>
                  <a:gd name="connsiteX94" fmla="*/ 141 w 10000"/>
                  <a:gd name="connsiteY94" fmla="*/ 9196 h 10000"/>
                  <a:gd name="connsiteX95" fmla="*/ 243 w 10000"/>
                  <a:gd name="connsiteY95" fmla="*/ 8269 h 10000"/>
                  <a:gd name="connsiteX96" fmla="*/ 1347 w 10000"/>
                  <a:gd name="connsiteY96" fmla="*/ 9184 h 10000"/>
                  <a:gd name="connsiteX97" fmla="*/ 1103 w 10000"/>
                  <a:gd name="connsiteY97" fmla="*/ 9282 h 10000"/>
                  <a:gd name="connsiteX98" fmla="*/ 512 w 10000"/>
                  <a:gd name="connsiteY98" fmla="*/ 8684 h 10000"/>
                  <a:gd name="connsiteX99" fmla="*/ 401 w 10000"/>
                  <a:gd name="connsiteY99" fmla="*/ 8678 h 10000"/>
                  <a:gd name="connsiteX100" fmla="*/ 0 w 10000"/>
                  <a:gd name="connsiteY100" fmla="*/ 7088 h 10000"/>
                  <a:gd name="connsiteX101" fmla="*/ 905 w 10000"/>
                  <a:gd name="connsiteY101" fmla="*/ 8758 h 10000"/>
                  <a:gd name="connsiteX102" fmla="*/ 548 w 10000"/>
                  <a:gd name="connsiteY102" fmla="*/ 8945 h 10000"/>
                  <a:gd name="connsiteX103" fmla="*/ 993 w 10000"/>
                  <a:gd name="connsiteY103" fmla="*/ 9002 h 10000"/>
                  <a:gd name="connsiteX104" fmla="*/ 1463 w 10000"/>
                  <a:gd name="connsiteY104" fmla="*/ 9426 h 10000"/>
                  <a:gd name="connsiteX105" fmla="*/ 8461 w 10000"/>
                  <a:gd name="connsiteY105" fmla="*/ 9998 h 10000"/>
                  <a:gd name="connsiteX106" fmla="*/ 9923 w 10000"/>
                  <a:gd name="connsiteY106" fmla="*/ 9527 h 10000"/>
                  <a:gd name="connsiteX107" fmla="*/ 10000 w 10000"/>
                  <a:gd name="connsiteY107" fmla="*/ 9527 h 10000"/>
                  <a:gd name="connsiteX0" fmla="*/ 10000 w 10000"/>
                  <a:gd name="connsiteY0" fmla="*/ 9527 h 10000"/>
                  <a:gd name="connsiteX1" fmla="*/ 10000 w 10000"/>
                  <a:gd name="connsiteY1" fmla="*/ 7381 h 10000"/>
                  <a:gd name="connsiteX2" fmla="*/ 9173 w 10000"/>
                  <a:gd name="connsiteY2" fmla="*/ 7381 h 10000"/>
                  <a:gd name="connsiteX3" fmla="*/ 9173 w 10000"/>
                  <a:gd name="connsiteY3" fmla="*/ 4128 h 10000"/>
                  <a:gd name="connsiteX4" fmla="*/ 7133 w 10000"/>
                  <a:gd name="connsiteY4" fmla="*/ 4128 h 10000"/>
                  <a:gd name="connsiteX5" fmla="*/ 7133 w 10000"/>
                  <a:gd name="connsiteY5" fmla="*/ 3816 h 10000"/>
                  <a:gd name="connsiteX6" fmla="*/ 8764 w 10000"/>
                  <a:gd name="connsiteY6" fmla="*/ 3816 h 10000"/>
                  <a:gd name="connsiteX7" fmla="*/ 8764 w 10000"/>
                  <a:gd name="connsiteY7" fmla="*/ 3498 h 10000"/>
                  <a:gd name="connsiteX8" fmla="*/ 7133 w 10000"/>
                  <a:gd name="connsiteY8" fmla="*/ 3498 h 10000"/>
                  <a:gd name="connsiteX9" fmla="*/ 7133 w 10000"/>
                  <a:gd name="connsiteY9" fmla="*/ 1365 h 10000"/>
                  <a:gd name="connsiteX10" fmla="*/ 4733 w 10000"/>
                  <a:gd name="connsiteY10" fmla="*/ 550 h 10000"/>
                  <a:gd name="connsiteX11" fmla="*/ 4733 w 10000"/>
                  <a:gd name="connsiteY11" fmla="*/ 5672 h 10000"/>
                  <a:gd name="connsiteX12" fmla="*/ 4353 w 10000"/>
                  <a:gd name="connsiteY12" fmla="*/ 5678 h 10000"/>
                  <a:gd name="connsiteX13" fmla="*/ 4353 w 10000"/>
                  <a:gd name="connsiteY13" fmla="*/ 1756 h 10000"/>
                  <a:gd name="connsiteX14" fmla="*/ 3546 w 10000"/>
                  <a:gd name="connsiteY14" fmla="*/ 2061 h 10000"/>
                  <a:gd name="connsiteX15" fmla="*/ 3110 w 10000"/>
                  <a:gd name="connsiteY15" fmla="*/ 2061 h 10000"/>
                  <a:gd name="connsiteX16" fmla="*/ 3110 w 10000"/>
                  <a:gd name="connsiteY16" fmla="*/ 0 h 10000"/>
                  <a:gd name="connsiteX17" fmla="*/ 2949 w 10000"/>
                  <a:gd name="connsiteY17" fmla="*/ 0 h 10000"/>
                  <a:gd name="connsiteX18" fmla="*/ 2949 w 10000"/>
                  <a:gd name="connsiteY18" fmla="*/ 2061 h 10000"/>
                  <a:gd name="connsiteX19" fmla="*/ 2579 w 10000"/>
                  <a:gd name="connsiteY19" fmla="*/ 2061 h 10000"/>
                  <a:gd name="connsiteX20" fmla="*/ 2579 w 10000"/>
                  <a:gd name="connsiteY20" fmla="*/ 2492 h 10000"/>
                  <a:gd name="connsiteX21" fmla="*/ 1914 w 10000"/>
                  <a:gd name="connsiteY21" fmla="*/ 2815 h 10000"/>
                  <a:gd name="connsiteX22" fmla="*/ 1914 w 10000"/>
                  <a:gd name="connsiteY22" fmla="*/ 4413 h 10000"/>
                  <a:gd name="connsiteX23" fmla="*/ 1558 w 10000"/>
                  <a:gd name="connsiteY23" fmla="*/ 4413 h 10000"/>
                  <a:gd name="connsiteX24" fmla="*/ 1558 w 10000"/>
                  <a:gd name="connsiteY24" fmla="*/ 4837 h 10000"/>
                  <a:gd name="connsiteX25" fmla="*/ 1914 w 10000"/>
                  <a:gd name="connsiteY25" fmla="*/ 4837 h 10000"/>
                  <a:gd name="connsiteX26" fmla="*/ 1914 w 10000"/>
                  <a:gd name="connsiteY26" fmla="*/ 5367 h 10000"/>
                  <a:gd name="connsiteX27" fmla="*/ 1558 w 10000"/>
                  <a:gd name="connsiteY27" fmla="*/ 5367 h 10000"/>
                  <a:gd name="connsiteX28" fmla="*/ 1558 w 10000"/>
                  <a:gd name="connsiteY28" fmla="*/ 5791 h 10000"/>
                  <a:gd name="connsiteX29" fmla="*/ 1914 w 10000"/>
                  <a:gd name="connsiteY29" fmla="*/ 5791 h 10000"/>
                  <a:gd name="connsiteX30" fmla="*/ 1914 w 10000"/>
                  <a:gd name="connsiteY30" fmla="*/ 7043 h 10000"/>
                  <a:gd name="connsiteX31" fmla="*/ 853 w 10000"/>
                  <a:gd name="connsiteY31" fmla="*/ 7043 h 10000"/>
                  <a:gd name="connsiteX32" fmla="*/ 853 w 10000"/>
                  <a:gd name="connsiteY32" fmla="*/ 7818 h 10000"/>
                  <a:gd name="connsiteX33" fmla="*/ 1397 w 10000"/>
                  <a:gd name="connsiteY33" fmla="*/ 7838 h 10000"/>
                  <a:gd name="connsiteX34" fmla="*/ 2134 w 10000"/>
                  <a:gd name="connsiteY34" fmla="*/ 7315 h 10000"/>
                  <a:gd name="connsiteX35" fmla="*/ 2128 w 10000"/>
                  <a:gd name="connsiteY35" fmla="*/ 7818 h 10000"/>
                  <a:gd name="connsiteX36" fmla="*/ 2807 w 10000"/>
                  <a:gd name="connsiteY36" fmla="*/ 7368 h 10000"/>
                  <a:gd name="connsiteX37" fmla="*/ 2807 w 10000"/>
                  <a:gd name="connsiteY37" fmla="*/ 7818 h 10000"/>
                  <a:gd name="connsiteX38" fmla="*/ 3478 w 10000"/>
                  <a:gd name="connsiteY38" fmla="*/ 7361 h 10000"/>
                  <a:gd name="connsiteX39" fmla="*/ 3484 w 10000"/>
                  <a:gd name="connsiteY39" fmla="*/ 7811 h 10000"/>
                  <a:gd name="connsiteX40" fmla="*/ 4130 w 10000"/>
                  <a:gd name="connsiteY40" fmla="*/ 7328 h 10000"/>
                  <a:gd name="connsiteX41" fmla="*/ 4130 w 10000"/>
                  <a:gd name="connsiteY41" fmla="*/ 8613 h 10000"/>
                  <a:gd name="connsiteX42" fmla="*/ 4205 w 10000"/>
                  <a:gd name="connsiteY42" fmla="*/ 8520 h 10000"/>
                  <a:gd name="connsiteX43" fmla="*/ 4278 w 10000"/>
                  <a:gd name="connsiteY43" fmla="*/ 8434 h 10000"/>
                  <a:gd name="connsiteX44" fmla="*/ 4368 w 10000"/>
                  <a:gd name="connsiteY44" fmla="*/ 8361 h 10000"/>
                  <a:gd name="connsiteX45" fmla="*/ 4467 w 10000"/>
                  <a:gd name="connsiteY45" fmla="*/ 8295 h 10000"/>
                  <a:gd name="connsiteX46" fmla="*/ 4567 w 10000"/>
                  <a:gd name="connsiteY46" fmla="*/ 8249 h 10000"/>
                  <a:gd name="connsiteX47" fmla="*/ 4674 w 10000"/>
                  <a:gd name="connsiteY47" fmla="*/ 8215 h 10000"/>
                  <a:gd name="connsiteX48" fmla="*/ 4786 w 10000"/>
                  <a:gd name="connsiteY48" fmla="*/ 8189 h 10000"/>
                  <a:gd name="connsiteX49" fmla="*/ 4915 w 10000"/>
                  <a:gd name="connsiteY49" fmla="*/ 8182 h 10000"/>
                  <a:gd name="connsiteX50" fmla="*/ 5091 w 10000"/>
                  <a:gd name="connsiteY50" fmla="*/ 8195 h 10000"/>
                  <a:gd name="connsiteX51" fmla="*/ 5266 w 10000"/>
                  <a:gd name="connsiteY51" fmla="*/ 8242 h 10000"/>
                  <a:gd name="connsiteX52" fmla="*/ 5406 w 10000"/>
                  <a:gd name="connsiteY52" fmla="*/ 8321 h 10000"/>
                  <a:gd name="connsiteX53" fmla="*/ 5549 w 10000"/>
                  <a:gd name="connsiteY53" fmla="*/ 8421 h 10000"/>
                  <a:gd name="connsiteX54" fmla="*/ 5670 w 10000"/>
                  <a:gd name="connsiteY54" fmla="*/ 8540 h 10000"/>
                  <a:gd name="connsiteX55" fmla="*/ 5750 w 10000"/>
                  <a:gd name="connsiteY55" fmla="*/ 8686 h 10000"/>
                  <a:gd name="connsiteX56" fmla="*/ 5824 w 10000"/>
                  <a:gd name="connsiteY56" fmla="*/ 8838 h 10000"/>
                  <a:gd name="connsiteX57" fmla="*/ 5849 w 10000"/>
                  <a:gd name="connsiteY57" fmla="*/ 9004 h 10000"/>
                  <a:gd name="connsiteX58" fmla="*/ 5883 w 10000"/>
                  <a:gd name="connsiteY58" fmla="*/ 8997 h 10000"/>
                  <a:gd name="connsiteX59" fmla="*/ 5910 w 10000"/>
                  <a:gd name="connsiteY59" fmla="*/ 8997 h 10000"/>
                  <a:gd name="connsiteX60" fmla="*/ 5937 w 10000"/>
                  <a:gd name="connsiteY60" fmla="*/ 8991 h 10000"/>
                  <a:gd name="connsiteX61" fmla="*/ 5963 w 10000"/>
                  <a:gd name="connsiteY61" fmla="*/ 8991 h 10000"/>
                  <a:gd name="connsiteX62" fmla="*/ 5997 w 10000"/>
                  <a:gd name="connsiteY62" fmla="*/ 8984 h 10000"/>
                  <a:gd name="connsiteX63" fmla="*/ 6029 w 10000"/>
                  <a:gd name="connsiteY63" fmla="*/ 8984 h 10000"/>
                  <a:gd name="connsiteX64" fmla="*/ 6057 w 10000"/>
                  <a:gd name="connsiteY64" fmla="*/ 8984 h 10000"/>
                  <a:gd name="connsiteX65" fmla="*/ 6092 w 10000"/>
                  <a:gd name="connsiteY65" fmla="*/ 8984 h 10000"/>
                  <a:gd name="connsiteX66" fmla="*/ 6232 w 10000"/>
                  <a:gd name="connsiteY66" fmla="*/ 8991 h 10000"/>
                  <a:gd name="connsiteX67" fmla="*/ 6360 w 10000"/>
                  <a:gd name="connsiteY67" fmla="*/ 9024 h 10000"/>
                  <a:gd name="connsiteX68" fmla="*/ 6487 w 10000"/>
                  <a:gd name="connsiteY68" fmla="*/ 9070 h 10000"/>
                  <a:gd name="connsiteX69" fmla="*/ 6603 w 10000"/>
                  <a:gd name="connsiteY69" fmla="*/ 9137 h 10000"/>
                  <a:gd name="connsiteX70" fmla="*/ 6709 w 10000"/>
                  <a:gd name="connsiteY70" fmla="*/ 9216 h 10000"/>
                  <a:gd name="connsiteX71" fmla="*/ 6804 w 10000"/>
                  <a:gd name="connsiteY71" fmla="*/ 9302 h 10000"/>
                  <a:gd name="connsiteX72" fmla="*/ 6879 w 10000"/>
                  <a:gd name="connsiteY72" fmla="*/ 9415 h 10000"/>
                  <a:gd name="connsiteX73" fmla="*/ 6946 w 10000"/>
                  <a:gd name="connsiteY73" fmla="*/ 9527 h 10000"/>
                  <a:gd name="connsiteX74" fmla="*/ 3110 w 10000"/>
                  <a:gd name="connsiteY74" fmla="*/ 9527 h 10000"/>
                  <a:gd name="connsiteX75" fmla="*/ 3149 w 10000"/>
                  <a:gd name="connsiteY75" fmla="*/ 9441 h 10000"/>
                  <a:gd name="connsiteX76" fmla="*/ 3203 w 10000"/>
                  <a:gd name="connsiteY76" fmla="*/ 9355 h 10000"/>
                  <a:gd name="connsiteX77" fmla="*/ 3258 w 10000"/>
                  <a:gd name="connsiteY77" fmla="*/ 9289 h 10000"/>
                  <a:gd name="connsiteX78" fmla="*/ 3329 w 10000"/>
                  <a:gd name="connsiteY78" fmla="*/ 9223 h 10000"/>
                  <a:gd name="connsiteX79" fmla="*/ 3397 w 10000"/>
                  <a:gd name="connsiteY79" fmla="*/ 9170 h 10000"/>
                  <a:gd name="connsiteX80" fmla="*/ 3478 w 10000"/>
                  <a:gd name="connsiteY80" fmla="*/ 9117 h 10000"/>
                  <a:gd name="connsiteX81" fmla="*/ 3559 w 10000"/>
                  <a:gd name="connsiteY81" fmla="*/ 9077 h 10000"/>
                  <a:gd name="connsiteX82" fmla="*/ 3654 w 10000"/>
                  <a:gd name="connsiteY82" fmla="*/ 9044 h 10000"/>
                  <a:gd name="connsiteX83" fmla="*/ 3654 w 10000"/>
                  <a:gd name="connsiteY83" fmla="*/ 8195 h 10000"/>
                  <a:gd name="connsiteX84" fmla="*/ 484 w 10000"/>
                  <a:gd name="connsiteY84" fmla="*/ 8209 h 10000"/>
                  <a:gd name="connsiteX85" fmla="*/ 484 w 10000"/>
                  <a:gd name="connsiteY85" fmla="*/ 8838 h 10000"/>
                  <a:gd name="connsiteX86" fmla="*/ 424 w 10000"/>
                  <a:gd name="connsiteY86" fmla="*/ 8918 h 10000"/>
                  <a:gd name="connsiteX87" fmla="*/ 378 w 10000"/>
                  <a:gd name="connsiteY87" fmla="*/ 9004 h 10000"/>
                  <a:gd name="connsiteX88" fmla="*/ 342 w 10000"/>
                  <a:gd name="connsiteY88" fmla="*/ 9097 h 10000"/>
                  <a:gd name="connsiteX89" fmla="*/ 329 w 10000"/>
                  <a:gd name="connsiteY89" fmla="*/ 9203 h 10000"/>
                  <a:gd name="connsiteX90" fmla="*/ 302 w 10000"/>
                  <a:gd name="connsiteY90" fmla="*/ 9196 h 10000"/>
                  <a:gd name="connsiteX91" fmla="*/ 281 w 10000"/>
                  <a:gd name="connsiteY91" fmla="*/ 9196 h 10000"/>
                  <a:gd name="connsiteX92" fmla="*/ 255 w 10000"/>
                  <a:gd name="connsiteY92" fmla="*/ 9190 h 10000"/>
                  <a:gd name="connsiteX93" fmla="*/ 229 w 10000"/>
                  <a:gd name="connsiteY93" fmla="*/ 9190 h 10000"/>
                  <a:gd name="connsiteX94" fmla="*/ 670 w 10000"/>
                  <a:gd name="connsiteY94" fmla="*/ 8486 h 10000"/>
                  <a:gd name="connsiteX95" fmla="*/ 243 w 10000"/>
                  <a:gd name="connsiteY95" fmla="*/ 8269 h 10000"/>
                  <a:gd name="connsiteX96" fmla="*/ 1347 w 10000"/>
                  <a:gd name="connsiteY96" fmla="*/ 9184 h 10000"/>
                  <a:gd name="connsiteX97" fmla="*/ 1103 w 10000"/>
                  <a:gd name="connsiteY97" fmla="*/ 9282 h 10000"/>
                  <a:gd name="connsiteX98" fmla="*/ 512 w 10000"/>
                  <a:gd name="connsiteY98" fmla="*/ 8684 h 10000"/>
                  <a:gd name="connsiteX99" fmla="*/ 401 w 10000"/>
                  <a:gd name="connsiteY99" fmla="*/ 8678 h 10000"/>
                  <a:gd name="connsiteX100" fmla="*/ 0 w 10000"/>
                  <a:gd name="connsiteY100" fmla="*/ 7088 h 10000"/>
                  <a:gd name="connsiteX101" fmla="*/ 905 w 10000"/>
                  <a:gd name="connsiteY101" fmla="*/ 8758 h 10000"/>
                  <a:gd name="connsiteX102" fmla="*/ 548 w 10000"/>
                  <a:gd name="connsiteY102" fmla="*/ 8945 h 10000"/>
                  <a:gd name="connsiteX103" fmla="*/ 993 w 10000"/>
                  <a:gd name="connsiteY103" fmla="*/ 9002 h 10000"/>
                  <a:gd name="connsiteX104" fmla="*/ 1463 w 10000"/>
                  <a:gd name="connsiteY104" fmla="*/ 9426 h 10000"/>
                  <a:gd name="connsiteX105" fmla="*/ 8461 w 10000"/>
                  <a:gd name="connsiteY105" fmla="*/ 9998 h 10000"/>
                  <a:gd name="connsiteX106" fmla="*/ 9923 w 10000"/>
                  <a:gd name="connsiteY106" fmla="*/ 9527 h 10000"/>
                  <a:gd name="connsiteX107" fmla="*/ 10000 w 10000"/>
                  <a:gd name="connsiteY107" fmla="*/ 9527 h 10000"/>
                  <a:gd name="connsiteX0" fmla="*/ 10000 w 10000"/>
                  <a:gd name="connsiteY0" fmla="*/ 9527 h 10000"/>
                  <a:gd name="connsiteX1" fmla="*/ 10000 w 10000"/>
                  <a:gd name="connsiteY1" fmla="*/ 7381 h 10000"/>
                  <a:gd name="connsiteX2" fmla="*/ 9173 w 10000"/>
                  <a:gd name="connsiteY2" fmla="*/ 7381 h 10000"/>
                  <a:gd name="connsiteX3" fmla="*/ 9173 w 10000"/>
                  <a:gd name="connsiteY3" fmla="*/ 4128 h 10000"/>
                  <a:gd name="connsiteX4" fmla="*/ 7133 w 10000"/>
                  <a:gd name="connsiteY4" fmla="*/ 4128 h 10000"/>
                  <a:gd name="connsiteX5" fmla="*/ 7133 w 10000"/>
                  <a:gd name="connsiteY5" fmla="*/ 3816 h 10000"/>
                  <a:gd name="connsiteX6" fmla="*/ 8764 w 10000"/>
                  <a:gd name="connsiteY6" fmla="*/ 3816 h 10000"/>
                  <a:gd name="connsiteX7" fmla="*/ 8764 w 10000"/>
                  <a:gd name="connsiteY7" fmla="*/ 3498 h 10000"/>
                  <a:gd name="connsiteX8" fmla="*/ 7133 w 10000"/>
                  <a:gd name="connsiteY8" fmla="*/ 3498 h 10000"/>
                  <a:gd name="connsiteX9" fmla="*/ 7133 w 10000"/>
                  <a:gd name="connsiteY9" fmla="*/ 1365 h 10000"/>
                  <a:gd name="connsiteX10" fmla="*/ 4733 w 10000"/>
                  <a:gd name="connsiteY10" fmla="*/ 550 h 10000"/>
                  <a:gd name="connsiteX11" fmla="*/ 4733 w 10000"/>
                  <a:gd name="connsiteY11" fmla="*/ 5672 h 10000"/>
                  <a:gd name="connsiteX12" fmla="*/ 4353 w 10000"/>
                  <a:gd name="connsiteY12" fmla="*/ 5678 h 10000"/>
                  <a:gd name="connsiteX13" fmla="*/ 4353 w 10000"/>
                  <a:gd name="connsiteY13" fmla="*/ 1756 h 10000"/>
                  <a:gd name="connsiteX14" fmla="*/ 3546 w 10000"/>
                  <a:gd name="connsiteY14" fmla="*/ 2061 h 10000"/>
                  <a:gd name="connsiteX15" fmla="*/ 3110 w 10000"/>
                  <a:gd name="connsiteY15" fmla="*/ 2061 h 10000"/>
                  <a:gd name="connsiteX16" fmla="*/ 3110 w 10000"/>
                  <a:gd name="connsiteY16" fmla="*/ 0 h 10000"/>
                  <a:gd name="connsiteX17" fmla="*/ 2949 w 10000"/>
                  <a:gd name="connsiteY17" fmla="*/ 0 h 10000"/>
                  <a:gd name="connsiteX18" fmla="*/ 2949 w 10000"/>
                  <a:gd name="connsiteY18" fmla="*/ 2061 h 10000"/>
                  <a:gd name="connsiteX19" fmla="*/ 2579 w 10000"/>
                  <a:gd name="connsiteY19" fmla="*/ 2061 h 10000"/>
                  <a:gd name="connsiteX20" fmla="*/ 2579 w 10000"/>
                  <a:gd name="connsiteY20" fmla="*/ 2492 h 10000"/>
                  <a:gd name="connsiteX21" fmla="*/ 1914 w 10000"/>
                  <a:gd name="connsiteY21" fmla="*/ 2815 h 10000"/>
                  <a:gd name="connsiteX22" fmla="*/ 1914 w 10000"/>
                  <a:gd name="connsiteY22" fmla="*/ 4413 h 10000"/>
                  <a:gd name="connsiteX23" fmla="*/ 1558 w 10000"/>
                  <a:gd name="connsiteY23" fmla="*/ 4413 h 10000"/>
                  <a:gd name="connsiteX24" fmla="*/ 1558 w 10000"/>
                  <a:gd name="connsiteY24" fmla="*/ 4837 h 10000"/>
                  <a:gd name="connsiteX25" fmla="*/ 1914 w 10000"/>
                  <a:gd name="connsiteY25" fmla="*/ 4837 h 10000"/>
                  <a:gd name="connsiteX26" fmla="*/ 1914 w 10000"/>
                  <a:gd name="connsiteY26" fmla="*/ 5367 h 10000"/>
                  <a:gd name="connsiteX27" fmla="*/ 1558 w 10000"/>
                  <a:gd name="connsiteY27" fmla="*/ 5367 h 10000"/>
                  <a:gd name="connsiteX28" fmla="*/ 1558 w 10000"/>
                  <a:gd name="connsiteY28" fmla="*/ 5791 h 10000"/>
                  <a:gd name="connsiteX29" fmla="*/ 1914 w 10000"/>
                  <a:gd name="connsiteY29" fmla="*/ 5791 h 10000"/>
                  <a:gd name="connsiteX30" fmla="*/ 1914 w 10000"/>
                  <a:gd name="connsiteY30" fmla="*/ 7043 h 10000"/>
                  <a:gd name="connsiteX31" fmla="*/ 853 w 10000"/>
                  <a:gd name="connsiteY31" fmla="*/ 7043 h 10000"/>
                  <a:gd name="connsiteX32" fmla="*/ 853 w 10000"/>
                  <a:gd name="connsiteY32" fmla="*/ 7818 h 10000"/>
                  <a:gd name="connsiteX33" fmla="*/ 1397 w 10000"/>
                  <a:gd name="connsiteY33" fmla="*/ 7838 h 10000"/>
                  <a:gd name="connsiteX34" fmla="*/ 2134 w 10000"/>
                  <a:gd name="connsiteY34" fmla="*/ 7315 h 10000"/>
                  <a:gd name="connsiteX35" fmla="*/ 2128 w 10000"/>
                  <a:gd name="connsiteY35" fmla="*/ 7818 h 10000"/>
                  <a:gd name="connsiteX36" fmla="*/ 2807 w 10000"/>
                  <a:gd name="connsiteY36" fmla="*/ 7368 h 10000"/>
                  <a:gd name="connsiteX37" fmla="*/ 2807 w 10000"/>
                  <a:gd name="connsiteY37" fmla="*/ 7818 h 10000"/>
                  <a:gd name="connsiteX38" fmla="*/ 3478 w 10000"/>
                  <a:gd name="connsiteY38" fmla="*/ 7361 h 10000"/>
                  <a:gd name="connsiteX39" fmla="*/ 3484 w 10000"/>
                  <a:gd name="connsiteY39" fmla="*/ 7811 h 10000"/>
                  <a:gd name="connsiteX40" fmla="*/ 4130 w 10000"/>
                  <a:gd name="connsiteY40" fmla="*/ 7328 h 10000"/>
                  <a:gd name="connsiteX41" fmla="*/ 4130 w 10000"/>
                  <a:gd name="connsiteY41" fmla="*/ 8613 h 10000"/>
                  <a:gd name="connsiteX42" fmla="*/ 4205 w 10000"/>
                  <a:gd name="connsiteY42" fmla="*/ 8520 h 10000"/>
                  <a:gd name="connsiteX43" fmla="*/ 4278 w 10000"/>
                  <a:gd name="connsiteY43" fmla="*/ 8434 h 10000"/>
                  <a:gd name="connsiteX44" fmla="*/ 4368 w 10000"/>
                  <a:gd name="connsiteY44" fmla="*/ 8361 h 10000"/>
                  <a:gd name="connsiteX45" fmla="*/ 4467 w 10000"/>
                  <a:gd name="connsiteY45" fmla="*/ 8295 h 10000"/>
                  <a:gd name="connsiteX46" fmla="*/ 4567 w 10000"/>
                  <a:gd name="connsiteY46" fmla="*/ 8249 h 10000"/>
                  <a:gd name="connsiteX47" fmla="*/ 4674 w 10000"/>
                  <a:gd name="connsiteY47" fmla="*/ 8215 h 10000"/>
                  <a:gd name="connsiteX48" fmla="*/ 4786 w 10000"/>
                  <a:gd name="connsiteY48" fmla="*/ 8189 h 10000"/>
                  <a:gd name="connsiteX49" fmla="*/ 4915 w 10000"/>
                  <a:gd name="connsiteY49" fmla="*/ 8182 h 10000"/>
                  <a:gd name="connsiteX50" fmla="*/ 5091 w 10000"/>
                  <a:gd name="connsiteY50" fmla="*/ 8195 h 10000"/>
                  <a:gd name="connsiteX51" fmla="*/ 5266 w 10000"/>
                  <a:gd name="connsiteY51" fmla="*/ 8242 h 10000"/>
                  <a:gd name="connsiteX52" fmla="*/ 5406 w 10000"/>
                  <a:gd name="connsiteY52" fmla="*/ 8321 h 10000"/>
                  <a:gd name="connsiteX53" fmla="*/ 5549 w 10000"/>
                  <a:gd name="connsiteY53" fmla="*/ 8421 h 10000"/>
                  <a:gd name="connsiteX54" fmla="*/ 5670 w 10000"/>
                  <a:gd name="connsiteY54" fmla="*/ 8540 h 10000"/>
                  <a:gd name="connsiteX55" fmla="*/ 5750 w 10000"/>
                  <a:gd name="connsiteY55" fmla="*/ 8686 h 10000"/>
                  <a:gd name="connsiteX56" fmla="*/ 5824 w 10000"/>
                  <a:gd name="connsiteY56" fmla="*/ 8838 h 10000"/>
                  <a:gd name="connsiteX57" fmla="*/ 5849 w 10000"/>
                  <a:gd name="connsiteY57" fmla="*/ 9004 h 10000"/>
                  <a:gd name="connsiteX58" fmla="*/ 5883 w 10000"/>
                  <a:gd name="connsiteY58" fmla="*/ 8997 h 10000"/>
                  <a:gd name="connsiteX59" fmla="*/ 5910 w 10000"/>
                  <a:gd name="connsiteY59" fmla="*/ 8997 h 10000"/>
                  <a:gd name="connsiteX60" fmla="*/ 5937 w 10000"/>
                  <a:gd name="connsiteY60" fmla="*/ 8991 h 10000"/>
                  <a:gd name="connsiteX61" fmla="*/ 5963 w 10000"/>
                  <a:gd name="connsiteY61" fmla="*/ 8991 h 10000"/>
                  <a:gd name="connsiteX62" fmla="*/ 5997 w 10000"/>
                  <a:gd name="connsiteY62" fmla="*/ 8984 h 10000"/>
                  <a:gd name="connsiteX63" fmla="*/ 6029 w 10000"/>
                  <a:gd name="connsiteY63" fmla="*/ 8984 h 10000"/>
                  <a:gd name="connsiteX64" fmla="*/ 6057 w 10000"/>
                  <a:gd name="connsiteY64" fmla="*/ 8984 h 10000"/>
                  <a:gd name="connsiteX65" fmla="*/ 6092 w 10000"/>
                  <a:gd name="connsiteY65" fmla="*/ 8984 h 10000"/>
                  <a:gd name="connsiteX66" fmla="*/ 6232 w 10000"/>
                  <a:gd name="connsiteY66" fmla="*/ 8991 h 10000"/>
                  <a:gd name="connsiteX67" fmla="*/ 6360 w 10000"/>
                  <a:gd name="connsiteY67" fmla="*/ 9024 h 10000"/>
                  <a:gd name="connsiteX68" fmla="*/ 6487 w 10000"/>
                  <a:gd name="connsiteY68" fmla="*/ 9070 h 10000"/>
                  <a:gd name="connsiteX69" fmla="*/ 6603 w 10000"/>
                  <a:gd name="connsiteY69" fmla="*/ 9137 h 10000"/>
                  <a:gd name="connsiteX70" fmla="*/ 6709 w 10000"/>
                  <a:gd name="connsiteY70" fmla="*/ 9216 h 10000"/>
                  <a:gd name="connsiteX71" fmla="*/ 6804 w 10000"/>
                  <a:gd name="connsiteY71" fmla="*/ 9302 h 10000"/>
                  <a:gd name="connsiteX72" fmla="*/ 6879 w 10000"/>
                  <a:gd name="connsiteY72" fmla="*/ 9415 h 10000"/>
                  <a:gd name="connsiteX73" fmla="*/ 6946 w 10000"/>
                  <a:gd name="connsiteY73" fmla="*/ 9527 h 10000"/>
                  <a:gd name="connsiteX74" fmla="*/ 3110 w 10000"/>
                  <a:gd name="connsiteY74" fmla="*/ 9527 h 10000"/>
                  <a:gd name="connsiteX75" fmla="*/ 3149 w 10000"/>
                  <a:gd name="connsiteY75" fmla="*/ 9441 h 10000"/>
                  <a:gd name="connsiteX76" fmla="*/ 3203 w 10000"/>
                  <a:gd name="connsiteY76" fmla="*/ 9355 h 10000"/>
                  <a:gd name="connsiteX77" fmla="*/ 3258 w 10000"/>
                  <a:gd name="connsiteY77" fmla="*/ 9289 h 10000"/>
                  <a:gd name="connsiteX78" fmla="*/ 3329 w 10000"/>
                  <a:gd name="connsiteY78" fmla="*/ 9223 h 10000"/>
                  <a:gd name="connsiteX79" fmla="*/ 3397 w 10000"/>
                  <a:gd name="connsiteY79" fmla="*/ 9170 h 10000"/>
                  <a:gd name="connsiteX80" fmla="*/ 3478 w 10000"/>
                  <a:gd name="connsiteY80" fmla="*/ 9117 h 10000"/>
                  <a:gd name="connsiteX81" fmla="*/ 3559 w 10000"/>
                  <a:gd name="connsiteY81" fmla="*/ 9077 h 10000"/>
                  <a:gd name="connsiteX82" fmla="*/ 3654 w 10000"/>
                  <a:gd name="connsiteY82" fmla="*/ 9044 h 10000"/>
                  <a:gd name="connsiteX83" fmla="*/ 3654 w 10000"/>
                  <a:gd name="connsiteY83" fmla="*/ 8195 h 10000"/>
                  <a:gd name="connsiteX84" fmla="*/ 484 w 10000"/>
                  <a:gd name="connsiteY84" fmla="*/ 8209 h 10000"/>
                  <a:gd name="connsiteX85" fmla="*/ 484 w 10000"/>
                  <a:gd name="connsiteY85" fmla="*/ 8838 h 10000"/>
                  <a:gd name="connsiteX86" fmla="*/ 424 w 10000"/>
                  <a:gd name="connsiteY86" fmla="*/ 8918 h 10000"/>
                  <a:gd name="connsiteX87" fmla="*/ 378 w 10000"/>
                  <a:gd name="connsiteY87" fmla="*/ 9004 h 10000"/>
                  <a:gd name="connsiteX88" fmla="*/ 342 w 10000"/>
                  <a:gd name="connsiteY88" fmla="*/ 9097 h 10000"/>
                  <a:gd name="connsiteX89" fmla="*/ 329 w 10000"/>
                  <a:gd name="connsiteY89" fmla="*/ 9203 h 10000"/>
                  <a:gd name="connsiteX90" fmla="*/ 302 w 10000"/>
                  <a:gd name="connsiteY90" fmla="*/ 9196 h 10000"/>
                  <a:gd name="connsiteX91" fmla="*/ 281 w 10000"/>
                  <a:gd name="connsiteY91" fmla="*/ 9196 h 10000"/>
                  <a:gd name="connsiteX92" fmla="*/ 255 w 10000"/>
                  <a:gd name="connsiteY92" fmla="*/ 9190 h 10000"/>
                  <a:gd name="connsiteX93" fmla="*/ 817 w 10000"/>
                  <a:gd name="connsiteY93" fmla="*/ 8657 h 10000"/>
                  <a:gd name="connsiteX94" fmla="*/ 670 w 10000"/>
                  <a:gd name="connsiteY94" fmla="*/ 8486 h 10000"/>
                  <a:gd name="connsiteX95" fmla="*/ 243 w 10000"/>
                  <a:gd name="connsiteY95" fmla="*/ 8269 h 10000"/>
                  <a:gd name="connsiteX96" fmla="*/ 1347 w 10000"/>
                  <a:gd name="connsiteY96" fmla="*/ 9184 h 10000"/>
                  <a:gd name="connsiteX97" fmla="*/ 1103 w 10000"/>
                  <a:gd name="connsiteY97" fmla="*/ 9282 h 10000"/>
                  <a:gd name="connsiteX98" fmla="*/ 512 w 10000"/>
                  <a:gd name="connsiteY98" fmla="*/ 8684 h 10000"/>
                  <a:gd name="connsiteX99" fmla="*/ 401 w 10000"/>
                  <a:gd name="connsiteY99" fmla="*/ 8678 h 10000"/>
                  <a:gd name="connsiteX100" fmla="*/ 0 w 10000"/>
                  <a:gd name="connsiteY100" fmla="*/ 7088 h 10000"/>
                  <a:gd name="connsiteX101" fmla="*/ 905 w 10000"/>
                  <a:gd name="connsiteY101" fmla="*/ 8758 h 10000"/>
                  <a:gd name="connsiteX102" fmla="*/ 548 w 10000"/>
                  <a:gd name="connsiteY102" fmla="*/ 8945 h 10000"/>
                  <a:gd name="connsiteX103" fmla="*/ 993 w 10000"/>
                  <a:gd name="connsiteY103" fmla="*/ 9002 h 10000"/>
                  <a:gd name="connsiteX104" fmla="*/ 1463 w 10000"/>
                  <a:gd name="connsiteY104" fmla="*/ 9426 h 10000"/>
                  <a:gd name="connsiteX105" fmla="*/ 8461 w 10000"/>
                  <a:gd name="connsiteY105" fmla="*/ 9998 h 10000"/>
                  <a:gd name="connsiteX106" fmla="*/ 9923 w 10000"/>
                  <a:gd name="connsiteY106" fmla="*/ 9527 h 10000"/>
                  <a:gd name="connsiteX107" fmla="*/ 10000 w 10000"/>
                  <a:gd name="connsiteY107" fmla="*/ 9527 h 10000"/>
                  <a:gd name="connsiteX0" fmla="*/ 10000 w 10000"/>
                  <a:gd name="connsiteY0" fmla="*/ 9527 h 10000"/>
                  <a:gd name="connsiteX1" fmla="*/ 10000 w 10000"/>
                  <a:gd name="connsiteY1" fmla="*/ 7381 h 10000"/>
                  <a:gd name="connsiteX2" fmla="*/ 9173 w 10000"/>
                  <a:gd name="connsiteY2" fmla="*/ 7381 h 10000"/>
                  <a:gd name="connsiteX3" fmla="*/ 9173 w 10000"/>
                  <a:gd name="connsiteY3" fmla="*/ 4128 h 10000"/>
                  <a:gd name="connsiteX4" fmla="*/ 7133 w 10000"/>
                  <a:gd name="connsiteY4" fmla="*/ 4128 h 10000"/>
                  <a:gd name="connsiteX5" fmla="*/ 7133 w 10000"/>
                  <a:gd name="connsiteY5" fmla="*/ 3816 h 10000"/>
                  <a:gd name="connsiteX6" fmla="*/ 8764 w 10000"/>
                  <a:gd name="connsiteY6" fmla="*/ 3816 h 10000"/>
                  <a:gd name="connsiteX7" fmla="*/ 8764 w 10000"/>
                  <a:gd name="connsiteY7" fmla="*/ 3498 h 10000"/>
                  <a:gd name="connsiteX8" fmla="*/ 7133 w 10000"/>
                  <a:gd name="connsiteY8" fmla="*/ 3498 h 10000"/>
                  <a:gd name="connsiteX9" fmla="*/ 7133 w 10000"/>
                  <a:gd name="connsiteY9" fmla="*/ 1365 h 10000"/>
                  <a:gd name="connsiteX10" fmla="*/ 4733 w 10000"/>
                  <a:gd name="connsiteY10" fmla="*/ 550 h 10000"/>
                  <a:gd name="connsiteX11" fmla="*/ 4733 w 10000"/>
                  <a:gd name="connsiteY11" fmla="*/ 5672 h 10000"/>
                  <a:gd name="connsiteX12" fmla="*/ 4353 w 10000"/>
                  <a:gd name="connsiteY12" fmla="*/ 5678 h 10000"/>
                  <a:gd name="connsiteX13" fmla="*/ 4353 w 10000"/>
                  <a:gd name="connsiteY13" fmla="*/ 1756 h 10000"/>
                  <a:gd name="connsiteX14" fmla="*/ 3546 w 10000"/>
                  <a:gd name="connsiteY14" fmla="*/ 2061 h 10000"/>
                  <a:gd name="connsiteX15" fmla="*/ 3110 w 10000"/>
                  <a:gd name="connsiteY15" fmla="*/ 2061 h 10000"/>
                  <a:gd name="connsiteX16" fmla="*/ 3110 w 10000"/>
                  <a:gd name="connsiteY16" fmla="*/ 0 h 10000"/>
                  <a:gd name="connsiteX17" fmla="*/ 2949 w 10000"/>
                  <a:gd name="connsiteY17" fmla="*/ 0 h 10000"/>
                  <a:gd name="connsiteX18" fmla="*/ 2949 w 10000"/>
                  <a:gd name="connsiteY18" fmla="*/ 2061 h 10000"/>
                  <a:gd name="connsiteX19" fmla="*/ 2579 w 10000"/>
                  <a:gd name="connsiteY19" fmla="*/ 2061 h 10000"/>
                  <a:gd name="connsiteX20" fmla="*/ 2579 w 10000"/>
                  <a:gd name="connsiteY20" fmla="*/ 2492 h 10000"/>
                  <a:gd name="connsiteX21" fmla="*/ 1914 w 10000"/>
                  <a:gd name="connsiteY21" fmla="*/ 2815 h 10000"/>
                  <a:gd name="connsiteX22" fmla="*/ 1914 w 10000"/>
                  <a:gd name="connsiteY22" fmla="*/ 4413 h 10000"/>
                  <a:gd name="connsiteX23" fmla="*/ 1558 w 10000"/>
                  <a:gd name="connsiteY23" fmla="*/ 4413 h 10000"/>
                  <a:gd name="connsiteX24" fmla="*/ 1558 w 10000"/>
                  <a:gd name="connsiteY24" fmla="*/ 4837 h 10000"/>
                  <a:gd name="connsiteX25" fmla="*/ 1914 w 10000"/>
                  <a:gd name="connsiteY25" fmla="*/ 4837 h 10000"/>
                  <a:gd name="connsiteX26" fmla="*/ 1914 w 10000"/>
                  <a:gd name="connsiteY26" fmla="*/ 5367 h 10000"/>
                  <a:gd name="connsiteX27" fmla="*/ 1558 w 10000"/>
                  <a:gd name="connsiteY27" fmla="*/ 5367 h 10000"/>
                  <a:gd name="connsiteX28" fmla="*/ 1558 w 10000"/>
                  <a:gd name="connsiteY28" fmla="*/ 5791 h 10000"/>
                  <a:gd name="connsiteX29" fmla="*/ 1914 w 10000"/>
                  <a:gd name="connsiteY29" fmla="*/ 5791 h 10000"/>
                  <a:gd name="connsiteX30" fmla="*/ 1914 w 10000"/>
                  <a:gd name="connsiteY30" fmla="*/ 7043 h 10000"/>
                  <a:gd name="connsiteX31" fmla="*/ 853 w 10000"/>
                  <a:gd name="connsiteY31" fmla="*/ 7043 h 10000"/>
                  <a:gd name="connsiteX32" fmla="*/ 853 w 10000"/>
                  <a:gd name="connsiteY32" fmla="*/ 7818 h 10000"/>
                  <a:gd name="connsiteX33" fmla="*/ 1397 w 10000"/>
                  <a:gd name="connsiteY33" fmla="*/ 7838 h 10000"/>
                  <a:gd name="connsiteX34" fmla="*/ 2134 w 10000"/>
                  <a:gd name="connsiteY34" fmla="*/ 7315 h 10000"/>
                  <a:gd name="connsiteX35" fmla="*/ 2128 w 10000"/>
                  <a:gd name="connsiteY35" fmla="*/ 7818 h 10000"/>
                  <a:gd name="connsiteX36" fmla="*/ 2807 w 10000"/>
                  <a:gd name="connsiteY36" fmla="*/ 7368 h 10000"/>
                  <a:gd name="connsiteX37" fmla="*/ 2807 w 10000"/>
                  <a:gd name="connsiteY37" fmla="*/ 7818 h 10000"/>
                  <a:gd name="connsiteX38" fmla="*/ 3478 w 10000"/>
                  <a:gd name="connsiteY38" fmla="*/ 7361 h 10000"/>
                  <a:gd name="connsiteX39" fmla="*/ 3484 w 10000"/>
                  <a:gd name="connsiteY39" fmla="*/ 7811 h 10000"/>
                  <a:gd name="connsiteX40" fmla="*/ 4130 w 10000"/>
                  <a:gd name="connsiteY40" fmla="*/ 7328 h 10000"/>
                  <a:gd name="connsiteX41" fmla="*/ 4130 w 10000"/>
                  <a:gd name="connsiteY41" fmla="*/ 8613 h 10000"/>
                  <a:gd name="connsiteX42" fmla="*/ 4205 w 10000"/>
                  <a:gd name="connsiteY42" fmla="*/ 8520 h 10000"/>
                  <a:gd name="connsiteX43" fmla="*/ 4278 w 10000"/>
                  <a:gd name="connsiteY43" fmla="*/ 8434 h 10000"/>
                  <a:gd name="connsiteX44" fmla="*/ 4368 w 10000"/>
                  <a:gd name="connsiteY44" fmla="*/ 8361 h 10000"/>
                  <a:gd name="connsiteX45" fmla="*/ 4467 w 10000"/>
                  <a:gd name="connsiteY45" fmla="*/ 8295 h 10000"/>
                  <a:gd name="connsiteX46" fmla="*/ 4567 w 10000"/>
                  <a:gd name="connsiteY46" fmla="*/ 8249 h 10000"/>
                  <a:gd name="connsiteX47" fmla="*/ 4674 w 10000"/>
                  <a:gd name="connsiteY47" fmla="*/ 8215 h 10000"/>
                  <a:gd name="connsiteX48" fmla="*/ 4786 w 10000"/>
                  <a:gd name="connsiteY48" fmla="*/ 8189 h 10000"/>
                  <a:gd name="connsiteX49" fmla="*/ 4915 w 10000"/>
                  <a:gd name="connsiteY49" fmla="*/ 8182 h 10000"/>
                  <a:gd name="connsiteX50" fmla="*/ 5091 w 10000"/>
                  <a:gd name="connsiteY50" fmla="*/ 8195 h 10000"/>
                  <a:gd name="connsiteX51" fmla="*/ 5266 w 10000"/>
                  <a:gd name="connsiteY51" fmla="*/ 8242 h 10000"/>
                  <a:gd name="connsiteX52" fmla="*/ 5406 w 10000"/>
                  <a:gd name="connsiteY52" fmla="*/ 8321 h 10000"/>
                  <a:gd name="connsiteX53" fmla="*/ 5549 w 10000"/>
                  <a:gd name="connsiteY53" fmla="*/ 8421 h 10000"/>
                  <a:gd name="connsiteX54" fmla="*/ 5670 w 10000"/>
                  <a:gd name="connsiteY54" fmla="*/ 8540 h 10000"/>
                  <a:gd name="connsiteX55" fmla="*/ 5750 w 10000"/>
                  <a:gd name="connsiteY55" fmla="*/ 8686 h 10000"/>
                  <a:gd name="connsiteX56" fmla="*/ 5824 w 10000"/>
                  <a:gd name="connsiteY56" fmla="*/ 8838 h 10000"/>
                  <a:gd name="connsiteX57" fmla="*/ 5849 w 10000"/>
                  <a:gd name="connsiteY57" fmla="*/ 9004 h 10000"/>
                  <a:gd name="connsiteX58" fmla="*/ 5883 w 10000"/>
                  <a:gd name="connsiteY58" fmla="*/ 8997 h 10000"/>
                  <a:gd name="connsiteX59" fmla="*/ 5910 w 10000"/>
                  <a:gd name="connsiteY59" fmla="*/ 8997 h 10000"/>
                  <a:gd name="connsiteX60" fmla="*/ 5937 w 10000"/>
                  <a:gd name="connsiteY60" fmla="*/ 8991 h 10000"/>
                  <a:gd name="connsiteX61" fmla="*/ 5963 w 10000"/>
                  <a:gd name="connsiteY61" fmla="*/ 8991 h 10000"/>
                  <a:gd name="connsiteX62" fmla="*/ 5997 w 10000"/>
                  <a:gd name="connsiteY62" fmla="*/ 8984 h 10000"/>
                  <a:gd name="connsiteX63" fmla="*/ 6029 w 10000"/>
                  <a:gd name="connsiteY63" fmla="*/ 8984 h 10000"/>
                  <a:gd name="connsiteX64" fmla="*/ 6057 w 10000"/>
                  <a:gd name="connsiteY64" fmla="*/ 8984 h 10000"/>
                  <a:gd name="connsiteX65" fmla="*/ 6092 w 10000"/>
                  <a:gd name="connsiteY65" fmla="*/ 8984 h 10000"/>
                  <a:gd name="connsiteX66" fmla="*/ 6232 w 10000"/>
                  <a:gd name="connsiteY66" fmla="*/ 8991 h 10000"/>
                  <a:gd name="connsiteX67" fmla="*/ 6360 w 10000"/>
                  <a:gd name="connsiteY67" fmla="*/ 9024 h 10000"/>
                  <a:gd name="connsiteX68" fmla="*/ 6487 w 10000"/>
                  <a:gd name="connsiteY68" fmla="*/ 9070 h 10000"/>
                  <a:gd name="connsiteX69" fmla="*/ 6603 w 10000"/>
                  <a:gd name="connsiteY69" fmla="*/ 9137 h 10000"/>
                  <a:gd name="connsiteX70" fmla="*/ 6709 w 10000"/>
                  <a:gd name="connsiteY70" fmla="*/ 9216 h 10000"/>
                  <a:gd name="connsiteX71" fmla="*/ 6804 w 10000"/>
                  <a:gd name="connsiteY71" fmla="*/ 9302 h 10000"/>
                  <a:gd name="connsiteX72" fmla="*/ 6879 w 10000"/>
                  <a:gd name="connsiteY72" fmla="*/ 9415 h 10000"/>
                  <a:gd name="connsiteX73" fmla="*/ 6946 w 10000"/>
                  <a:gd name="connsiteY73" fmla="*/ 9527 h 10000"/>
                  <a:gd name="connsiteX74" fmla="*/ 3110 w 10000"/>
                  <a:gd name="connsiteY74" fmla="*/ 9527 h 10000"/>
                  <a:gd name="connsiteX75" fmla="*/ 3149 w 10000"/>
                  <a:gd name="connsiteY75" fmla="*/ 9441 h 10000"/>
                  <a:gd name="connsiteX76" fmla="*/ 3203 w 10000"/>
                  <a:gd name="connsiteY76" fmla="*/ 9355 h 10000"/>
                  <a:gd name="connsiteX77" fmla="*/ 3258 w 10000"/>
                  <a:gd name="connsiteY77" fmla="*/ 9289 h 10000"/>
                  <a:gd name="connsiteX78" fmla="*/ 3329 w 10000"/>
                  <a:gd name="connsiteY78" fmla="*/ 9223 h 10000"/>
                  <a:gd name="connsiteX79" fmla="*/ 3397 w 10000"/>
                  <a:gd name="connsiteY79" fmla="*/ 9170 h 10000"/>
                  <a:gd name="connsiteX80" fmla="*/ 3478 w 10000"/>
                  <a:gd name="connsiteY80" fmla="*/ 9117 h 10000"/>
                  <a:gd name="connsiteX81" fmla="*/ 3559 w 10000"/>
                  <a:gd name="connsiteY81" fmla="*/ 9077 h 10000"/>
                  <a:gd name="connsiteX82" fmla="*/ 3654 w 10000"/>
                  <a:gd name="connsiteY82" fmla="*/ 9044 h 10000"/>
                  <a:gd name="connsiteX83" fmla="*/ 3654 w 10000"/>
                  <a:gd name="connsiteY83" fmla="*/ 8195 h 10000"/>
                  <a:gd name="connsiteX84" fmla="*/ 484 w 10000"/>
                  <a:gd name="connsiteY84" fmla="*/ 8209 h 10000"/>
                  <a:gd name="connsiteX85" fmla="*/ 484 w 10000"/>
                  <a:gd name="connsiteY85" fmla="*/ 8838 h 10000"/>
                  <a:gd name="connsiteX86" fmla="*/ 424 w 10000"/>
                  <a:gd name="connsiteY86" fmla="*/ 8918 h 10000"/>
                  <a:gd name="connsiteX87" fmla="*/ 378 w 10000"/>
                  <a:gd name="connsiteY87" fmla="*/ 9004 h 10000"/>
                  <a:gd name="connsiteX88" fmla="*/ 342 w 10000"/>
                  <a:gd name="connsiteY88" fmla="*/ 9097 h 10000"/>
                  <a:gd name="connsiteX89" fmla="*/ 329 w 10000"/>
                  <a:gd name="connsiteY89" fmla="*/ 9203 h 10000"/>
                  <a:gd name="connsiteX90" fmla="*/ 302 w 10000"/>
                  <a:gd name="connsiteY90" fmla="*/ 9196 h 10000"/>
                  <a:gd name="connsiteX91" fmla="*/ 281 w 10000"/>
                  <a:gd name="connsiteY91" fmla="*/ 9196 h 10000"/>
                  <a:gd name="connsiteX92" fmla="*/ 608 w 10000"/>
                  <a:gd name="connsiteY92" fmla="*/ 8657 h 10000"/>
                  <a:gd name="connsiteX93" fmla="*/ 817 w 10000"/>
                  <a:gd name="connsiteY93" fmla="*/ 8657 h 10000"/>
                  <a:gd name="connsiteX94" fmla="*/ 670 w 10000"/>
                  <a:gd name="connsiteY94" fmla="*/ 8486 h 10000"/>
                  <a:gd name="connsiteX95" fmla="*/ 243 w 10000"/>
                  <a:gd name="connsiteY95" fmla="*/ 8269 h 10000"/>
                  <a:gd name="connsiteX96" fmla="*/ 1347 w 10000"/>
                  <a:gd name="connsiteY96" fmla="*/ 9184 h 10000"/>
                  <a:gd name="connsiteX97" fmla="*/ 1103 w 10000"/>
                  <a:gd name="connsiteY97" fmla="*/ 9282 h 10000"/>
                  <a:gd name="connsiteX98" fmla="*/ 512 w 10000"/>
                  <a:gd name="connsiteY98" fmla="*/ 8684 h 10000"/>
                  <a:gd name="connsiteX99" fmla="*/ 401 w 10000"/>
                  <a:gd name="connsiteY99" fmla="*/ 8678 h 10000"/>
                  <a:gd name="connsiteX100" fmla="*/ 0 w 10000"/>
                  <a:gd name="connsiteY100" fmla="*/ 7088 h 10000"/>
                  <a:gd name="connsiteX101" fmla="*/ 905 w 10000"/>
                  <a:gd name="connsiteY101" fmla="*/ 8758 h 10000"/>
                  <a:gd name="connsiteX102" fmla="*/ 548 w 10000"/>
                  <a:gd name="connsiteY102" fmla="*/ 8945 h 10000"/>
                  <a:gd name="connsiteX103" fmla="*/ 993 w 10000"/>
                  <a:gd name="connsiteY103" fmla="*/ 9002 h 10000"/>
                  <a:gd name="connsiteX104" fmla="*/ 1463 w 10000"/>
                  <a:gd name="connsiteY104" fmla="*/ 9426 h 10000"/>
                  <a:gd name="connsiteX105" fmla="*/ 8461 w 10000"/>
                  <a:gd name="connsiteY105" fmla="*/ 9998 h 10000"/>
                  <a:gd name="connsiteX106" fmla="*/ 9923 w 10000"/>
                  <a:gd name="connsiteY106" fmla="*/ 9527 h 10000"/>
                  <a:gd name="connsiteX107" fmla="*/ 10000 w 10000"/>
                  <a:gd name="connsiteY107" fmla="*/ 9527 h 10000"/>
                  <a:gd name="connsiteX0" fmla="*/ 9118 w 10000"/>
                  <a:gd name="connsiteY0" fmla="*/ 8935 h 10000"/>
                  <a:gd name="connsiteX1" fmla="*/ 10000 w 10000"/>
                  <a:gd name="connsiteY1" fmla="*/ 7381 h 10000"/>
                  <a:gd name="connsiteX2" fmla="*/ 9173 w 10000"/>
                  <a:gd name="connsiteY2" fmla="*/ 7381 h 10000"/>
                  <a:gd name="connsiteX3" fmla="*/ 9173 w 10000"/>
                  <a:gd name="connsiteY3" fmla="*/ 4128 h 10000"/>
                  <a:gd name="connsiteX4" fmla="*/ 7133 w 10000"/>
                  <a:gd name="connsiteY4" fmla="*/ 4128 h 10000"/>
                  <a:gd name="connsiteX5" fmla="*/ 7133 w 10000"/>
                  <a:gd name="connsiteY5" fmla="*/ 3816 h 10000"/>
                  <a:gd name="connsiteX6" fmla="*/ 8764 w 10000"/>
                  <a:gd name="connsiteY6" fmla="*/ 3816 h 10000"/>
                  <a:gd name="connsiteX7" fmla="*/ 8764 w 10000"/>
                  <a:gd name="connsiteY7" fmla="*/ 3498 h 10000"/>
                  <a:gd name="connsiteX8" fmla="*/ 7133 w 10000"/>
                  <a:gd name="connsiteY8" fmla="*/ 3498 h 10000"/>
                  <a:gd name="connsiteX9" fmla="*/ 7133 w 10000"/>
                  <a:gd name="connsiteY9" fmla="*/ 1365 h 10000"/>
                  <a:gd name="connsiteX10" fmla="*/ 4733 w 10000"/>
                  <a:gd name="connsiteY10" fmla="*/ 550 h 10000"/>
                  <a:gd name="connsiteX11" fmla="*/ 4733 w 10000"/>
                  <a:gd name="connsiteY11" fmla="*/ 5672 h 10000"/>
                  <a:gd name="connsiteX12" fmla="*/ 4353 w 10000"/>
                  <a:gd name="connsiteY12" fmla="*/ 5678 h 10000"/>
                  <a:gd name="connsiteX13" fmla="*/ 4353 w 10000"/>
                  <a:gd name="connsiteY13" fmla="*/ 1756 h 10000"/>
                  <a:gd name="connsiteX14" fmla="*/ 3546 w 10000"/>
                  <a:gd name="connsiteY14" fmla="*/ 2061 h 10000"/>
                  <a:gd name="connsiteX15" fmla="*/ 3110 w 10000"/>
                  <a:gd name="connsiteY15" fmla="*/ 2061 h 10000"/>
                  <a:gd name="connsiteX16" fmla="*/ 3110 w 10000"/>
                  <a:gd name="connsiteY16" fmla="*/ 0 h 10000"/>
                  <a:gd name="connsiteX17" fmla="*/ 2949 w 10000"/>
                  <a:gd name="connsiteY17" fmla="*/ 0 h 10000"/>
                  <a:gd name="connsiteX18" fmla="*/ 2949 w 10000"/>
                  <a:gd name="connsiteY18" fmla="*/ 2061 h 10000"/>
                  <a:gd name="connsiteX19" fmla="*/ 2579 w 10000"/>
                  <a:gd name="connsiteY19" fmla="*/ 2061 h 10000"/>
                  <a:gd name="connsiteX20" fmla="*/ 2579 w 10000"/>
                  <a:gd name="connsiteY20" fmla="*/ 2492 h 10000"/>
                  <a:gd name="connsiteX21" fmla="*/ 1914 w 10000"/>
                  <a:gd name="connsiteY21" fmla="*/ 2815 h 10000"/>
                  <a:gd name="connsiteX22" fmla="*/ 1914 w 10000"/>
                  <a:gd name="connsiteY22" fmla="*/ 4413 h 10000"/>
                  <a:gd name="connsiteX23" fmla="*/ 1558 w 10000"/>
                  <a:gd name="connsiteY23" fmla="*/ 4413 h 10000"/>
                  <a:gd name="connsiteX24" fmla="*/ 1558 w 10000"/>
                  <a:gd name="connsiteY24" fmla="*/ 4837 h 10000"/>
                  <a:gd name="connsiteX25" fmla="*/ 1914 w 10000"/>
                  <a:gd name="connsiteY25" fmla="*/ 4837 h 10000"/>
                  <a:gd name="connsiteX26" fmla="*/ 1914 w 10000"/>
                  <a:gd name="connsiteY26" fmla="*/ 5367 h 10000"/>
                  <a:gd name="connsiteX27" fmla="*/ 1558 w 10000"/>
                  <a:gd name="connsiteY27" fmla="*/ 5367 h 10000"/>
                  <a:gd name="connsiteX28" fmla="*/ 1558 w 10000"/>
                  <a:gd name="connsiteY28" fmla="*/ 5791 h 10000"/>
                  <a:gd name="connsiteX29" fmla="*/ 1914 w 10000"/>
                  <a:gd name="connsiteY29" fmla="*/ 5791 h 10000"/>
                  <a:gd name="connsiteX30" fmla="*/ 1914 w 10000"/>
                  <a:gd name="connsiteY30" fmla="*/ 7043 h 10000"/>
                  <a:gd name="connsiteX31" fmla="*/ 853 w 10000"/>
                  <a:gd name="connsiteY31" fmla="*/ 7043 h 10000"/>
                  <a:gd name="connsiteX32" fmla="*/ 853 w 10000"/>
                  <a:gd name="connsiteY32" fmla="*/ 7818 h 10000"/>
                  <a:gd name="connsiteX33" fmla="*/ 1397 w 10000"/>
                  <a:gd name="connsiteY33" fmla="*/ 7838 h 10000"/>
                  <a:gd name="connsiteX34" fmla="*/ 2134 w 10000"/>
                  <a:gd name="connsiteY34" fmla="*/ 7315 h 10000"/>
                  <a:gd name="connsiteX35" fmla="*/ 2128 w 10000"/>
                  <a:gd name="connsiteY35" fmla="*/ 7818 h 10000"/>
                  <a:gd name="connsiteX36" fmla="*/ 2807 w 10000"/>
                  <a:gd name="connsiteY36" fmla="*/ 7368 h 10000"/>
                  <a:gd name="connsiteX37" fmla="*/ 2807 w 10000"/>
                  <a:gd name="connsiteY37" fmla="*/ 7818 h 10000"/>
                  <a:gd name="connsiteX38" fmla="*/ 3478 w 10000"/>
                  <a:gd name="connsiteY38" fmla="*/ 7361 h 10000"/>
                  <a:gd name="connsiteX39" fmla="*/ 3484 w 10000"/>
                  <a:gd name="connsiteY39" fmla="*/ 7811 h 10000"/>
                  <a:gd name="connsiteX40" fmla="*/ 4130 w 10000"/>
                  <a:gd name="connsiteY40" fmla="*/ 7328 h 10000"/>
                  <a:gd name="connsiteX41" fmla="*/ 4130 w 10000"/>
                  <a:gd name="connsiteY41" fmla="*/ 8613 h 10000"/>
                  <a:gd name="connsiteX42" fmla="*/ 4205 w 10000"/>
                  <a:gd name="connsiteY42" fmla="*/ 8520 h 10000"/>
                  <a:gd name="connsiteX43" fmla="*/ 4278 w 10000"/>
                  <a:gd name="connsiteY43" fmla="*/ 8434 h 10000"/>
                  <a:gd name="connsiteX44" fmla="*/ 4368 w 10000"/>
                  <a:gd name="connsiteY44" fmla="*/ 8361 h 10000"/>
                  <a:gd name="connsiteX45" fmla="*/ 4467 w 10000"/>
                  <a:gd name="connsiteY45" fmla="*/ 8295 h 10000"/>
                  <a:gd name="connsiteX46" fmla="*/ 4567 w 10000"/>
                  <a:gd name="connsiteY46" fmla="*/ 8249 h 10000"/>
                  <a:gd name="connsiteX47" fmla="*/ 4674 w 10000"/>
                  <a:gd name="connsiteY47" fmla="*/ 8215 h 10000"/>
                  <a:gd name="connsiteX48" fmla="*/ 4786 w 10000"/>
                  <a:gd name="connsiteY48" fmla="*/ 8189 h 10000"/>
                  <a:gd name="connsiteX49" fmla="*/ 4915 w 10000"/>
                  <a:gd name="connsiteY49" fmla="*/ 8182 h 10000"/>
                  <a:gd name="connsiteX50" fmla="*/ 5091 w 10000"/>
                  <a:gd name="connsiteY50" fmla="*/ 8195 h 10000"/>
                  <a:gd name="connsiteX51" fmla="*/ 5266 w 10000"/>
                  <a:gd name="connsiteY51" fmla="*/ 8242 h 10000"/>
                  <a:gd name="connsiteX52" fmla="*/ 5406 w 10000"/>
                  <a:gd name="connsiteY52" fmla="*/ 8321 h 10000"/>
                  <a:gd name="connsiteX53" fmla="*/ 5549 w 10000"/>
                  <a:gd name="connsiteY53" fmla="*/ 8421 h 10000"/>
                  <a:gd name="connsiteX54" fmla="*/ 5670 w 10000"/>
                  <a:gd name="connsiteY54" fmla="*/ 8540 h 10000"/>
                  <a:gd name="connsiteX55" fmla="*/ 5750 w 10000"/>
                  <a:gd name="connsiteY55" fmla="*/ 8686 h 10000"/>
                  <a:gd name="connsiteX56" fmla="*/ 5824 w 10000"/>
                  <a:gd name="connsiteY56" fmla="*/ 8838 h 10000"/>
                  <a:gd name="connsiteX57" fmla="*/ 5849 w 10000"/>
                  <a:gd name="connsiteY57" fmla="*/ 9004 h 10000"/>
                  <a:gd name="connsiteX58" fmla="*/ 5883 w 10000"/>
                  <a:gd name="connsiteY58" fmla="*/ 8997 h 10000"/>
                  <a:gd name="connsiteX59" fmla="*/ 5910 w 10000"/>
                  <a:gd name="connsiteY59" fmla="*/ 8997 h 10000"/>
                  <a:gd name="connsiteX60" fmla="*/ 5937 w 10000"/>
                  <a:gd name="connsiteY60" fmla="*/ 8991 h 10000"/>
                  <a:gd name="connsiteX61" fmla="*/ 5963 w 10000"/>
                  <a:gd name="connsiteY61" fmla="*/ 8991 h 10000"/>
                  <a:gd name="connsiteX62" fmla="*/ 5997 w 10000"/>
                  <a:gd name="connsiteY62" fmla="*/ 8984 h 10000"/>
                  <a:gd name="connsiteX63" fmla="*/ 6029 w 10000"/>
                  <a:gd name="connsiteY63" fmla="*/ 8984 h 10000"/>
                  <a:gd name="connsiteX64" fmla="*/ 6057 w 10000"/>
                  <a:gd name="connsiteY64" fmla="*/ 8984 h 10000"/>
                  <a:gd name="connsiteX65" fmla="*/ 6092 w 10000"/>
                  <a:gd name="connsiteY65" fmla="*/ 8984 h 10000"/>
                  <a:gd name="connsiteX66" fmla="*/ 6232 w 10000"/>
                  <a:gd name="connsiteY66" fmla="*/ 8991 h 10000"/>
                  <a:gd name="connsiteX67" fmla="*/ 6360 w 10000"/>
                  <a:gd name="connsiteY67" fmla="*/ 9024 h 10000"/>
                  <a:gd name="connsiteX68" fmla="*/ 6487 w 10000"/>
                  <a:gd name="connsiteY68" fmla="*/ 9070 h 10000"/>
                  <a:gd name="connsiteX69" fmla="*/ 6603 w 10000"/>
                  <a:gd name="connsiteY69" fmla="*/ 9137 h 10000"/>
                  <a:gd name="connsiteX70" fmla="*/ 6709 w 10000"/>
                  <a:gd name="connsiteY70" fmla="*/ 9216 h 10000"/>
                  <a:gd name="connsiteX71" fmla="*/ 6804 w 10000"/>
                  <a:gd name="connsiteY71" fmla="*/ 9302 h 10000"/>
                  <a:gd name="connsiteX72" fmla="*/ 6879 w 10000"/>
                  <a:gd name="connsiteY72" fmla="*/ 9415 h 10000"/>
                  <a:gd name="connsiteX73" fmla="*/ 6946 w 10000"/>
                  <a:gd name="connsiteY73" fmla="*/ 9527 h 10000"/>
                  <a:gd name="connsiteX74" fmla="*/ 3110 w 10000"/>
                  <a:gd name="connsiteY74" fmla="*/ 9527 h 10000"/>
                  <a:gd name="connsiteX75" fmla="*/ 3149 w 10000"/>
                  <a:gd name="connsiteY75" fmla="*/ 9441 h 10000"/>
                  <a:gd name="connsiteX76" fmla="*/ 3203 w 10000"/>
                  <a:gd name="connsiteY76" fmla="*/ 9355 h 10000"/>
                  <a:gd name="connsiteX77" fmla="*/ 3258 w 10000"/>
                  <a:gd name="connsiteY77" fmla="*/ 9289 h 10000"/>
                  <a:gd name="connsiteX78" fmla="*/ 3329 w 10000"/>
                  <a:gd name="connsiteY78" fmla="*/ 9223 h 10000"/>
                  <a:gd name="connsiteX79" fmla="*/ 3397 w 10000"/>
                  <a:gd name="connsiteY79" fmla="*/ 9170 h 10000"/>
                  <a:gd name="connsiteX80" fmla="*/ 3478 w 10000"/>
                  <a:gd name="connsiteY80" fmla="*/ 9117 h 10000"/>
                  <a:gd name="connsiteX81" fmla="*/ 3559 w 10000"/>
                  <a:gd name="connsiteY81" fmla="*/ 9077 h 10000"/>
                  <a:gd name="connsiteX82" fmla="*/ 3654 w 10000"/>
                  <a:gd name="connsiteY82" fmla="*/ 9044 h 10000"/>
                  <a:gd name="connsiteX83" fmla="*/ 3654 w 10000"/>
                  <a:gd name="connsiteY83" fmla="*/ 8195 h 10000"/>
                  <a:gd name="connsiteX84" fmla="*/ 484 w 10000"/>
                  <a:gd name="connsiteY84" fmla="*/ 8209 h 10000"/>
                  <a:gd name="connsiteX85" fmla="*/ 484 w 10000"/>
                  <a:gd name="connsiteY85" fmla="*/ 8838 h 10000"/>
                  <a:gd name="connsiteX86" fmla="*/ 424 w 10000"/>
                  <a:gd name="connsiteY86" fmla="*/ 8918 h 10000"/>
                  <a:gd name="connsiteX87" fmla="*/ 378 w 10000"/>
                  <a:gd name="connsiteY87" fmla="*/ 9004 h 10000"/>
                  <a:gd name="connsiteX88" fmla="*/ 342 w 10000"/>
                  <a:gd name="connsiteY88" fmla="*/ 9097 h 10000"/>
                  <a:gd name="connsiteX89" fmla="*/ 329 w 10000"/>
                  <a:gd name="connsiteY89" fmla="*/ 9203 h 10000"/>
                  <a:gd name="connsiteX90" fmla="*/ 302 w 10000"/>
                  <a:gd name="connsiteY90" fmla="*/ 9196 h 10000"/>
                  <a:gd name="connsiteX91" fmla="*/ 281 w 10000"/>
                  <a:gd name="connsiteY91" fmla="*/ 9196 h 10000"/>
                  <a:gd name="connsiteX92" fmla="*/ 608 w 10000"/>
                  <a:gd name="connsiteY92" fmla="*/ 8657 h 10000"/>
                  <a:gd name="connsiteX93" fmla="*/ 817 w 10000"/>
                  <a:gd name="connsiteY93" fmla="*/ 8657 h 10000"/>
                  <a:gd name="connsiteX94" fmla="*/ 670 w 10000"/>
                  <a:gd name="connsiteY94" fmla="*/ 8486 h 10000"/>
                  <a:gd name="connsiteX95" fmla="*/ 243 w 10000"/>
                  <a:gd name="connsiteY95" fmla="*/ 8269 h 10000"/>
                  <a:gd name="connsiteX96" fmla="*/ 1347 w 10000"/>
                  <a:gd name="connsiteY96" fmla="*/ 9184 h 10000"/>
                  <a:gd name="connsiteX97" fmla="*/ 1103 w 10000"/>
                  <a:gd name="connsiteY97" fmla="*/ 9282 h 10000"/>
                  <a:gd name="connsiteX98" fmla="*/ 512 w 10000"/>
                  <a:gd name="connsiteY98" fmla="*/ 8684 h 10000"/>
                  <a:gd name="connsiteX99" fmla="*/ 401 w 10000"/>
                  <a:gd name="connsiteY99" fmla="*/ 8678 h 10000"/>
                  <a:gd name="connsiteX100" fmla="*/ 0 w 10000"/>
                  <a:gd name="connsiteY100" fmla="*/ 7088 h 10000"/>
                  <a:gd name="connsiteX101" fmla="*/ 905 w 10000"/>
                  <a:gd name="connsiteY101" fmla="*/ 8758 h 10000"/>
                  <a:gd name="connsiteX102" fmla="*/ 548 w 10000"/>
                  <a:gd name="connsiteY102" fmla="*/ 8945 h 10000"/>
                  <a:gd name="connsiteX103" fmla="*/ 993 w 10000"/>
                  <a:gd name="connsiteY103" fmla="*/ 9002 h 10000"/>
                  <a:gd name="connsiteX104" fmla="*/ 1463 w 10000"/>
                  <a:gd name="connsiteY104" fmla="*/ 9426 h 10000"/>
                  <a:gd name="connsiteX105" fmla="*/ 8461 w 10000"/>
                  <a:gd name="connsiteY105" fmla="*/ 9998 h 10000"/>
                  <a:gd name="connsiteX106" fmla="*/ 9923 w 10000"/>
                  <a:gd name="connsiteY106" fmla="*/ 9527 h 10000"/>
                  <a:gd name="connsiteX107" fmla="*/ 9118 w 10000"/>
                  <a:gd name="connsiteY107" fmla="*/ 8935 h 10000"/>
                  <a:gd name="connsiteX0" fmla="*/ 9118 w 10000"/>
                  <a:gd name="connsiteY0" fmla="*/ 8935 h 10000"/>
                  <a:gd name="connsiteX1" fmla="*/ 10000 w 10000"/>
                  <a:gd name="connsiteY1" fmla="*/ 7381 h 10000"/>
                  <a:gd name="connsiteX2" fmla="*/ 9173 w 10000"/>
                  <a:gd name="connsiteY2" fmla="*/ 7381 h 10000"/>
                  <a:gd name="connsiteX3" fmla="*/ 9173 w 10000"/>
                  <a:gd name="connsiteY3" fmla="*/ 4128 h 10000"/>
                  <a:gd name="connsiteX4" fmla="*/ 7133 w 10000"/>
                  <a:gd name="connsiteY4" fmla="*/ 4128 h 10000"/>
                  <a:gd name="connsiteX5" fmla="*/ 7133 w 10000"/>
                  <a:gd name="connsiteY5" fmla="*/ 3816 h 10000"/>
                  <a:gd name="connsiteX6" fmla="*/ 8764 w 10000"/>
                  <a:gd name="connsiteY6" fmla="*/ 3816 h 10000"/>
                  <a:gd name="connsiteX7" fmla="*/ 8764 w 10000"/>
                  <a:gd name="connsiteY7" fmla="*/ 3498 h 10000"/>
                  <a:gd name="connsiteX8" fmla="*/ 7133 w 10000"/>
                  <a:gd name="connsiteY8" fmla="*/ 3498 h 10000"/>
                  <a:gd name="connsiteX9" fmla="*/ 7133 w 10000"/>
                  <a:gd name="connsiteY9" fmla="*/ 1365 h 10000"/>
                  <a:gd name="connsiteX10" fmla="*/ 4733 w 10000"/>
                  <a:gd name="connsiteY10" fmla="*/ 550 h 10000"/>
                  <a:gd name="connsiteX11" fmla="*/ 4733 w 10000"/>
                  <a:gd name="connsiteY11" fmla="*/ 5672 h 10000"/>
                  <a:gd name="connsiteX12" fmla="*/ 4353 w 10000"/>
                  <a:gd name="connsiteY12" fmla="*/ 5678 h 10000"/>
                  <a:gd name="connsiteX13" fmla="*/ 4353 w 10000"/>
                  <a:gd name="connsiteY13" fmla="*/ 1756 h 10000"/>
                  <a:gd name="connsiteX14" fmla="*/ 3546 w 10000"/>
                  <a:gd name="connsiteY14" fmla="*/ 2061 h 10000"/>
                  <a:gd name="connsiteX15" fmla="*/ 3110 w 10000"/>
                  <a:gd name="connsiteY15" fmla="*/ 2061 h 10000"/>
                  <a:gd name="connsiteX16" fmla="*/ 3110 w 10000"/>
                  <a:gd name="connsiteY16" fmla="*/ 0 h 10000"/>
                  <a:gd name="connsiteX17" fmla="*/ 2949 w 10000"/>
                  <a:gd name="connsiteY17" fmla="*/ 0 h 10000"/>
                  <a:gd name="connsiteX18" fmla="*/ 2949 w 10000"/>
                  <a:gd name="connsiteY18" fmla="*/ 2061 h 10000"/>
                  <a:gd name="connsiteX19" fmla="*/ 2579 w 10000"/>
                  <a:gd name="connsiteY19" fmla="*/ 2061 h 10000"/>
                  <a:gd name="connsiteX20" fmla="*/ 2579 w 10000"/>
                  <a:gd name="connsiteY20" fmla="*/ 2492 h 10000"/>
                  <a:gd name="connsiteX21" fmla="*/ 1914 w 10000"/>
                  <a:gd name="connsiteY21" fmla="*/ 2815 h 10000"/>
                  <a:gd name="connsiteX22" fmla="*/ 1914 w 10000"/>
                  <a:gd name="connsiteY22" fmla="*/ 4413 h 10000"/>
                  <a:gd name="connsiteX23" fmla="*/ 1558 w 10000"/>
                  <a:gd name="connsiteY23" fmla="*/ 4413 h 10000"/>
                  <a:gd name="connsiteX24" fmla="*/ 1558 w 10000"/>
                  <a:gd name="connsiteY24" fmla="*/ 4837 h 10000"/>
                  <a:gd name="connsiteX25" fmla="*/ 1914 w 10000"/>
                  <a:gd name="connsiteY25" fmla="*/ 4837 h 10000"/>
                  <a:gd name="connsiteX26" fmla="*/ 1914 w 10000"/>
                  <a:gd name="connsiteY26" fmla="*/ 5367 h 10000"/>
                  <a:gd name="connsiteX27" fmla="*/ 1558 w 10000"/>
                  <a:gd name="connsiteY27" fmla="*/ 5367 h 10000"/>
                  <a:gd name="connsiteX28" fmla="*/ 1558 w 10000"/>
                  <a:gd name="connsiteY28" fmla="*/ 5791 h 10000"/>
                  <a:gd name="connsiteX29" fmla="*/ 1914 w 10000"/>
                  <a:gd name="connsiteY29" fmla="*/ 5791 h 10000"/>
                  <a:gd name="connsiteX30" fmla="*/ 1914 w 10000"/>
                  <a:gd name="connsiteY30" fmla="*/ 7043 h 10000"/>
                  <a:gd name="connsiteX31" fmla="*/ 853 w 10000"/>
                  <a:gd name="connsiteY31" fmla="*/ 7043 h 10000"/>
                  <a:gd name="connsiteX32" fmla="*/ 853 w 10000"/>
                  <a:gd name="connsiteY32" fmla="*/ 7818 h 10000"/>
                  <a:gd name="connsiteX33" fmla="*/ 1397 w 10000"/>
                  <a:gd name="connsiteY33" fmla="*/ 7838 h 10000"/>
                  <a:gd name="connsiteX34" fmla="*/ 2134 w 10000"/>
                  <a:gd name="connsiteY34" fmla="*/ 7315 h 10000"/>
                  <a:gd name="connsiteX35" fmla="*/ 2128 w 10000"/>
                  <a:gd name="connsiteY35" fmla="*/ 7818 h 10000"/>
                  <a:gd name="connsiteX36" fmla="*/ 2807 w 10000"/>
                  <a:gd name="connsiteY36" fmla="*/ 7368 h 10000"/>
                  <a:gd name="connsiteX37" fmla="*/ 2807 w 10000"/>
                  <a:gd name="connsiteY37" fmla="*/ 7818 h 10000"/>
                  <a:gd name="connsiteX38" fmla="*/ 3478 w 10000"/>
                  <a:gd name="connsiteY38" fmla="*/ 7361 h 10000"/>
                  <a:gd name="connsiteX39" fmla="*/ 3484 w 10000"/>
                  <a:gd name="connsiteY39" fmla="*/ 7811 h 10000"/>
                  <a:gd name="connsiteX40" fmla="*/ 4130 w 10000"/>
                  <a:gd name="connsiteY40" fmla="*/ 7328 h 10000"/>
                  <a:gd name="connsiteX41" fmla="*/ 4130 w 10000"/>
                  <a:gd name="connsiteY41" fmla="*/ 8613 h 10000"/>
                  <a:gd name="connsiteX42" fmla="*/ 4205 w 10000"/>
                  <a:gd name="connsiteY42" fmla="*/ 8520 h 10000"/>
                  <a:gd name="connsiteX43" fmla="*/ 4278 w 10000"/>
                  <a:gd name="connsiteY43" fmla="*/ 8434 h 10000"/>
                  <a:gd name="connsiteX44" fmla="*/ 4368 w 10000"/>
                  <a:gd name="connsiteY44" fmla="*/ 8361 h 10000"/>
                  <a:gd name="connsiteX45" fmla="*/ 4467 w 10000"/>
                  <a:gd name="connsiteY45" fmla="*/ 8295 h 10000"/>
                  <a:gd name="connsiteX46" fmla="*/ 4567 w 10000"/>
                  <a:gd name="connsiteY46" fmla="*/ 8249 h 10000"/>
                  <a:gd name="connsiteX47" fmla="*/ 4674 w 10000"/>
                  <a:gd name="connsiteY47" fmla="*/ 8215 h 10000"/>
                  <a:gd name="connsiteX48" fmla="*/ 4786 w 10000"/>
                  <a:gd name="connsiteY48" fmla="*/ 8189 h 10000"/>
                  <a:gd name="connsiteX49" fmla="*/ 4915 w 10000"/>
                  <a:gd name="connsiteY49" fmla="*/ 8182 h 10000"/>
                  <a:gd name="connsiteX50" fmla="*/ 5091 w 10000"/>
                  <a:gd name="connsiteY50" fmla="*/ 8195 h 10000"/>
                  <a:gd name="connsiteX51" fmla="*/ 5266 w 10000"/>
                  <a:gd name="connsiteY51" fmla="*/ 8242 h 10000"/>
                  <a:gd name="connsiteX52" fmla="*/ 5406 w 10000"/>
                  <a:gd name="connsiteY52" fmla="*/ 8321 h 10000"/>
                  <a:gd name="connsiteX53" fmla="*/ 5549 w 10000"/>
                  <a:gd name="connsiteY53" fmla="*/ 8421 h 10000"/>
                  <a:gd name="connsiteX54" fmla="*/ 5670 w 10000"/>
                  <a:gd name="connsiteY54" fmla="*/ 8540 h 10000"/>
                  <a:gd name="connsiteX55" fmla="*/ 5750 w 10000"/>
                  <a:gd name="connsiteY55" fmla="*/ 8686 h 10000"/>
                  <a:gd name="connsiteX56" fmla="*/ 5824 w 10000"/>
                  <a:gd name="connsiteY56" fmla="*/ 8838 h 10000"/>
                  <a:gd name="connsiteX57" fmla="*/ 5849 w 10000"/>
                  <a:gd name="connsiteY57" fmla="*/ 9004 h 10000"/>
                  <a:gd name="connsiteX58" fmla="*/ 5883 w 10000"/>
                  <a:gd name="connsiteY58" fmla="*/ 8997 h 10000"/>
                  <a:gd name="connsiteX59" fmla="*/ 5910 w 10000"/>
                  <a:gd name="connsiteY59" fmla="*/ 8997 h 10000"/>
                  <a:gd name="connsiteX60" fmla="*/ 5937 w 10000"/>
                  <a:gd name="connsiteY60" fmla="*/ 8991 h 10000"/>
                  <a:gd name="connsiteX61" fmla="*/ 5963 w 10000"/>
                  <a:gd name="connsiteY61" fmla="*/ 8991 h 10000"/>
                  <a:gd name="connsiteX62" fmla="*/ 5997 w 10000"/>
                  <a:gd name="connsiteY62" fmla="*/ 8984 h 10000"/>
                  <a:gd name="connsiteX63" fmla="*/ 6029 w 10000"/>
                  <a:gd name="connsiteY63" fmla="*/ 8984 h 10000"/>
                  <a:gd name="connsiteX64" fmla="*/ 6057 w 10000"/>
                  <a:gd name="connsiteY64" fmla="*/ 8984 h 10000"/>
                  <a:gd name="connsiteX65" fmla="*/ 6092 w 10000"/>
                  <a:gd name="connsiteY65" fmla="*/ 8984 h 10000"/>
                  <a:gd name="connsiteX66" fmla="*/ 6232 w 10000"/>
                  <a:gd name="connsiteY66" fmla="*/ 8991 h 10000"/>
                  <a:gd name="connsiteX67" fmla="*/ 6360 w 10000"/>
                  <a:gd name="connsiteY67" fmla="*/ 9024 h 10000"/>
                  <a:gd name="connsiteX68" fmla="*/ 6487 w 10000"/>
                  <a:gd name="connsiteY68" fmla="*/ 9070 h 10000"/>
                  <a:gd name="connsiteX69" fmla="*/ 6603 w 10000"/>
                  <a:gd name="connsiteY69" fmla="*/ 9137 h 10000"/>
                  <a:gd name="connsiteX70" fmla="*/ 6709 w 10000"/>
                  <a:gd name="connsiteY70" fmla="*/ 9216 h 10000"/>
                  <a:gd name="connsiteX71" fmla="*/ 6804 w 10000"/>
                  <a:gd name="connsiteY71" fmla="*/ 9302 h 10000"/>
                  <a:gd name="connsiteX72" fmla="*/ 6879 w 10000"/>
                  <a:gd name="connsiteY72" fmla="*/ 9415 h 10000"/>
                  <a:gd name="connsiteX73" fmla="*/ 6946 w 10000"/>
                  <a:gd name="connsiteY73" fmla="*/ 9527 h 10000"/>
                  <a:gd name="connsiteX74" fmla="*/ 3110 w 10000"/>
                  <a:gd name="connsiteY74" fmla="*/ 9527 h 10000"/>
                  <a:gd name="connsiteX75" fmla="*/ 3149 w 10000"/>
                  <a:gd name="connsiteY75" fmla="*/ 9441 h 10000"/>
                  <a:gd name="connsiteX76" fmla="*/ 3203 w 10000"/>
                  <a:gd name="connsiteY76" fmla="*/ 9355 h 10000"/>
                  <a:gd name="connsiteX77" fmla="*/ 3258 w 10000"/>
                  <a:gd name="connsiteY77" fmla="*/ 9289 h 10000"/>
                  <a:gd name="connsiteX78" fmla="*/ 3329 w 10000"/>
                  <a:gd name="connsiteY78" fmla="*/ 9223 h 10000"/>
                  <a:gd name="connsiteX79" fmla="*/ 3397 w 10000"/>
                  <a:gd name="connsiteY79" fmla="*/ 9170 h 10000"/>
                  <a:gd name="connsiteX80" fmla="*/ 3478 w 10000"/>
                  <a:gd name="connsiteY80" fmla="*/ 9117 h 10000"/>
                  <a:gd name="connsiteX81" fmla="*/ 3559 w 10000"/>
                  <a:gd name="connsiteY81" fmla="*/ 9077 h 10000"/>
                  <a:gd name="connsiteX82" fmla="*/ 3654 w 10000"/>
                  <a:gd name="connsiteY82" fmla="*/ 9044 h 10000"/>
                  <a:gd name="connsiteX83" fmla="*/ 3654 w 10000"/>
                  <a:gd name="connsiteY83" fmla="*/ 8195 h 10000"/>
                  <a:gd name="connsiteX84" fmla="*/ 484 w 10000"/>
                  <a:gd name="connsiteY84" fmla="*/ 8209 h 10000"/>
                  <a:gd name="connsiteX85" fmla="*/ 484 w 10000"/>
                  <a:gd name="connsiteY85" fmla="*/ 8838 h 10000"/>
                  <a:gd name="connsiteX86" fmla="*/ 424 w 10000"/>
                  <a:gd name="connsiteY86" fmla="*/ 8918 h 10000"/>
                  <a:gd name="connsiteX87" fmla="*/ 378 w 10000"/>
                  <a:gd name="connsiteY87" fmla="*/ 9004 h 10000"/>
                  <a:gd name="connsiteX88" fmla="*/ 342 w 10000"/>
                  <a:gd name="connsiteY88" fmla="*/ 9097 h 10000"/>
                  <a:gd name="connsiteX89" fmla="*/ 329 w 10000"/>
                  <a:gd name="connsiteY89" fmla="*/ 9203 h 10000"/>
                  <a:gd name="connsiteX90" fmla="*/ 302 w 10000"/>
                  <a:gd name="connsiteY90" fmla="*/ 9196 h 10000"/>
                  <a:gd name="connsiteX91" fmla="*/ 281 w 10000"/>
                  <a:gd name="connsiteY91" fmla="*/ 9196 h 10000"/>
                  <a:gd name="connsiteX92" fmla="*/ 608 w 10000"/>
                  <a:gd name="connsiteY92" fmla="*/ 8657 h 10000"/>
                  <a:gd name="connsiteX93" fmla="*/ 817 w 10000"/>
                  <a:gd name="connsiteY93" fmla="*/ 8657 h 10000"/>
                  <a:gd name="connsiteX94" fmla="*/ 670 w 10000"/>
                  <a:gd name="connsiteY94" fmla="*/ 8486 h 10000"/>
                  <a:gd name="connsiteX95" fmla="*/ 243 w 10000"/>
                  <a:gd name="connsiteY95" fmla="*/ 8269 h 10000"/>
                  <a:gd name="connsiteX96" fmla="*/ 1347 w 10000"/>
                  <a:gd name="connsiteY96" fmla="*/ 9184 h 10000"/>
                  <a:gd name="connsiteX97" fmla="*/ 1103 w 10000"/>
                  <a:gd name="connsiteY97" fmla="*/ 9282 h 10000"/>
                  <a:gd name="connsiteX98" fmla="*/ 512 w 10000"/>
                  <a:gd name="connsiteY98" fmla="*/ 8684 h 10000"/>
                  <a:gd name="connsiteX99" fmla="*/ 401 w 10000"/>
                  <a:gd name="connsiteY99" fmla="*/ 8678 h 10000"/>
                  <a:gd name="connsiteX100" fmla="*/ 0 w 10000"/>
                  <a:gd name="connsiteY100" fmla="*/ 7088 h 10000"/>
                  <a:gd name="connsiteX101" fmla="*/ 905 w 10000"/>
                  <a:gd name="connsiteY101" fmla="*/ 8758 h 10000"/>
                  <a:gd name="connsiteX102" fmla="*/ 548 w 10000"/>
                  <a:gd name="connsiteY102" fmla="*/ 8945 h 10000"/>
                  <a:gd name="connsiteX103" fmla="*/ 993 w 10000"/>
                  <a:gd name="connsiteY103" fmla="*/ 9002 h 10000"/>
                  <a:gd name="connsiteX104" fmla="*/ 1463 w 10000"/>
                  <a:gd name="connsiteY104" fmla="*/ 9426 h 10000"/>
                  <a:gd name="connsiteX105" fmla="*/ 8461 w 10000"/>
                  <a:gd name="connsiteY105" fmla="*/ 9998 h 10000"/>
                  <a:gd name="connsiteX106" fmla="*/ 8629 w 10000"/>
                  <a:gd name="connsiteY106" fmla="*/ 9231 h 10000"/>
                  <a:gd name="connsiteX107" fmla="*/ 9118 w 10000"/>
                  <a:gd name="connsiteY107" fmla="*/ 8935 h 10000"/>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378 w 10000"/>
                  <a:gd name="connsiteY87" fmla="*/ 9004 h 10294"/>
                  <a:gd name="connsiteX88" fmla="*/ 342 w 10000"/>
                  <a:gd name="connsiteY88" fmla="*/ 9097 h 10294"/>
                  <a:gd name="connsiteX89" fmla="*/ 329 w 10000"/>
                  <a:gd name="connsiteY89" fmla="*/ 9203 h 10294"/>
                  <a:gd name="connsiteX90" fmla="*/ 302 w 10000"/>
                  <a:gd name="connsiteY90" fmla="*/ 9196 h 10294"/>
                  <a:gd name="connsiteX91" fmla="*/ 281 w 10000"/>
                  <a:gd name="connsiteY91" fmla="*/ 9196 h 10294"/>
                  <a:gd name="connsiteX92" fmla="*/ 608 w 10000"/>
                  <a:gd name="connsiteY92" fmla="*/ 8657 h 10294"/>
                  <a:gd name="connsiteX93" fmla="*/ 817 w 10000"/>
                  <a:gd name="connsiteY93" fmla="*/ 8657 h 10294"/>
                  <a:gd name="connsiteX94" fmla="*/ 670 w 10000"/>
                  <a:gd name="connsiteY94" fmla="*/ 8486 h 10294"/>
                  <a:gd name="connsiteX95" fmla="*/ 243 w 10000"/>
                  <a:gd name="connsiteY95" fmla="*/ 8269 h 10294"/>
                  <a:gd name="connsiteX96" fmla="*/ 1347 w 10000"/>
                  <a:gd name="connsiteY96" fmla="*/ 9184 h 10294"/>
                  <a:gd name="connsiteX97" fmla="*/ 1103 w 10000"/>
                  <a:gd name="connsiteY97" fmla="*/ 9282 h 10294"/>
                  <a:gd name="connsiteX98" fmla="*/ 512 w 10000"/>
                  <a:gd name="connsiteY98" fmla="*/ 8684 h 10294"/>
                  <a:gd name="connsiteX99" fmla="*/ 401 w 10000"/>
                  <a:gd name="connsiteY99" fmla="*/ 8678 h 10294"/>
                  <a:gd name="connsiteX100" fmla="*/ 0 w 10000"/>
                  <a:gd name="connsiteY100" fmla="*/ 7088 h 10294"/>
                  <a:gd name="connsiteX101" fmla="*/ 905 w 10000"/>
                  <a:gd name="connsiteY101" fmla="*/ 8758 h 10294"/>
                  <a:gd name="connsiteX102" fmla="*/ 548 w 10000"/>
                  <a:gd name="connsiteY102" fmla="*/ 8945 h 10294"/>
                  <a:gd name="connsiteX103" fmla="*/ 993 w 10000"/>
                  <a:gd name="connsiteY103" fmla="*/ 9002 h 10294"/>
                  <a:gd name="connsiteX104" fmla="*/ 1463 w 10000"/>
                  <a:gd name="connsiteY104" fmla="*/ 9426 h 10294"/>
                  <a:gd name="connsiteX105" fmla="*/ 6226 w 10000"/>
                  <a:gd name="connsiteY105" fmla="*/ 10294 h 10294"/>
                  <a:gd name="connsiteX106" fmla="*/ 8629 w 10000"/>
                  <a:gd name="connsiteY106" fmla="*/ 9231 h 10294"/>
                  <a:gd name="connsiteX107" fmla="*/ 9118 w 10000"/>
                  <a:gd name="connsiteY107"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378 w 10000"/>
                  <a:gd name="connsiteY87" fmla="*/ 9004 h 10294"/>
                  <a:gd name="connsiteX88" fmla="*/ 342 w 10000"/>
                  <a:gd name="connsiteY88" fmla="*/ 9097 h 10294"/>
                  <a:gd name="connsiteX89" fmla="*/ 329 w 10000"/>
                  <a:gd name="connsiteY89" fmla="*/ 9203 h 10294"/>
                  <a:gd name="connsiteX90" fmla="*/ 302 w 10000"/>
                  <a:gd name="connsiteY90" fmla="*/ 9196 h 10294"/>
                  <a:gd name="connsiteX91" fmla="*/ 608 w 10000"/>
                  <a:gd name="connsiteY91" fmla="*/ 8657 h 10294"/>
                  <a:gd name="connsiteX92" fmla="*/ 817 w 10000"/>
                  <a:gd name="connsiteY92" fmla="*/ 8657 h 10294"/>
                  <a:gd name="connsiteX93" fmla="*/ 670 w 10000"/>
                  <a:gd name="connsiteY93" fmla="*/ 8486 h 10294"/>
                  <a:gd name="connsiteX94" fmla="*/ 243 w 10000"/>
                  <a:gd name="connsiteY94" fmla="*/ 8269 h 10294"/>
                  <a:gd name="connsiteX95" fmla="*/ 1347 w 10000"/>
                  <a:gd name="connsiteY95" fmla="*/ 9184 h 10294"/>
                  <a:gd name="connsiteX96" fmla="*/ 1103 w 10000"/>
                  <a:gd name="connsiteY96" fmla="*/ 9282 h 10294"/>
                  <a:gd name="connsiteX97" fmla="*/ 512 w 10000"/>
                  <a:gd name="connsiteY97" fmla="*/ 8684 h 10294"/>
                  <a:gd name="connsiteX98" fmla="*/ 401 w 10000"/>
                  <a:gd name="connsiteY98" fmla="*/ 8678 h 10294"/>
                  <a:gd name="connsiteX99" fmla="*/ 0 w 10000"/>
                  <a:gd name="connsiteY99" fmla="*/ 7088 h 10294"/>
                  <a:gd name="connsiteX100" fmla="*/ 905 w 10000"/>
                  <a:gd name="connsiteY100" fmla="*/ 8758 h 10294"/>
                  <a:gd name="connsiteX101" fmla="*/ 548 w 10000"/>
                  <a:gd name="connsiteY101" fmla="*/ 8945 h 10294"/>
                  <a:gd name="connsiteX102" fmla="*/ 993 w 10000"/>
                  <a:gd name="connsiteY102" fmla="*/ 9002 h 10294"/>
                  <a:gd name="connsiteX103" fmla="*/ 1463 w 10000"/>
                  <a:gd name="connsiteY103" fmla="*/ 9426 h 10294"/>
                  <a:gd name="connsiteX104" fmla="*/ 6226 w 10000"/>
                  <a:gd name="connsiteY104" fmla="*/ 10294 h 10294"/>
                  <a:gd name="connsiteX105" fmla="*/ 8629 w 10000"/>
                  <a:gd name="connsiteY105" fmla="*/ 9231 h 10294"/>
                  <a:gd name="connsiteX106" fmla="*/ 9118 w 10000"/>
                  <a:gd name="connsiteY106"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378 w 10000"/>
                  <a:gd name="connsiteY87" fmla="*/ 9004 h 10294"/>
                  <a:gd name="connsiteX88" fmla="*/ 342 w 10000"/>
                  <a:gd name="connsiteY88" fmla="*/ 9097 h 10294"/>
                  <a:gd name="connsiteX89" fmla="*/ 329 w 10000"/>
                  <a:gd name="connsiteY89" fmla="*/ 9203 h 10294"/>
                  <a:gd name="connsiteX90" fmla="*/ 608 w 10000"/>
                  <a:gd name="connsiteY90" fmla="*/ 8657 h 10294"/>
                  <a:gd name="connsiteX91" fmla="*/ 817 w 10000"/>
                  <a:gd name="connsiteY91" fmla="*/ 8657 h 10294"/>
                  <a:gd name="connsiteX92" fmla="*/ 670 w 10000"/>
                  <a:gd name="connsiteY92" fmla="*/ 8486 h 10294"/>
                  <a:gd name="connsiteX93" fmla="*/ 243 w 10000"/>
                  <a:gd name="connsiteY93" fmla="*/ 8269 h 10294"/>
                  <a:gd name="connsiteX94" fmla="*/ 1347 w 10000"/>
                  <a:gd name="connsiteY94" fmla="*/ 9184 h 10294"/>
                  <a:gd name="connsiteX95" fmla="*/ 1103 w 10000"/>
                  <a:gd name="connsiteY95" fmla="*/ 9282 h 10294"/>
                  <a:gd name="connsiteX96" fmla="*/ 512 w 10000"/>
                  <a:gd name="connsiteY96" fmla="*/ 8684 h 10294"/>
                  <a:gd name="connsiteX97" fmla="*/ 401 w 10000"/>
                  <a:gd name="connsiteY97" fmla="*/ 8678 h 10294"/>
                  <a:gd name="connsiteX98" fmla="*/ 0 w 10000"/>
                  <a:gd name="connsiteY98" fmla="*/ 7088 h 10294"/>
                  <a:gd name="connsiteX99" fmla="*/ 905 w 10000"/>
                  <a:gd name="connsiteY99" fmla="*/ 8758 h 10294"/>
                  <a:gd name="connsiteX100" fmla="*/ 548 w 10000"/>
                  <a:gd name="connsiteY100" fmla="*/ 8945 h 10294"/>
                  <a:gd name="connsiteX101" fmla="*/ 993 w 10000"/>
                  <a:gd name="connsiteY101" fmla="*/ 9002 h 10294"/>
                  <a:gd name="connsiteX102" fmla="*/ 1463 w 10000"/>
                  <a:gd name="connsiteY102" fmla="*/ 9426 h 10294"/>
                  <a:gd name="connsiteX103" fmla="*/ 6226 w 10000"/>
                  <a:gd name="connsiteY103" fmla="*/ 10294 h 10294"/>
                  <a:gd name="connsiteX104" fmla="*/ 8629 w 10000"/>
                  <a:gd name="connsiteY104" fmla="*/ 9231 h 10294"/>
                  <a:gd name="connsiteX105" fmla="*/ 9118 w 10000"/>
                  <a:gd name="connsiteY105"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378 w 10000"/>
                  <a:gd name="connsiteY87" fmla="*/ 9004 h 10294"/>
                  <a:gd name="connsiteX88" fmla="*/ 342 w 10000"/>
                  <a:gd name="connsiteY88" fmla="*/ 9097 h 10294"/>
                  <a:gd name="connsiteX89" fmla="*/ 608 w 10000"/>
                  <a:gd name="connsiteY89" fmla="*/ 8657 h 10294"/>
                  <a:gd name="connsiteX90" fmla="*/ 817 w 10000"/>
                  <a:gd name="connsiteY90" fmla="*/ 8657 h 10294"/>
                  <a:gd name="connsiteX91" fmla="*/ 670 w 10000"/>
                  <a:gd name="connsiteY91" fmla="*/ 8486 h 10294"/>
                  <a:gd name="connsiteX92" fmla="*/ 243 w 10000"/>
                  <a:gd name="connsiteY92" fmla="*/ 8269 h 10294"/>
                  <a:gd name="connsiteX93" fmla="*/ 1347 w 10000"/>
                  <a:gd name="connsiteY93" fmla="*/ 9184 h 10294"/>
                  <a:gd name="connsiteX94" fmla="*/ 1103 w 10000"/>
                  <a:gd name="connsiteY94" fmla="*/ 9282 h 10294"/>
                  <a:gd name="connsiteX95" fmla="*/ 512 w 10000"/>
                  <a:gd name="connsiteY95" fmla="*/ 8684 h 10294"/>
                  <a:gd name="connsiteX96" fmla="*/ 401 w 10000"/>
                  <a:gd name="connsiteY96" fmla="*/ 8678 h 10294"/>
                  <a:gd name="connsiteX97" fmla="*/ 0 w 10000"/>
                  <a:gd name="connsiteY97" fmla="*/ 7088 h 10294"/>
                  <a:gd name="connsiteX98" fmla="*/ 905 w 10000"/>
                  <a:gd name="connsiteY98" fmla="*/ 8758 h 10294"/>
                  <a:gd name="connsiteX99" fmla="*/ 548 w 10000"/>
                  <a:gd name="connsiteY99" fmla="*/ 8945 h 10294"/>
                  <a:gd name="connsiteX100" fmla="*/ 993 w 10000"/>
                  <a:gd name="connsiteY100" fmla="*/ 9002 h 10294"/>
                  <a:gd name="connsiteX101" fmla="*/ 1463 w 10000"/>
                  <a:gd name="connsiteY101" fmla="*/ 9426 h 10294"/>
                  <a:gd name="connsiteX102" fmla="*/ 6226 w 10000"/>
                  <a:gd name="connsiteY102" fmla="*/ 10294 h 10294"/>
                  <a:gd name="connsiteX103" fmla="*/ 8629 w 10000"/>
                  <a:gd name="connsiteY103" fmla="*/ 9231 h 10294"/>
                  <a:gd name="connsiteX104" fmla="*/ 9118 w 10000"/>
                  <a:gd name="connsiteY104"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378 w 10000"/>
                  <a:gd name="connsiteY87" fmla="*/ 9004 h 10294"/>
                  <a:gd name="connsiteX88" fmla="*/ 342 w 10000"/>
                  <a:gd name="connsiteY88" fmla="*/ 9097 h 10294"/>
                  <a:gd name="connsiteX89" fmla="*/ 608 w 10000"/>
                  <a:gd name="connsiteY89" fmla="*/ 8657 h 10294"/>
                  <a:gd name="connsiteX90" fmla="*/ 817 w 10000"/>
                  <a:gd name="connsiteY90" fmla="*/ 8657 h 10294"/>
                  <a:gd name="connsiteX91" fmla="*/ 670 w 10000"/>
                  <a:gd name="connsiteY91" fmla="*/ 8486 h 10294"/>
                  <a:gd name="connsiteX92" fmla="*/ 243 w 10000"/>
                  <a:gd name="connsiteY92" fmla="*/ 8269 h 10294"/>
                  <a:gd name="connsiteX93" fmla="*/ 1347 w 10000"/>
                  <a:gd name="connsiteY93" fmla="*/ 9184 h 10294"/>
                  <a:gd name="connsiteX94" fmla="*/ 1103 w 10000"/>
                  <a:gd name="connsiteY94" fmla="*/ 9282 h 10294"/>
                  <a:gd name="connsiteX95" fmla="*/ 512 w 10000"/>
                  <a:gd name="connsiteY95" fmla="*/ 8684 h 10294"/>
                  <a:gd name="connsiteX96" fmla="*/ 401 w 10000"/>
                  <a:gd name="connsiteY96" fmla="*/ 8678 h 10294"/>
                  <a:gd name="connsiteX97" fmla="*/ 0 w 10000"/>
                  <a:gd name="connsiteY97" fmla="*/ 7088 h 10294"/>
                  <a:gd name="connsiteX98" fmla="*/ 905 w 10000"/>
                  <a:gd name="connsiteY98" fmla="*/ 8758 h 10294"/>
                  <a:gd name="connsiteX99" fmla="*/ 993 w 10000"/>
                  <a:gd name="connsiteY99" fmla="*/ 9002 h 10294"/>
                  <a:gd name="connsiteX100" fmla="*/ 1463 w 10000"/>
                  <a:gd name="connsiteY100" fmla="*/ 9426 h 10294"/>
                  <a:gd name="connsiteX101" fmla="*/ 6226 w 10000"/>
                  <a:gd name="connsiteY101" fmla="*/ 10294 h 10294"/>
                  <a:gd name="connsiteX102" fmla="*/ 8629 w 10000"/>
                  <a:gd name="connsiteY102" fmla="*/ 9231 h 10294"/>
                  <a:gd name="connsiteX103" fmla="*/ 9118 w 10000"/>
                  <a:gd name="connsiteY103"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378 w 10000"/>
                  <a:gd name="connsiteY87" fmla="*/ 9004 h 10294"/>
                  <a:gd name="connsiteX88" fmla="*/ 608 w 10000"/>
                  <a:gd name="connsiteY88" fmla="*/ 8657 h 10294"/>
                  <a:gd name="connsiteX89" fmla="*/ 817 w 10000"/>
                  <a:gd name="connsiteY89" fmla="*/ 8657 h 10294"/>
                  <a:gd name="connsiteX90" fmla="*/ 670 w 10000"/>
                  <a:gd name="connsiteY90" fmla="*/ 8486 h 10294"/>
                  <a:gd name="connsiteX91" fmla="*/ 243 w 10000"/>
                  <a:gd name="connsiteY91" fmla="*/ 8269 h 10294"/>
                  <a:gd name="connsiteX92" fmla="*/ 1347 w 10000"/>
                  <a:gd name="connsiteY92" fmla="*/ 9184 h 10294"/>
                  <a:gd name="connsiteX93" fmla="*/ 1103 w 10000"/>
                  <a:gd name="connsiteY93" fmla="*/ 9282 h 10294"/>
                  <a:gd name="connsiteX94" fmla="*/ 512 w 10000"/>
                  <a:gd name="connsiteY94" fmla="*/ 8684 h 10294"/>
                  <a:gd name="connsiteX95" fmla="*/ 401 w 10000"/>
                  <a:gd name="connsiteY95" fmla="*/ 8678 h 10294"/>
                  <a:gd name="connsiteX96" fmla="*/ 0 w 10000"/>
                  <a:gd name="connsiteY96" fmla="*/ 7088 h 10294"/>
                  <a:gd name="connsiteX97" fmla="*/ 905 w 10000"/>
                  <a:gd name="connsiteY97" fmla="*/ 8758 h 10294"/>
                  <a:gd name="connsiteX98" fmla="*/ 993 w 10000"/>
                  <a:gd name="connsiteY98" fmla="*/ 9002 h 10294"/>
                  <a:gd name="connsiteX99" fmla="*/ 1463 w 10000"/>
                  <a:gd name="connsiteY99" fmla="*/ 9426 h 10294"/>
                  <a:gd name="connsiteX100" fmla="*/ 6226 w 10000"/>
                  <a:gd name="connsiteY100" fmla="*/ 10294 h 10294"/>
                  <a:gd name="connsiteX101" fmla="*/ 8629 w 10000"/>
                  <a:gd name="connsiteY101" fmla="*/ 9231 h 10294"/>
                  <a:gd name="connsiteX102" fmla="*/ 9118 w 10000"/>
                  <a:gd name="connsiteY102"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608 w 10000"/>
                  <a:gd name="connsiteY87" fmla="*/ 8657 h 10294"/>
                  <a:gd name="connsiteX88" fmla="*/ 817 w 10000"/>
                  <a:gd name="connsiteY88" fmla="*/ 8657 h 10294"/>
                  <a:gd name="connsiteX89" fmla="*/ 670 w 10000"/>
                  <a:gd name="connsiteY89" fmla="*/ 8486 h 10294"/>
                  <a:gd name="connsiteX90" fmla="*/ 243 w 10000"/>
                  <a:gd name="connsiteY90" fmla="*/ 8269 h 10294"/>
                  <a:gd name="connsiteX91" fmla="*/ 1347 w 10000"/>
                  <a:gd name="connsiteY91" fmla="*/ 9184 h 10294"/>
                  <a:gd name="connsiteX92" fmla="*/ 1103 w 10000"/>
                  <a:gd name="connsiteY92" fmla="*/ 9282 h 10294"/>
                  <a:gd name="connsiteX93" fmla="*/ 512 w 10000"/>
                  <a:gd name="connsiteY93" fmla="*/ 8684 h 10294"/>
                  <a:gd name="connsiteX94" fmla="*/ 401 w 10000"/>
                  <a:gd name="connsiteY94" fmla="*/ 8678 h 10294"/>
                  <a:gd name="connsiteX95" fmla="*/ 0 w 10000"/>
                  <a:gd name="connsiteY95" fmla="*/ 7088 h 10294"/>
                  <a:gd name="connsiteX96" fmla="*/ 905 w 10000"/>
                  <a:gd name="connsiteY96" fmla="*/ 8758 h 10294"/>
                  <a:gd name="connsiteX97" fmla="*/ 993 w 10000"/>
                  <a:gd name="connsiteY97" fmla="*/ 9002 h 10294"/>
                  <a:gd name="connsiteX98" fmla="*/ 1463 w 10000"/>
                  <a:gd name="connsiteY98" fmla="*/ 9426 h 10294"/>
                  <a:gd name="connsiteX99" fmla="*/ 6226 w 10000"/>
                  <a:gd name="connsiteY99" fmla="*/ 10294 h 10294"/>
                  <a:gd name="connsiteX100" fmla="*/ 8629 w 10000"/>
                  <a:gd name="connsiteY100" fmla="*/ 9231 h 10294"/>
                  <a:gd name="connsiteX101" fmla="*/ 9118 w 10000"/>
                  <a:gd name="connsiteY101"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608 w 10000"/>
                  <a:gd name="connsiteY86" fmla="*/ 8657 h 10294"/>
                  <a:gd name="connsiteX87" fmla="*/ 817 w 10000"/>
                  <a:gd name="connsiteY87" fmla="*/ 8657 h 10294"/>
                  <a:gd name="connsiteX88" fmla="*/ 670 w 10000"/>
                  <a:gd name="connsiteY88" fmla="*/ 8486 h 10294"/>
                  <a:gd name="connsiteX89" fmla="*/ 243 w 10000"/>
                  <a:gd name="connsiteY89" fmla="*/ 8269 h 10294"/>
                  <a:gd name="connsiteX90" fmla="*/ 1347 w 10000"/>
                  <a:gd name="connsiteY90" fmla="*/ 9184 h 10294"/>
                  <a:gd name="connsiteX91" fmla="*/ 1103 w 10000"/>
                  <a:gd name="connsiteY91" fmla="*/ 9282 h 10294"/>
                  <a:gd name="connsiteX92" fmla="*/ 512 w 10000"/>
                  <a:gd name="connsiteY92" fmla="*/ 8684 h 10294"/>
                  <a:gd name="connsiteX93" fmla="*/ 401 w 10000"/>
                  <a:gd name="connsiteY93" fmla="*/ 8678 h 10294"/>
                  <a:gd name="connsiteX94" fmla="*/ 0 w 10000"/>
                  <a:gd name="connsiteY94" fmla="*/ 7088 h 10294"/>
                  <a:gd name="connsiteX95" fmla="*/ 905 w 10000"/>
                  <a:gd name="connsiteY95" fmla="*/ 8758 h 10294"/>
                  <a:gd name="connsiteX96" fmla="*/ 993 w 10000"/>
                  <a:gd name="connsiteY96" fmla="*/ 9002 h 10294"/>
                  <a:gd name="connsiteX97" fmla="*/ 1463 w 10000"/>
                  <a:gd name="connsiteY97" fmla="*/ 9426 h 10294"/>
                  <a:gd name="connsiteX98" fmla="*/ 6226 w 10000"/>
                  <a:gd name="connsiteY98" fmla="*/ 10294 h 10294"/>
                  <a:gd name="connsiteX99" fmla="*/ 8629 w 10000"/>
                  <a:gd name="connsiteY99" fmla="*/ 9231 h 10294"/>
                  <a:gd name="connsiteX100" fmla="*/ 9118 w 10000"/>
                  <a:gd name="connsiteY100" fmla="*/ 8935 h 10294"/>
                  <a:gd name="connsiteX0" fmla="*/ 9125 w 10007"/>
                  <a:gd name="connsiteY0" fmla="*/ 8935 h 10294"/>
                  <a:gd name="connsiteX1" fmla="*/ 10007 w 10007"/>
                  <a:gd name="connsiteY1" fmla="*/ 7381 h 10294"/>
                  <a:gd name="connsiteX2" fmla="*/ 9180 w 10007"/>
                  <a:gd name="connsiteY2" fmla="*/ 7381 h 10294"/>
                  <a:gd name="connsiteX3" fmla="*/ 9180 w 10007"/>
                  <a:gd name="connsiteY3" fmla="*/ 4128 h 10294"/>
                  <a:gd name="connsiteX4" fmla="*/ 7140 w 10007"/>
                  <a:gd name="connsiteY4" fmla="*/ 4128 h 10294"/>
                  <a:gd name="connsiteX5" fmla="*/ 7140 w 10007"/>
                  <a:gd name="connsiteY5" fmla="*/ 3816 h 10294"/>
                  <a:gd name="connsiteX6" fmla="*/ 8771 w 10007"/>
                  <a:gd name="connsiteY6" fmla="*/ 3816 h 10294"/>
                  <a:gd name="connsiteX7" fmla="*/ 8771 w 10007"/>
                  <a:gd name="connsiteY7" fmla="*/ 3498 h 10294"/>
                  <a:gd name="connsiteX8" fmla="*/ 7140 w 10007"/>
                  <a:gd name="connsiteY8" fmla="*/ 3498 h 10294"/>
                  <a:gd name="connsiteX9" fmla="*/ 7140 w 10007"/>
                  <a:gd name="connsiteY9" fmla="*/ 1365 h 10294"/>
                  <a:gd name="connsiteX10" fmla="*/ 4740 w 10007"/>
                  <a:gd name="connsiteY10" fmla="*/ 550 h 10294"/>
                  <a:gd name="connsiteX11" fmla="*/ 4740 w 10007"/>
                  <a:gd name="connsiteY11" fmla="*/ 5672 h 10294"/>
                  <a:gd name="connsiteX12" fmla="*/ 4360 w 10007"/>
                  <a:gd name="connsiteY12" fmla="*/ 5678 h 10294"/>
                  <a:gd name="connsiteX13" fmla="*/ 4360 w 10007"/>
                  <a:gd name="connsiteY13" fmla="*/ 1756 h 10294"/>
                  <a:gd name="connsiteX14" fmla="*/ 3553 w 10007"/>
                  <a:gd name="connsiteY14" fmla="*/ 2061 h 10294"/>
                  <a:gd name="connsiteX15" fmla="*/ 3117 w 10007"/>
                  <a:gd name="connsiteY15" fmla="*/ 2061 h 10294"/>
                  <a:gd name="connsiteX16" fmla="*/ 3117 w 10007"/>
                  <a:gd name="connsiteY16" fmla="*/ 0 h 10294"/>
                  <a:gd name="connsiteX17" fmla="*/ 2956 w 10007"/>
                  <a:gd name="connsiteY17" fmla="*/ 0 h 10294"/>
                  <a:gd name="connsiteX18" fmla="*/ 2956 w 10007"/>
                  <a:gd name="connsiteY18" fmla="*/ 2061 h 10294"/>
                  <a:gd name="connsiteX19" fmla="*/ 2586 w 10007"/>
                  <a:gd name="connsiteY19" fmla="*/ 2061 h 10294"/>
                  <a:gd name="connsiteX20" fmla="*/ 2586 w 10007"/>
                  <a:gd name="connsiteY20" fmla="*/ 2492 h 10294"/>
                  <a:gd name="connsiteX21" fmla="*/ 1921 w 10007"/>
                  <a:gd name="connsiteY21" fmla="*/ 2815 h 10294"/>
                  <a:gd name="connsiteX22" fmla="*/ 1921 w 10007"/>
                  <a:gd name="connsiteY22" fmla="*/ 4413 h 10294"/>
                  <a:gd name="connsiteX23" fmla="*/ 1565 w 10007"/>
                  <a:gd name="connsiteY23" fmla="*/ 4413 h 10294"/>
                  <a:gd name="connsiteX24" fmla="*/ 1565 w 10007"/>
                  <a:gd name="connsiteY24" fmla="*/ 4837 h 10294"/>
                  <a:gd name="connsiteX25" fmla="*/ 1921 w 10007"/>
                  <a:gd name="connsiteY25" fmla="*/ 4837 h 10294"/>
                  <a:gd name="connsiteX26" fmla="*/ 1921 w 10007"/>
                  <a:gd name="connsiteY26" fmla="*/ 5367 h 10294"/>
                  <a:gd name="connsiteX27" fmla="*/ 1565 w 10007"/>
                  <a:gd name="connsiteY27" fmla="*/ 5367 h 10294"/>
                  <a:gd name="connsiteX28" fmla="*/ 1565 w 10007"/>
                  <a:gd name="connsiteY28" fmla="*/ 5791 h 10294"/>
                  <a:gd name="connsiteX29" fmla="*/ 1921 w 10007"/>
                  <a:gd name="connsiteY29" fmla="*/ 5791 h 10294"/>
                  <a:gd name="connsiteX30" fmla="*/ 1921 w 10007"/>
                  <a:gd name="connsiteY30" fmla="*/ 7043 h 10294"/>
                  <a:gd name="connsiteX31" fmla="*/ 860 w 10007"/>
                  <a:gd name="connsiteY31" fmla="*/ 7043 h 10294"/>
                  <a:gd name="connsiteX32" fmla="*/ 860 w 10007"/>
                  <a:gd name="connsiteY32" fmla="*/ 7818 h 10294"/>
                  <a:gd name="connsiteX33" fmla="*/ 1404 w 10007"/>
                  <a:gd name="connsiteY33" fmla="*/ 7838 h 10294"/>
                  <a:gd name="connsiteX34" fmla="*/ 2141 w 10007"/>
                  <a:gd name="connsiteY34" fmla="*/ 7315 h 10294"/>
                  <a:gd name="connsiteX35" fmla="*/ 2135 w 10007"/>
                  <a:gd name="connsiteY35" fmla="*/ 7818 h 10294"/>
                  <a:gd name="connsiteX36" fmla="*/ 2814 w 10007"/>
                  <a:gd name="connsiteY36" fmla="*/ 7368 h 10294"/>
                  <a:gd name="connsiteX37" fmla="*/ 2814 w 10007"/>
                  <a:gd name="connsiteY37" fmla="*/ 7818 h 10294"/>
                  <a:gd name="connsiteX38" fmla="*/ 3485 w 10007"/>
                  <a:gd name="connsiteY38" fmla="*/ 7361 h 10294"/>
                  <a:gd name="connsiteX39" fmla="*/ 3491 w 10007"/>
                  <a:gd name="connsiteY39" fmla="*/ 7811 h 10294"/>
                  <a:gd name="connsiteX40" fmla="*/ 4137 w 10007"/>
                  <a:gd name="connsiteY40" fmla="*/ 7328 h 10294"/>
                  <a:gd name="connsiteX41" fmla="*/ 4137 w 10007"/>
                  <a:gd name="connsiteY41" fmla="*/ 8613 h 10294"/>
                  <a:gd name="connsiteX42" fmla="*/ 4212 w 10007"/>
                  <a:gd name="connsiteY42" fmla="*/ 8520 h 10294"/>
                  <a:gd name="connsiteX43" fmla="*/ 4285 w 10007"/>
                  <a:gd name="connsiteY43" fmla="*/ 8434 h 10294"/>
                  <a:gd name="connsiteX44" fmla="*/ 4375 w 10007"/>
                  <a:gd name="connsiteY44" fmla="*/ 8361 h 10294"/>
                  <a:gd name="connsiteX45" fmla="*/ 4474 w 10007"/>
                  <a:gd name="connsiteY45" fmla="*/ 8295 h 10294"/>
                  <a:gd name="connsiteX46" fmla="*/ 4574 w 10007"/>
                  <a:gd name="connsiteY46" fmla="*/ 8249 h 10294"/>
                  <a:gd name="connsiteX47" fmla="*/ 4681 w 10007"/>
                  <a:gd name="connsiteY47" fmla="*/ 8215 h 10294"/>
                  <a:gd name="connsiteX48" fmla="*/ 4793 w 10007"/>
                  <a:gd name="connsiteY48" fmla="*/ 8189 h 10294"/>
                  <a:gd name="connsiteX49" fmla="*/ 4922 w 10007"/>
                  <a:gd name="connsiteY49" fmla="*/ 8182 h 10294"/>
                  <a:gd name="connsiteX50" fmla="*/ 5098 w 10007"/>
                  <a:gd name="connsiteY50" fmla="*/ 8195 h 10294"/>
                  <a:gd name="connsiteX51" fmla="*/ 5273 w 10007"/>
                  <a:gd name="connsiteY51" fmla="*/ 8242 h 10294"/>
                  <a:gd name="connsiteX52" fmla="*/ 5413 w 10007"/>
                  <a:gd name="connsiteY52" fmla="*/ 8321 h 10294"/>
                  <a:gd name="connsiteX53" fmla="*/ 5556 w 10007"/>
                  <a:gd name="connsiteY53" fmla="*/ 8421 h 10294"/>
                  <a:gd name="connsiteX54" fmla="*/ 5677 w 10007"/>
                  <a:gd name="connsiteY54" fmla="*/ 8540 h 10294"/>
                  <a:gd name="connsiteX55" fmla="*/ 5757 w 10007"/>
                  <a:gd name="connsiteY55" fmla="*/ 8686 h 10294"/>
                  <a:gd name="connsiteX56" fmla="*/ 5831 w 10007"/>
                  <a:gd name="connsiteY56" fmla="*/ 8838 h 10294"/>
                  <a:gd name="connsiteX57" fmla="*/ 5856 w 10007"/>
                  <a:gd name="connsiteY57" fmla="*/ 9004 h 10294"/>
                  <a:gd name="connsiteX58" fmla="*/ 5890 w 10007"/>
                  <a:gd name="connsiteY58" fmla="*/ 8997 h 10294"/>
                  <a:gd name="connsiteX59" fmla="*/ 5917 w 10007"/>
                  <a:gd name="connsiteY59" fmla="*/ 8997 h 10294"/>
                  <a:gd name="connsiteX60" fmla="*/ 5944 w 10007"/>
                  <a:gd name="connsiteY60" fmla="*/ 8991 h 10294"/>
                  <a:gd name="connsiteX61" fmla="*/ 5970 w 10007"/>
                  <a:gd name="connsiteY61" fmla="*/ 8991 h 10294"/>
                  <a:gd name="connsiteX62" fmla="*/ 6004 w 10007"/>
                  <a:gd name="connsiteY62" fmla="*/ 8984 h 10294"/>
                  <a:gd name="connsiteX63" fmla="*/ 6036 w 10007"/>
                  <a:gd name="connsiteY63" fmla="*/ 8984 h 10294"/>
                  <a:gd name="connsiteX64" fmla="*/ 6064 w 10007"/>
                  <a:gd name="connsiteY64" fmla="*/ 8984 h 10294"/>
                  <a:gd name="connsiteX65" fmla="*/ 6099 w 10007"/>
                  <a:gd name="connsiteY65" fmla="*/ 8984 h 10294"/>
                  <a:gd name="connsiteX66" fmla="*/ 6239 w 10007"/>
                  <a:gd name="connsiteY66" fmla="*/ 8991 h 10294"/>
                  <a:gd name="connsiteX67" fmla="*/ 6367 w 10007"/>
                  <a:gd name="connsiteY67" fmla="*/ 9024 h 10294"/>
                  <a:gd name="connsiteX68" fmla="*/ 6494 w 10007"/>
                  <a:gd name="connsiteY68" fmla="*/ 9070 h 10294"/>
                  <a:gd name="connsiteX69" fmla="*/ 6610 w 10007"/>
                  <a:gd name="connsiteY69" fmla="*/ 9137 h 10294"/>
                  <a:gd name="connsiteX70" fmla="*/ 6716 w 10007"/>
                  <a:gd name="connsiteY70" fmla="*/ 9216 h 10294"/>
                  <a:gd name="connsiteX71" fmla="*/ 6811 w 10007"/>
                  <a:gd name="connsiteY71" fmla="*/ 9302 h 10294"/>
                  <a:gd name="connsiteX72" fmla="*/ 6886 w 10007"/>
                  <a:gd name="connsiteY72" fmla="*/ 9415 h 10294"/>
                  <a:gd name="connsiteX73" fmla="*/ 6953 w 10007"/>
                  <a:gd name="connsiteY73" fmla="*/ 9527 h 10294"/>
                  <a:gd name="connsiteX74" fmla="*/ 3117 w 10007"/>
                  <a:gd name="connsiteY74" fmla="*/ 9527 h 10294"/>
                  <a:gd name="connsiteX75" fmla="*/ 3156 w 10007"/>
                  <a:gd name="connsiteY75" fmla="*/ 9441 h 10294"/>
                  <a:gd name="connsiteX76" fmla="*/ 3210 w 10007"/>
                  <a:gd name="connsiteY76" fmla="*/ 9355 h 10294"/>
                  <a:gd name="connsiteX77" fmla="*/ 3265 w 10007"/>
                  <a:gd name="connsiteY77" fmla="*/ 9289 h 10294"/>
                  <a:gd name="connsiteX78" fmla="*/ 3336 w 10007"/>
                  <a:gd name="connsiteY78" fmla="*/ 9223 h 10294"/>
                  <a:gd name="connsiteX79" fmla="*/ 3404 w 10007"/>
                  <a:gd name="connsiteY79" fmla="*/ 9170 h 10294"/>
                  <a:gd name="connsiteX80" fmla="*/ 3485 w 10007"/>
                  <a:gd name="connsiteY80" fmla="*/ 9117 h 10294"/>
                  <a:gd name="connsiteX81" fmla="*/ 3566 w 10007"/>
                  <a:gd name="connsiteY81" fmla="*/ 9077 h 10294"/>
                  <a:gd name="connsiteX82" fmla="*/ 3661 w 10007"/>
                  <a:gd name="connsiteY82" fmla="*/ 9044 h 10294"/>
                  <a:gd name="connsiteX83" fmla="*/ 3661 w 10007"/>
                  <a:gd name="connsiteY83" fmla="*/ 8195 h 10294"/>
                  <a:gd name="connsiteX84" fmla="*/ 491 w 10007"/>
                  <a:gd name="connsiteY84" fmla="*/ 8209 h 10294"/>
                  <a:gd name="connsiteX85" fmla="*/ 491 w 10007"/>
                  <a:gd name="connsiteY85" fmla="*/ 8838 h 10294"/>
                  <a:gd name="connsiteX86" fmla="*/ 615 w 10007"/>
                  <a:gd name="connsiteY86" fmla="*/ 8657 h 10294"/>
                  <a:gd name="connsiteX87" fmla="*/ 824 w 10007"/>
                  <a:gd name="connsiteY87" fmla="*/ 8657 h 10294"/>
                  <a:gd name="connsiteX88" fmla="*/ 677 w 10007"/>
                  <a:gd name="connsiteY88" fmla="*/ 8486 h 10294"/>
                  <a:gd name="connsiteX89" fmla="*/ 250 w 10007"/>
                  <a:gd name="connsiteY89" fmla="*/ 8269 h 10294"/>
                  <a:gd name="connsiteX90" fmla="*/ 1354 w 10007"/>
                  <a:gd name="connsiteY90" fmla="*/ 9184 h 10294"/>
                  <a:gd name="connsiteX91" fmla="*/ 1110 w 10007"/>
                  <a:gd name="connsiteY91" fmla="*/ 9282 h 10294"/>
                  <a:gd name="connsiteX92" fmla="*/ 519 w 10007"/>
                  <a:gd name="connsiteY92" fmla="*/ 8684 h 10294"/>
                  <a:gd name="connsiteX93" fmla="*/ 7 w 10007"/>
                  <a:gd name="connsiteY93" fmla="*/ 7088 h 10294"/>
                  <a:gd name="connsiteX94" fmla="*/ 912 w 10007"/>
                  <a:gd name="connsiteY94" fmla="*/ 8758 h 10294"/>
                  <a:gd name="connsiteX95" fmla="*/ 1000 w 10007"/>
                  <a:gd name="connsiteY95" fmla="*/ 9002 h 10294"/>
                  <a:gd name="connsiteX96" fmla="*/ 1470 w 10007"/>
                  <a:gd name="connsiteY96" fmla="*/ 9426 h 10294"/>
                  <a:gd name="connsiteX97" fmla="*/ 6233 w 10007"/>
                  <a:gd name="connsiteY97" fmla="*/ 10294 h 10294"/>
                  <a:gd name="connsiteX98" fmla="*/ 8636 w 10007"/>
                  <a:gd name="connsiteY98" fmla="*/ 9231 h 10294"/>
                  <a:gd name="connsiteX99" fmla="*/ 9125 w 10007"/>
                  <a:gd name="connsiteY99" fmla="*/ 8935 h 10294"/>
                  <a:gd name="connsiteX0" fmla="*/ 9125 w 10007"/>
                  <a:gd name="connsiteY0" fmla="*/ 8935 h 10294"/>
                  <a:gd name="connsiteX1" fmla="*/ 10007 w 10007"/>
                  <a:gd name="connsiteY1" fmla="*/ 7381 h 10294"/>
                  <a:gd name="connsiteX2" fmla="*/ 9180 w 10007"/>
                  <a:gd name="connsiteY2" fmla="*/ 7381 h 10294"/>
                  <a:gd name="connsiteX3" fmla="*/ 9180 w 10007"/>
                  <a:gd name="connsiteY3" fmla="*/ 4128 h 10294"/>
                  <a:gd name="connsiteX4" fmla="*/ 7140 w 10007"/>
                  <a:gd name="connsiteY4" fmla="*/ 4128 h 10294"/>
                  <a:gd name="connsiteX5" fmla="*/ 7140 w 10007"/>
                  <a:gd name="connsiteY5" fmla="*/ 3816 h 10294"/>
                  <a:gd name="connsiteX6" fmla="*/ 8771 w 10007"/>
                  <a:gd name="connsiteY6" fmla="*/ 3816 h 10294"/>
                  <a:gd name="connsiteX7" fmla="*/ 8771 w 10007"/>
                  <a:gd name="connsiteY7" fmla="*/ 3498 h 10294"/>
                  <a:gd name="connsiteX8" fmla="*/ 7140 w 10007"/>
                  <a:gd name="connsiteY8" fmla="*/ 3498 h 10294"/>
                  <a:gd name="connsiteX9" fmla="*/ 7140 w 10007"/>
                  <a:gd name="connsiteY9" fmla="*/ 1365 h 10294"/>
                  <a:gd name="connsiteX10" fmla="*/ 4740 w 10007"/>
                  <a:gd name="connsiteY10" fmla="*/ 550 h 10294"/>
                  <a:gd name="connsiteX11" fmla="*/ 4740 w 10007"/>
                  <a:gd name="connsiteY11" fmla="*/ 5672 h 10294"/>
                  <a:gd name="connsiteX12" fmla="*/ 4360 w 10007"/>
                  <a:gd name="connsiteY12" fmla="*/ 5678 h 10294"/>
                  <a:gd name="connsiteX13" fmla="*/ 4360 w 10007"/>
                  <a:gd name="connsiteY13" fmla="*/ 1756 h 10294"/>
                  <a:gd name="connsiteX14" fmla="*/ 3553 w 10007"/>
                  <a:gd name="connsiteY14" fmla="*/ 2061 h 10294"/>
                  <a:gd name="connsiteX15" fmla="*/ 3117 w 10007"/>
                  <a:gd name="connsiteY15" fmla="*/ 2061 h 10294"/>
                  <a:gd name="connsiteX16" fmla="*/ 3117 w 10007"/>
                  <a:gd name="connsiteY16" fmla="*/ 0 h 10294"/>
                  <a:gd name="connsiteX17" fmla="*/ 2956 w 10007"/>
                  <a:gd name="connsiteY17" fmla="*/ 0 h 10294"/>
                  <a:gd name="connsiteX18" fmla="*/ 2956 w 10007"/>
                  <a:gd name="connsiteY18" fmla="*/ 2061 h 10294"/>
                  <a:gd name="connsiteX19" fmla="*/ 2586 w 10007"/>
                  <a:gd name="connsiteY19" fmla="*/ 2061 h 10294"/>
                  <a:gd name="connsiteX20" fmla="*/ 2586 w 10007"/>
                  <a:gd name="connsiteY20" fmla="*/ 2492 h 10294"/>
                  <a:gd name="connsiteX21" fmla="*/ 1921 w 10007"/>
                  <a:gd name="connsiteY21" fmla="*/ 2815 h 10294"/>
                  <a:gd name="connsiteX22" fmla="*/ 1921 w 10007"/>
                  <a:gd name="connsiteY22" fmla="*/ 4413 h 10294"/>
                  <a:gd name="connsiteX23" fmla="*/ 1565 w 10007"/>
                  <a:gd name="connsiteY23" fmla="*/ 4413 h 10294"/>
                  <a:gd name="connsiteX24" fmla="*/ 1565 w 10007"/>
                  <a:gd name="connsiteY24" fmla="*/ 4837 h 10294"/>
                  <a:gd name="connsiteX25" fmla="*/ 1921 w 10007"/>
                  <a:gd name="connsiteY25" fmla="*/ 4837 h 10294"/>
                  <a:gd name="connsiteX26" fmla="*/ 1921 w 10007"/>
                  <a:gd name="connsiteY26" fmla="*/ 5367 h 10294"/>
                  <a:gd name="connsiteX27" fmla="*/ 1565 w 10007"/>
                  <a:gd name="connsiteY27" fmla="*/ 5367 h 10294"/>
                  <a:gd name="connsiteX28" fmla="*/ 1565 w 10007"/>
                  <a:gd name="connsiteY28" fmla="*/ 5791 h 10294"/>
                  <a:gd name="connsiteX29" fmla="*/ 1921 w 10007"/>
                  <a:gd name="connsiteY29" fmla="*/ 5791 h 10294"/>
                  <a:gd name="connsiteX30" fmla="*/ 1921 w 10007"/>
                  <a:gd name="connsiteY30" fmla="*/ 7043 h 10294"/>
                  <a:gd name="connsiteX31" fmla="*/ 860 w 10007"/>
                  <a:gd name="connsiteY31" fmla="*/ 7043 h 10294"/>
                  <a:gd name="connsiteX32" fmla="*/ 860 w 10007"/>
                  <a:gd name="connsiteY32" fmla="*/ 7818 h 10294"/>
                  <a:gd name="connsiteX33" fmla="*/ 1404 w 10007"/>
                  <a:gd name="connsiteY33" fmla="*/ 7838 h 10294"/>
                  <a:gd name="connsiteX34" fmla="*/ 2141 w 10007"/>
                  <a:gd name="connsiteY34" fmla="*/ 7315 h 10294"/>
                  <a:gd name="connsiteX35" fmla="*/ 2135 w 10007"/>
                  <a:gd name="connsiteY35" fmla="*/ 7818 h 10294"/>
                  <a:gd name="connsiteX36" fmla="*/ 2814 w 10007"/>
                  <a:gd name="connsiteY36" fmla="*/ 7368 h 10294"/>
                  <a:gd name="connsiteX37" fmla="*/ 2814 w 10007"/>
                  <a:gd name="connsiteY37" fmla="*/ 7818 h 10294"/>
                  <a:gd name="connsiteX38" fmla="*/ 3485 w 10007"/>
                  <a:gd name="connsiteY38" fmla="*/ 7361 h 10294"/>
                  <a:gd name="connsiteX39" fmla="*/ 3491 w 10007"/>
                  <a:gd name="connsiteY39" fmla="*/ 7811 h 10294"/>
                  <a:gd name="connsiteX40" fmla="*/ 4137 w 10007"/>
                  <a:gd name="connsiteY40" fmla="*/ 7328 h 10294"/>
                  <a:gd name="connsiteX41" fmla="*/ 4137 w 10007"/>
                  <a:gd name="connsiteY41" fmla="*/ 8613 h 10294"/>
                  <a:gd name="connsiteX42" fmla="*/ 4212 w 10007"/>
                  <a:gd name="connsiteY42" fmla="*/ 8520 h 10294"/>
                  <a:gd name="connsiteX43" fmla="*/ 4285 w 10007"/>
                  <a:gd name="connsiteY43" fmla="*/ 8434 h 10294"/>
                  <a:gd name="connsiteX44" fmla="*/ 4375 w 10007"/>
                  <a:gd name="connsiteY44" fmla="*/ 8361 h 10294"/>
                  <a:gd name="connsiteX45" fmla="*/ 4474 w 10007"/>
                  <a:gd name="connsiteY45" fmla="*/ 8295 h 10294"/>
                  <a:gd name="connsiteX46" fmla="*/ 4574 w 10007"/>
                  <a:gd name="connsiteY46" fmla="*/ 8249 h 10294"/>
                  <a:gd name="connsiteX47" fmla="*/ 4681 w 10007"/>
                  <a:gd name="connsiteY47" fmla="*/ 8215 h 10294"/>
                  <a:gd name="connsiteX48" fmla="*/ 4793 w 10007"/>
                  <a:gd name="connsiteY48" fmla="*/ 8189 h 10294"/>
                  <a:gd name="connsiteX49" fmla="*/ 4922 w 10007"/>
                  <a:gd name="connsiteY49" fmla="*/ 8182 h 10294"/>
                  <a:gd name="connsiteX50" fmla="*/ 5098 w 10007"/>
                  <a:gd name="connsiteY50" fmla="*/ 8195 h 10294"/>
                  <a:gd name="connsiteX51" fmla="*/ 5273 w 10007"/>
                  <a:gd name="connsiteY51" fmla="*/ 8242 h 10294"/>
                  <a:gd name="connsiteX52" fmla="*/ 5413 w 10007"/>
                  <a:gd name="connsiteY52" fmla="*/ 8321 h 10294"/>
                  <a:gd name="connsiteX53" fmla="*/ 5556 w 10007"/>
                  <a:gd name="connsiteY53" fmla="*/ 8421 h 10294"/>
                  <a:gd name="connsiteX54" fmla="*/ 5677 w 10007"/>
                  <a:gd name="connsiteY54" fmla="*/ 8540 h 10294"/>
                  <a:gd name="connsiteX55" fmla="*/ 5757 w 10007"/>
                  <a:gd name="connsiteY55" fmla="*/ 8686 h 10294"/>
                  <a:gd name="connsiteX56" fmla="*/ 5831 w 10007"/>
                  <a:gd name="connsiteY56" fmla="*/ 8838 h 10294"/>
                  <a:gd name="connsiteX57" fmla="*/ 5856 w 10007"/>
                  <a:gd name="connsiteY57" fmla="*/ 9004 h 10294"/>
                  <a:gd name="connsiteX58" fmla="*/ 5890 w 10007"/>
                  <a:gd name="connsiteY58" fmla="*/ 8997 h 10294"/>
                  <a:gd name="connsiteX59" fmla="*/ 5917 w 10007"/>
                  <a:gd name="connsiteY59" fmla="*/ 8997 h 10294"/>
                  <a:gd name="connsiteX60" fmla="*/ 5944 w 10007"/>
                  <a:gd name="connsiteY60" fmla="*/ 8991 h 10294"/>
                  <a:gd name="connsiteX61" fmla="*/ 5970 w 10007"/>
                  <a:gd name="connsiteY61" fmla="*/ 8991 h 10294"/>
                  <a:gd name="connsiteX62" fmla="*/ 6004 w 10007"/>
                  <a:gd name="connsiteY62" fmla="*/ 8984 h 10294"/>
                  <a:gd name="connsiteX63" fmla="*/ 6036 w 10007"/>
                  <a:gd name="connsiteY63" fmla="*/ 8984 h 10294"/>
                  <a:gd name="connsiteX64" fmla="*/ 6064 w 10007"/>
                  <a:gd name="connsiteY64" fmla="*/ 8984 h 10294"/>
                  <a:gd name="connsiteX65" fmla="*/ 6099 w 10007"/>
                  <a:gd name="connsiteY65" fmla="*/ 8984 h 10294"/>
                  <a:gd name="connsiteX66" fmla="*/ 6239 w 10007"/>
                  <a:gd name="connsiteY66" fmla="*/ 8991 h 10294"/>
                  <a:gd name="connsiteX67" fmla="*/ 6367 w 10007"/>
                  <a:gd name="connsiteY67" fmla="*/ 9024 h 10294"/>
                  <a:gd name="connsiteX68" fmla="*/ 6494 w 10007"/>
                  <a:gd name="connsiteY68" fmla="*/ 9070 h 10294"/>
                  <a:gd name="connsiteX69" fmla="*/ 6610 w 10007"/>
                  <a:gd name="connsiteY69" fmla="*/ 9137 h 10294"/>
                  <a:gd name="connsiteX70" fmla="*/ 6716 w 10007"/>
                  <a:gd name="connsiteY70" fmla="*/ 9216 h 10294"/>
                  <a:gd name="connsiteX71" fmla="*/ 6811 w 10007"/>
                  <a:gd name="connsiteY71" fmla="*/ 9302 h 10294"/>
                  <a:gd name="connsiteX72" fmla="*/ 6886 w 10007"/>
                  <a:gd name="connsiteY72" fmla="*/ 9415 h 10294"/>
                  <a:gd name="connsiteX73" fmla="*/ 6953 w 10007"/>
                  <a:gd name="connsiteY73" fmla="*/ 9527 h 10294"/>
                  <a:gd name="connsiteX74" fmla="*/ 3117 w 10007"/>
                  <a:gd name="connsiteY74" fmla="*/ 9527 h 10294"/>
                  <a:gd name="connsiteX75" fmla="*/ 3156 w 10007"/>
                  <a:gd name="connsiteY75" fmla="*/ 9441 h 10294"/>
                  <a:gd name="connsiteX76" fmla="*/ 3210 w 10007"/>
                  <a:gd name="connsiteY76" fmla="*/ 9355 h 10294"/>
                  <a:gd name="connsiteX77" fmla="*/ 3265 w 10007"/>
                  <a:gd name="connsiteY77" fmla="*/ 9289 h 10294"/>
                  <a:gd name="connsiteX78" fmla="*/ 3336 w 10007"/>
                  <a:gd name="connsiteY78" fmla="*/ 9223 h 10294"/>
                  <a:gd name="connsiteX79" fmla="*/ 3404 w 10007"/>
                  <a:gd name="connsiteY79" fmla="*/ 9170 h 10294"/>
                  <a:gd name="connsiteX80" fmla="*/ 3485 w 10007"/>
                  <a:gd name="connsiteY80" fmla="*/ 9117 h 10294"/>
                  <a:gd name="connsiteX81" fmla="*/ 3566 w 10007"/>
                  <a:gd name="connsiteY81" fmla="*/ 9077 h 10294"/>
                  <a:gd name="connsiteX82" fmla="*/ 3661 w 10007"/>
                  <a:gd name="connsiteY82" fmla="*/ 9044 h 10294"/>
                  <a:gd name="connsiteX83" fmla="*/ 3661 w 10007"/>
                  <a:gd name="connsiteY83" fmla="*/ 8195 h 10294"/>
                  <a:gd name="connsiteX84" fmla="*/ 491 w 10007"/>
                  <a:gd name="connsiteY84" fmla="*/ 8209 h 10294"/>
                  <a:gd name="connsiteX85" fmla="*/ 491 w 10007"/>
                  <a:gd name="connsiteY85" fmla="*/ 8838 h 10294"/>
                  <a:gd name="connsiteX86" fmla="*/ 615 w 10007"/>
                  <a:gd name="connsiteY86" fmla="*/ 8657 h 10294"/>
                  <a:gd name="connsiteX87" fmla="*/ 824 w 10007"/>
                  <a:gd name="connsiteY87" fmla="*/ 8657 h 10294"/>
                  <a:gd name="connsiteX88" fmla="*/ 677 w 10007"/>
                  <a:gd name="connsiteY88" fmla="*/ 8486 h 10294"/>
                  <a:gd name="connsiteX89" fmla="*/ 250 w 10007"/>
                  <a:gd name="connsiteY89" fmla="*/ 8269 h 10294"/>
                  <a:gd name="connsiteX90" fmla="*/ 1354 w 10007"/>
                  <a:gd name="connsiteY90" fmla="*/ 9184 h 10294"/>
                  <a:gd name="connsiteX91" fmla="*/ 1110 w 10007"/>
                  <a:gd name="connsiteY91" fmla="*/ 9282 h 10294"/>
                  <a:gd name="connsiteX92" fmla="*/ 519 w 10007"/>
                  <a:gd name="connsiteY92" fmla="*/ 8684 h 10294"/>
                  <a:gd name="connsiteX93" fmla="*/ 7 w 10007"/>
                  <a:gd name="connsiteY93" fmla="*/ 7088 h 10294"/>
                  <a:gd name="connsiteX94" fmla="*/ 912 w 10007"/>
                  <a:gd name="connsiteY94" fmla="*/ 8758 h 10294"/>
                  <a:gd name="connsiteX95" fmla="*/ 1470 w 10007"/>
                  <a:gd name="connsiteY95" fmla="*/ 9426 h 10294"/>
                  <a:gd name="connsiteX96" fmla="*/ 6233 w 10007"/>
                  <a:gd name="connsiteY96" fmla="*/ 10294 h 10294"/>
                  <a:gd name="connsiteX97" fmla="*/ 8636 w 10007"/>
                  <a:gd name="connsiteY97" fmla="*/ 9231 h 10294"/>
                  <a:gd name="connsiteX98" fmla="*/ 9125 w 10007"/>
                  <a:gd name="connsiteY98" fmla="*/ 8935 h 10294"/>
                  <a:gd name="connsiteX0" fmla="*/ 9125 w 10007"/>
                  <a:gd name="connsiteY0" fmla="*/ 8935 h 10294"/>
                  <a:gd name="connsiteX1" fmla="*/ 10007 w 10007"/>
                  <a:gd name="connsiteY1" fmla="*/ 7381 h 10294"/>
                  <a:gd name="connsiteX2" fmla="*/ 9180 w 10007"/>
                  <a:gd name="connsiteY2" fmla="*/ 7381 h 10294"/>
                  <a:gd name="connsiteX3" fmla="*/ 9180 w 10007"/>
                  <a:gd name="connsiteY3" fmla="*/ 4128 h 10294"/>
                  <a:gd name="connsiteX4" fmla="*/ 7140 w 10007"/>
                  <a:gd name="connsiteY4" fmla="*/ 4128 h 10294"/>
                  <a:gd name="connsiteX5" fmla="*/ 7140 w 10007"/>
                  <a:gd name="connsiteY5" fmla="*/ 3816 h 10294"/>
                  <a:gd name="connsiteX6" fmla="*/ 8771 w 10007"/>
                  <a:gd name="connsiteY6" fmla="*/ 3816 h 10294"/>
                  <a:gd name="connsiteX7" fmla="*/ 8771 w 10007"/>
                  <a:gd name="connsiteY7" fmla="*/ 3498 h 10294"/>
                  <a:gd name="connsiteX8" fmla="*/ 7140 w 10007"/>
                  <a:gd name="connsiteY8" fmla="*/ 3498 h 10294"/>
                  <a:gd name="connsiteX9" fmla="*/ 7140 w 10007"/>
                  <a:gd name="connsiteY9" fmla="*/ 1365 h 10294"/>
                  <a:gd name="connsiteX10" fmla="*/ 4740 w 10007"/>
                  <a:gd name="connsiteY10" fmla="*/ 550 h 10294"/>
                  <a:gd name="connsiteX11" fmla="*/ 4740 w 10007"/>
                  <a:gd name="connsiteY11" fmla="*/ 5672 h 10294"/>
                  <a:gd name="connsiteX12" fmla="*/ 4360 w 10007"/>
                  <a:gd name="connsiteY12" fmla="*/ 5678 h 10294"/>
                  <a:gd name="connsiteX13" fmla="*/ 4360 w 10007"/>
                  <a:gd name="connsiteY13" fmla="*/ 1756 h 10294"/>
                  <a:gd name="connsiteX14" fmla="*/ 3553 w 10007"/>
                  <a:gd name="connsiteY14" fmla="*/ 2061 h 10294"/>
                  <a:gd name="connsiteX15" fmla="*/ 3117 w 10007"/>
                  <a:gd name="connsiteY15" fmla="*/ 2061 h 10294"/>
                  <a:gd name="connsiteX16" fmla="*/ 3117 w 10007"/>
                  <a:gd name="connsiteY16" fmla="*/ 0 h 10294"/>
                  <a:gd name="connsiteX17" fmla="*/ 2956 w 10007"/>
                  <a:gd name="connsiteY17" fmla="*/ 0 h 10294"/>
                  <a:gd name="connsiteX18" fmla="*/ 2956 w 10007"/>
                  <a:gd name="connsiteY18" fmla="*/ 2061 h 10294"/>
                  <a:gd name="connsiteX19" fmla="*/ 2586 w 10007"/>
                  <a:gd name="connsiteY19" fmla="*/ 2061 h 10294"/>
                  <a:gd name="connsiteX20" fmla="*/ 2586 w 10007"/>
                  <a:gd name="connsiteY20" fmla="*/ 2492 h 10294"/>
                  <a:gd name="connsiteX21" fmla="*/ 1921 w 10007"/>
                  <a:gd name="connsiteY21" fmla="*/ 2815 h 10294"/>
                  <a:gd name="connsiteX22" fmla="*/ 1921 w 10007"/>
                  <a:gd name="connsiteY22" fmla="*/ 4413 h 10294"/>
                  <a:gd name="connsiteX23" fmla="*/ 1565 w 10007"/>
                  <a:gd name="connsiteY23" fmla="*/ 4413 h 10294"/>
                  <a:gd name="connsiteX24" fmla="*/ 1565 w 10007"/>
                  <a:gd name="connsiteY24" fmla="*/ 4837 h 10294"/>
                  <a:gd name="connsiteX25" fmla="*/ 1921 w 10007"/>
                  <a:gd name="connsiteY25" fmla="*/ 4837 h 10294"/>
                  <a:gd name="connsiteX26" fmla="*/ 1921 w 10007"/>
                  <a:gd name="connsiteY26" fmla="*/ 5367 h 10294"/>
                  <a:gd name="connsiteX27" fmla="*/ 1565 w 10007"/>
                  <a:gd name="connsiteY27" fmla="*/ 5367 h 10294"/>
                  <a:gd name="connsiteX28" fmla="*/ 1565 w 10007"/>
                  <a:gd name="connsiteY28" fmla="*/ 5791 h 10294"/>
                  <a:gd name="connsiteX29" fmla="*/ 1921 w 10007"/>
                  <a:gd name="connsiteY29" fmla="*/ 5791 h 10294"/>
                  <a:gd name="connsiteX30" fmla="*/ 1921 w 10007"/>
                  <a:gd name="connsiteY30" fmla="*/ 7043 h 10294"/>
                  <a:gd name="connsiteX31" fmla="*/ 860 w 10007"/>
                  <a:gd name="connsiteY31" fmla="*/ 7043 h 10294"/>
                  <a:gd name="connsiteX32" fmla="*/ 860 w 10007"/>
                  <a:gd name="connsiteY32" fmla="*/ 7818 h 10294"/>
                  <a:gd name="connsiteX33" fmla="*/ 1404 w 10007"/>
                  <a:gd name="connsiteY33" fmla="*/ 7838 h 10294"/>
                  <a:gd name="connsiteX34" fmla="*/ 2141 w 10007"/>
                  <a:gd name="connsiteY34" fmla="*/ 7315 h 10294"/>
                  <a:gd name="connsiteX35" fmla="*/ 2135 w 10007"/>
                  <a:gd name="connsiteY35" fmla="*/ 7818 h 10294"/>
                  <a:gd name="connsiteX36" fmla="*/ 2814 w 10007"/>
                  <a:gd name="connsiteY36" fmla="*/ 7368 h 10294"/>
                  <a:gd name="connsiteX37" fmla="*/ 2814 w 10007"/>
                  <a:gd name="connsiteY37" fmla="*/ 7818 h 10294"/>
                  <a:gd name="connsiteX38" fmla="*/ 3485 w 10007"/>
                  <a:gd name="connsiteY38" fmla="*/ 7361 h 10294"/>
                  <a:gd name="connsiteX39" fmla="*/ 3491 w 10007"/>
                  <a:gd name="connsiteY39" fmla="*/ 7811 h 10294"/>
                  <a:gd name="connsiteX40" fmla="*/ 4137 w 10007"/>
                  <a:gd name="connsiteY40" fmla="*/ 7328 h 10294"/>
                  <a:gd name="connsiteX41" fmla="*/ 4137 w 10007"/>
                  <a:gd name="connsiteY41" fmla="*/ 8613 h 10294"/>
                  <a:gd name="connsiteX42" fmla="*/ 4212 w 10007"/>
                  <a:gd name="connsiteY42" fmla="*/ 8520 h 10294"/>
                  <a:gd name="connsiteX43" fmla="*/ 4285 w 10007"/>
                  <a:gd name="connsiteY43" fmla="*/ 8434 h 10294"/>
                  <a:gd name="connsiteX44" fmla="*/ 4375 w 10007"/>
                  <a:gd name="connsiteY44" fmla="*/ 8361 h 10294"/>
                  <a:gd name="connsiteX45" fmla="*/ 4474 w 10007"/>
                  <a:gd name="connsiteY45" fmla="*/ 8295 h 10294"/>
                  <a:gd name="connsiteX46" fmla="*/ 4574 w 10007"/>
                  <a:gd name="connsiteY46" fmla="*/ 8249 h 10294"/>
                  <a:gd name="connsiteX47" fmla="*/ 4681 w 10007"/>
                  <a:gd name="connsiteY47" fmla="*/ 8215 h 10294"/>
                  <a:gd name="connsiteX48" fmla="*/ 4793 w 10007"/>
                  <a:gd name="connsiteY48" fmla="*/ 8189 h 10294"/>
                  <a:gd name="connsiteX49" fmla="*/ 4922 w 10007"/>
                  <a:gd name="connsiteY49" fmla="*/ 8182 h 10294"/>
                  <a:gd name="connsiteX50" fmla="*/ 5098 w 10007"/>
                  <a:gd name="connsiteY50" fmla="*/ 8195 h 10294"/>
                  <a:gd name="connsiteX51" fmla="*/ 5273 w 10007"/>
                  <a:gd name="connsiteY51" fmla="*/ 8242 h 10294"/>
                  <a:gd name="connsiteX52" fmla="*/ 5413 w 10007"/>
                  <a:gd name="connsiteY52" fmla="*/ 8321 h 10294"/>
                  <a:gd name="connsiteX53" fmla="*/ 5556 w 10007"/>
                  <a:gd name="connsiteY53" fmla="*/ 8421 h 10294"/>
                  <a:gd name="connsiteX54" fmla="*/ 5677 w 10007"/>
                  <a:gd name="connsiteY54" fmla="*/ 8540 h 10294"/>
                  <a:gd name="connsiteX55" fmla="*/ 5757 w 10007"/>
                  <a:gd name="connsiteY55" fmla="*/ 8686 h 10294"/>
                  <a:gd name="connsiteX56" fmla="*/ 5831 w 10007"/>
                  <a:gd name="connsiteY56" fmla="*/ 8838 h 10294"/>
                  <a:gd name="connsiteX57" fmla="*/ 5856 w 10007"/>
                  <a:gd name="connsiteY57" fmla="*/ 9004 h 10294"/>
                  <a:gd name="connsiteX58" fmla="*/ 5890 w 10007"/>
                  <a:gd name="connsiteY58" fmla="*/ 8997 h 10294"/>
                  <a:gd name="connsiteX59" fmla="*/ 5917 w 10007"/>
                  <a:gd name="connsiteY59" fmla="*/ 8997 h 10294"/>
                  <a:gd name="connsiteX60" fmla="*/ 5944 w 10007"/>
                  <a:gd name="connsiteY60" fmla="*/ 8991 h 10294"/>
                  <a:gd name="connsiteX61" fmla="*/ 5970 w 10007"/>
                  <a:gd name="connsiteY61" fmla="*/ 8991 h 10294"/>
                  <a:gd name="connsiteX62" fmla="*/ 6004 w 10007"/>
                  <a:gd name="connsiteY62" fmla="*/ 8984 h 10294"/>
                  <a:gd name="connsiteX63" fmla="*/ 6036 w 10007"/>
                  <a:gd name="connsiteY63" fmla="*/ 8984 h 10294"/>
                  <a:gd name="connsiteX64" fmla="*/ 6064 w 10007"/>
                  <a:gd name="connsiteY64" fmla="*/ 8984 h 10294"/>
                  <a:gd name="connsiteX65" fmla="*/ 6099 w 10007"/>
                  <a:gd name="connsiteY65" fmla="*/ 8984 h 10294"/>
                  <a:gd name="connsiteX66" fmla="*/ 6239 w 10007"/>
                  <a:gd name="connsiteY66" fmla="*/ 8991 h 10294"/>
                  <a:gd name="connsiteX67" fmla="*/ 6367 w 10007"/>
                  <a:gd name="connsiteY67" fmla="*/ 9024 h 10294"/>
                  <a:gd name="connsiteX68" fmla="*/ 6494 w 10007"/>
                  <a:gd name="connsiteY68" fmla="*/ 9070 h 10294"/>
                  <a:gd name="connsiteX69" fmla="*/ 6610 w 10007"/>
                  <a:gd name="connsiteY69" fmla="*/ 9137 h 10294"/>
                  <a:gd name="connsiteX70" fmla="*/ 6716 w 10007"/>
                  <a:gd name="connsiteY70" fmla="*/ 9216 h 10294"/>
                  <a:gd name="connsiteX71" fmla="*/ 6811 w 10007"/>
                  <a:gd name="connsiteY71" fmla="*/ 9302 h 10294"/>
                  <a:gd name="connsiteX72" fmla="*/ 6886 w 10007"/>
                  <a:gd name="connsiteY72" fmla="*/ 9415 h 10294"/>
                  <a:gd name="connsiteX73" fmla="*/ 6953 w 10007"/>
                  <a:gd name="connsiteY73" fmla="*/ 9527 h 10294"/>
                  <a:gd name="connsiteX74" fmla="*/ 3117 w 10007"/>
                  <a:gd name="connsiteY74" fmla="*/ 9527 h 10294"/>
                  <a:gd name="connsiteX75" fmla="*/ 3156 w 10007"/>
                  <a:gd name="connsiteY75" fmla="*/ 9441 h 10294"/>
                  <a:gd name="connsiteX76" fmla="*/ 3210 w 10007"/>
                  <a:gd name="connsiteY76" fmla="*/ 9355 h 10294"/>
                  <a:gd name="connsiteX77" fmla="*/ 3265 w 10007"/>
                  <a:gd name="connsiteY77" fmla="*/ 9289 h 10294"/>
                  <a:gd name="connsiteX78" fmla="*/ 3336 w 10007"/>
                  <a:gd name="connsiteY78" fmla="*/ 9223 h 10294"/>
                  <a:gd name="connsiteX79" fmla="*/ 3404 w 10007"/>
                  <a:gd name="connsiteY79" fmla="*/ 9170 h 10294"/>
                  <a:gd name="connsiteX80" fmla="*/ 3485 w 10007"/>
                  <a:gd name="connsiteY80" fmla="*/ 9117 h 10294"/>
                  <a:gd name="connsiteX81" fmla="*/ 3566 w 10007"/>
                  <a:gd name="connsiteY81" fmla="*/ 9077 h 10294"/>
                  <a:gd name="connsiteX82" fmla="*/ 3661 w 10007"/>
                  <a:gd name="connsiteY82" fmla="*/ 9044 h 10294"/>
                  <a:gd name="connsiteX83" fmla="*/ 3661 w 10007"/>
                  <a:gd name="connsiteY83" fmla="*/ 8195 h 10294"/>
                  <a:gd name="connsiteX84" fmla="*/ 491 w 10007"/>
                  <a:gd name="connsiteY84" fmla="*/ 8209 h 10294"/>
                  <a:gd name="connsiteX85" fmla="*/ 615 w 10007"/>
                  <a:gd name="connsiteY85" fmla="*/ 8657 h 10294"/>
                  <a:gd name="connsiteX86" fmla="*/ 824 w 10007"/>
                  <a:gd name="connsiteY86" fmla="*/ 8657 h 10294"/>
                  <a:gd name="connsiteX87" fmla="*/ 677 w 10007"/>
                  <a:gd name="connsiteY87" fmla="*/ 8486 h 10294"/>
                  <a:gd name="connsiteX88" fmla="*/ 250 w 10007"/>
                  <a:gd name="connsiteY88" fmla="*/ 8269 h 10294"/>
                  <a:gd name="connsiteX89" fmla="*/ 1354 w 10007"/>
                  <a:gd name="connsiteY89" fmla="*/ 9184 h 10294"/>
                  <a:gd name="connsiteX90" fmla="*/ 1110 w 10007"/>
                  <a:gd name="connsiteY90" fmla="*/ 9282 h 10294"/>
                  <a:gd name="connsiteX91" fmla="*/ 519 w 10007"/>
                  <a:gd name="connsiteY91" fmla="*/ 8684 h 10294"/>
                  <a:gd name="connsiteX92" fmla="*/ 7 w 10007"/>
                  <a:gd name="connsiteY92" fmla="*/ 7088 h 10294"/>
                  <a:gd name="connsiteX93" fmla="*/ 912 w 10007"/>
                  <a:gd name="connsiteY93" fmla="*/ 8758 h 10294"/>
                  <a:gd name="connsiteX94" fmla="*/ 1470 w 10007"/>
                  <a:gd name="connsiteY94" fmla="*/ 9426 h 10294"/>
                  <a:gd name="connsiteX95" fmla="*/ 6233 w 10007"/>
                  <a:gd name="connsiteY95" fmla="*/ 10294 h 10294"/>
                  <a:gd name="connsiteX96" fmla="*/ 8636 w 10007"/>
                  <a:gd name="connsiteY96" fmla="*/ 9231 h 10294"/>
                  <a:gd name="connsiteX97" fmla="*/ 9125 w 10007"/>
                  <a:gd name="connsiteY97" fmla="*/ 8935 h 10294"/>
                  <a:gd name="connsiteX0" fmla="*/ 9125 w 10007"/>
                  <a:gd name="connsiteY0" fmla="*/ 8935 h 10294"/>
                  <a:gd name="connsiteX1" fmla="*/ 10007 w 10007"/>
                  <a:gd name="connsiteY1" fmla="*/ 7381 h 10294"/>
                  <a:gd name="connsiteX2" fmla="*/ 9180 w 10007"/>
                  <a:gd name="connsiteY2" fmla="*/ 7381 h 10294"/>
                  <a:gd name="connsiteX3" fmla="*/ 9180 w 10007"/>
                  <a:gd name="connsiteY3" fmla="*/ 4128 h 10294"/>
                  <a:gd name="connsiteX4" fmla="*/ 7140 w 10007"/>
                  <a:gd name="connsiteY4" fmla="*/ 4128 h 10294"/>
                  <a:gd name="connsiteX5" fmla="*/ 7140 w 10007"/>
                  <a:gd name="connsiteY5" fmla="*/ 3816 h 10294"/>
                  <a:gd name="connsiteX6" fmla="*/ 8771 w 10007"/>
                  <a:gd name="connsiteY6" fmla="*/ 3816 h 10294"/>
                  <a:gd name="connsiteX7" fmla="*/ 8771 w 10007"/>
                  <a:gd name="connsiteY7" fmla="*/ 3498 h 10294"/>
                  <a:gd name="connsiteX8" fmla="*/ 7140 w 10007"/>
                  <a:gd name="connsiteY8" fmla="*/ 3498 h 10294"/>
                  <a:gd name="connsiteX9" fmla="*/ 7140 w 10007"/>
                  <a:gd name="connsiteY9" fmla="*/ 1365 h 10294"/>
                  <a:gd name="connsiteX10" fmla="*/ 4740 w 10007"/>
                  <a:gd name="connsiteY10" fmla="*/ 550 h 10294"/>
                  <a:gd name="connsiteX11" fmla="*/ 4740 w 10007"/>
                  <a:gd name="connsiteY11" fmla="*/ 5672 h 10294"/>
                  <a:gd name="connsiteX12" fmla="*/ 4360 w 10007"/>
                  <a:gd name="connsiteY12" fmla="*/ 5678 h 10294"/>
                  <a:gd name="connsiteX13" fmla="*/ 4360 w 10007"/>
                  <a:gd name="connsiteY13" fmla="*/ 1756 h 10294"/>
                  <a:gd name="connsiteX14" fmla="*/ 3553 w 10007"/>
                  <a:gd name="connsiteY14" fmla="*/ 2061 h 10294"/>
                  <a:gd name="connsiteX15" fmla="*/ 3117 w 10007"/>
                  <a:gd name="connsiteY15" fmla="*/ 2061 h 10294"/>
                  <a:gd name="connsiteX16" fmla="*/ 3117 w 10007"/>
                  <a:gd name="connsiteY16" fmla="*/ 0 h 10294"/>
                  <a:gd name="connsiteX17" fmla="*/ 2956 w 10007"/>
                  <a:gd name="connsiteY17" fmla="*/ 0 h 10294"/>
                  <a:gd name="connsiteX18" fmla="*/ 2956 w 10007"/>
                  <a:gd name="connsiteY18" fmla="*/ 2061 h 10294"/>
                  <a:gd name="connsiteX19" fmla="*/ 2586 w 10007"/>
                  <a:gd name="connsiteY19" fmla="*/ 2061 h 10294"/>
                  <a:gd name="connsiteX20" fmla="*/ 2586 w 10007"/>
                  <a:gd name="connsiteY20" fmla="*/ 2492 h 10294"/>
                  <a:gd name="connsiteX21" fmla="*/ 1921 w 10007"/>
                  <a:gd name="connsiteY21" fmla="*/ 2815 h 10294"/>
                  <a:gd name="connsiteX22" fmla="*/ 1921 w 10007"/>
                  <a:gd name="connsiteY22" fmla="*/ 4413 h 10294"/>
                  <a:gd name="connsiteX23" fmla="*/ 1565 w 10007"/>
                  <a:gd name="connsiteY23" fmla="*/ 4413 h 10294"/>
                  <a:gd name="connsiteX24" fmla="*/ 1565 w 10007"/>
                  <a:gd name="connsiteY24" fmla="*/ 4837 h 10294"/>
                  <a:gd name="connsiteX25" fmla="*/ 1921 w 10007"/>
                  <a:gd name="connsiteY25" fmla="*/ 4837 h 10294"/>
                  <a:gd name="connsiteX26" fmla="*/ 1921 w 10007"/>
                  <a:gd name="connsiteY26" fmla="*/ 5367 h 10294"/>
                  <a:gd name="connsiteX27" fmla="*/ 1565 w 10007"/>
                  <a:gd name="connsiteY27" fmla="*/ 5367 h 10294"/>
                  <a:gd name="connsiteX28" fmla="*/ 1565 w 10007"/>
                  <a:gd name="connsiteY28" fmla="*/ 5791 h 10294"/>
                  <a:gd name="connsiteX29" fmla="*/ 1921 w 10007"/>
                  <a:gd name="connsiteY29" fmla="*/ 5791 h 10294"/>
                  <a:gd name="connsiteX30" fmla="*/ 1921 w 10007"/>
                  <a:gd name="connsiteY30" fmla="*/ 7043 h 10294"/>
                  <a:gd name="connsiteX31" fmla="*/ 860 w 10007"/>
                  <a:gd name="connsiteY31" fmla="*/ 7043 h 10294"/>
                  <a:gd name="connsiteX32" fmla="*/ 860 w 10007"/>
                  <a:gd name="connsiteY32" fmla="*/ 7818 h 10294"/>
                  <a:gd name="connsiteX33" fmla="*/ 1404 w 10007"/>
                  <a:gd name="connsiteY33" fmla="*/ 7838 h 10294"/>
                  <a:gd name="connsiteX34" fmla="*/ 2141 w 10007"/>
                  <a:gd name="connsiteY34" fmla="*/ 7315 h 10294"/>
                  <a:gd name="connsiteX35" fmla="*/ 2135 w 10007"/>
                  <a:gd name="connsiteY35" fmla="*/ 7818 h 10294"/>
                  <a:gd name="connsiteX36" fmla="*/ 2814 w 10007"/>
                  <a:gd name="connsiteY36" fmla="*/ 7368 h 10294"/>
                  <a:gd name="connsiteX37" fmla="*/ 2814 w 10007"/>
                  <a:gd name="connsiteY37" fmla="*/ 7818 h 10294"/>
                  <a:gd name="connsiteX38" fmla="*/ 3485 w 10007"/>
                  <a:gd name="connsiteY38" fmla="*/ 7361 h 10294"/>
                  <a:gd name="connsiteX39" fmla="*/ 3491 w 10007"/>
                  <a:gd name="connsiteY39" fmla="*/ 7811 h 10294"/>
                  <a:gd name="connsiteX40" fmla="*/ 4137 w 10007"/>
                  <a:gd name="connsiteY40" fmla="*/ 7328 h 10294"/>
                  <a:gd name="connsiteX41" fmla="*/ 4137 w 10007"/>
                  <a:gd name="connsiteY41" fmla="*/ 8613 h 10294"/>
                  <a:gd name="connsiteX42" fmla="*/ 4212 w 10007"/>
                  <a:gd name="connsiteY42" fmla="*/ 8520 h 10294"/>
                  <a:gd name="connsiteX43" fmla="*/ 4285 w 10007"/>
                  <a:gd name="connsiteY43" fmla="*/ 8434 h 10294"/>
                  <a:gd name="connsiteX44" fmla="*/ 4375 w 10007"/>
                  <a:gd name="connsiteY44" fmla="*/ 8361 h 10294"/>
                  <a:gd name="connsiteX45" fmla="*/ 4474 w 10007"/>
                  <a:gd name="connsiteY45" fmla="*/ 8295 h 10294"/>
                  <a:gd name="connsiteX46" fmla="*/ 4574 w 10007"/>
                  <a:gd name="connsiteY46" fmla="*/ 8249 h 10294"/>
                  <a:gd name="connsiteX47" fmla="*/ 4681 w 10007"/>
                  <a:gd name="connsiteY47" fmla="*/ 8215 h 10294"/>
                  <a:gd name="connsiteX48" fmla="*/ 4793 w 10007"/>
                  <a:gd name="connsiteY48" fmla="*/ 8189 h 10294"/>
                  <a:gd name="connsiteX49" fmla="*/ 4922 w 10007"/>
                  <a:gd name="connsiteY49" fmla="*/ 8182 h 10294"/>
                  <a:gd name="connsiteX50" fmla="*/ 5098 w 10007"/>
                  <a:gd name="connsiteY50" fmla="*/ 8195 h 10294"/>
                  <a:gd name="connsiteX51" fmla="*/ 5273 w 10007"/>
                  <a:gd name="connsiteY51" fmla="*/ 8242 h 10294"/>
                  <a:gd name="connsiteX52" fmla="*/ 5413 w 10007"/>
                  <a:gd name="connsiteY52" fmla="*/ 8321 h 10294"/>
                  <a:gd name="connsiteX53" fmla="*/ 5556 w 10007"/>
                  <a:gd name="connsiteY53" fmla="*/ 8421 h 10294"/>
                  <a:gd name="connsiteX54" fmla="*/ 5677 w 10007"/>
                  <a:gd name="connsiteY54" fmla="*/ 8540 h 10294"/>
                  <a:gd name="connsiteX55" fmla="*/ 5757 w 10007"/>
                  <a:gd name="connsiteY55" fmla="*/ 8686 h 10294"/>
                  <a:gd name="connsiteX56" fmla="*/ 5831 w 10007"/>
                  <a:gd name="connsiteY56" fmla="*/ 8838 h 10294"/>
                  <a:gd name="connsiteX57" fmla="*/ 5856 w 10007"/>
                  <a:gd name="connsiteY57" fmla="*/ 9004 h 10294"/>
                  <a:gd name="connsiteX58" fmla="*/ 5890 w 10007"/>
                  <a:gd name="connsiteY58" fmla="*/ 8997 h 10294"/>
                  <a:gd name="connsiteX59" fmla="*/ 5917 w 10007"/>
                  <a:gd name="connsiteY59" fmla="*/ 8997 h 10294"/>
                  <a:gd name="connsiteX60" fmla="*/ 5944 w 10007"/>
                  <a:gd name="connsiteY60" fmla="*/ 8991 h 10294"/>
                  <a:gd name="connsiteX61" fmla="*/ 5970 w 10007"/>
                  <a:gd name="connsiteY61" fmla="*/ 8991 h 10294"/>
                  <a:gd name="connsiteX62" fmla="*/ 6004 w 10007"/>
                  <a:gd name="connsiteY62" fmla="*/ 8984 h 10294"/>
                  <a:gd name="connsiteX63" fmla="*/ 6036 w 10007"/>
                  <a:gd name="connsiteY63" fmla="*/ 8984 h 10294"/>
                  <a:gd name="connsiteX64" fmla="*/ 6064 w 10007"/>
                  <a:gd name="connsiteY64" fmla="*/ 8984 h 10294"/>
                  <a:gd name="connsiteX65" fmla="*/ 6099 w 10007"/>
                  <a:gd name="connsiteY65" fmla="*/ 8984 h 10294"/>
                  <a:gd name="connsiteX66" fmla="*/ 6239 w 10007"/>
                  <a:gd name="connsiteY66" fmla="*/ 8991 h 10294"/>
                  <a:gd name="connsiteX67" fmla="*/ 6367 w 10007"/>
                  <a:gd name="connsiteY67" fmla="*/ 9024 h 10294"/>
                  <a:gd name="connsiteX68" fmla="*/ 6494 w 10007"/>
                  <a:gd name="connsiteY68" fmla="*/ 9070 h 10294"/>
                  <a:gd name="connsiteX69" fmla="*/ 6610 w 10007"/>
                  <a:gd name="connsiteY69" fmla="*/ 9137 h 10294"/>
                  <a:gd name="connsiteX70" fmla="*/ 6716 w 10007"/>
                  <a:gd name="connsiteY70" fmla="*/ 9216 h 10294"/>
                  <a:gd name="connsiteX71" fmla="*/ 6811 w 10007"/>
                  <a:gd name="connsiteY71" fmla="*/ 9302 h 10294"/>
                  <a:gd name="connsiteX72" fmla="*/ 6886 w 10007"/>
                  <a:gd name="connsiteY72" fmla="*/ 9415 h 10294"/>
                  <a:gd name="connsiteX73" fmla="*/ 6953 w 10007"/>
                  <a:gd name="connsiteY73" fmla="*/ 9527 h 10294"/>
                  <a:gd name="connsiteX74" fmla="*/ 3117 w 10007"/>
                  <a:gd name="connsiteY74" fmla="*/ 9527 h 10294"/>
                  <a:gd name="connsiteX75" fmla="*/ 3156 w 10007"/>
                  <a:gd name="connsiteY75" fmla="*/ 9441 h 10294"/>
                  <a:gd name="connsiteX76" fmla="*/ 3210 w 10007"/>
                  <a:gd name="connsiteY76" fmla="*/ 9355 h 10294"/>
                  <a:gd name="connsiteX77" fmla="*/ 3265 w 10007"/>
                  <a:gd name="connsiteY77" fmla="*/ 9289 h 10294"/>
                  <a:gd name="connsiteX78" fmla="*/ 3336 w 10007"/>
                  <a:gd name="connsiteY78" fmla="*/ 9223 h 10294"/>
                  <a:gd name="connsiteX79" fmla="*/ 3404 w 10007"/>
                  <a:gd name="connsiteY79" fmla="*/ 9170 h 10294"/>
                  <a:gd name="connsiteX80" fmla="*/ 3485 w 10007"/>
                  <a:gd name="connsiteY80" fmla="*/ 9117 h 10294"/>
                  <a:gd name="connsiteX81" fmla="*/ 3566 w 10007"/>
                  <a:gd name="connsiteY81" fmla="*/ 9077 h 10294"/>
                  <a:gd name="connsiteX82" fmla="*/ 3661 w 10007"/>
                  <a:gd name="connsiteY82" fmla="*/ 9044 h 10294"/>
                  <a:gd name="connsiteX83" fmla="*/ 3661 w 10007"/>
                  <a:gd name="connsiteY83" fmla="*/ 8195 h 10294"/>
                  <a:gd name="connsiteX84" fmla="*/ 491 w 10007"/>
                  <a:gd name="connsiteY84" fmla="*/ 8209 h 10294"/>
                  <a:gd name="connsiteX85" fmla="*/ 615 w 10007"/>
                  <a:gd name="connsiteY85" fmla="*/ 8657 h 10294"/>
                  <a:gd name="connsiteX86" fmla="*/ 824 w 10007"/>
                  <a:gd name="connsiteY86" fmla="*/ 8657 h 10294"/>
                  <a:gd name="connsiteX87" fmla="*/ 677 w 10007"/>
                  <a:gd name="connsiteY87" fmla="*/ 8486 h 10294"/>
                  <a:gd name="connsiteX88" fmla="*/ 250 w 10007"/>
                  <a:gd name="connsiteY88" fmla="*/ 8269 h 10294"/>
                  <a:gd name="connsiteX89" fmla="*/ 1354 w 10007"/>
                  <a:gd name="connsiteY89" fmla="*/ 9184 h 10294"/>
                  <a:gd name="connsiteX90" fmla="*/ 1110 w 10007"/>
                  <a:gd name="connsiteY90" fmla="*/ 9282 h 10294"/>
                  <a:gd name="connsiteX91" fmla="*/ 519 w 10007"/>
                  <a:gd name="connsiteY91" fmla="*/ 8684 h 10294"/>
                  <a:gd name="connsiteX92" fmla="*/ 7 w 10007"/>
                  <a:gd name="connsiteY92" fmla="*/ 7088 h 10294"/>
                  <a:gd name="connsiteX93" fmla="*/ 1470 w 10007"/>
                  <a:gd name="connsiteY93" fmla="*/ 9426 h 10294"/>
                  <a:gd name="connsiteX94" fmla="*/ 6233 w 10007"/>
                  <a:gd name="connsiteY94" fmla="*/ 10294 h 10294"/>
                  <a:gd name="connsiteX95" fmla="*/ 8636 w 10007"/>
                  <a:gd name="connsiteY95" fmla="*/ 9231 h 10294"/>
                  <a:gd name="connsiteX96" fmla="*/ 9125 w 10007"/>
                  <a:gd name="connsiteY96" fmla="*/ 8935 h 10294"/>
                  <a:gd name="connsiteX0" fmla="*/ 9125 w 10007"/>
                  <a:gd name="connsiteY0" fmla="*/ 8935 h 10294"/>
                  <a:gd name="connsiteX1" fmla="*/ 10007 w 10007"/>
                  <a:gd name="connsiteY1" fmla="*/ 7381 h 10294"/>
                  <a:gd name="connsiteX2" fmla="*/ 9180 w 10007"/>
                  <a:gd name="connsiteY2" fmla="*/ 7381 h 10294"/>
                  <a:gd name="connsiteX3" fmla="*/ 9180 w 10007"/>
                  <a:gd name="connsiteY3" fmla="*/ 4128 h 10294"/>
                  <a:gd name="connsiteX4" fmla="*/ 7140 w 10007"/>
                  <a:gd name="connsiteY4" fmla="*/ 4128 h 10294"/>
                  <a:gd name="connsiteX5" fmla="*/ 7140 w 10007"/>
                  <a:gd name="connsiteY5" fmla="*/ 3816 h 10294"/>
                  <a:gd name="connsiteX6" fmla="*/ 8771 w 10007"/>
                  <a:gd name="connsiteY6" fmla="*/ 3816 h 10294"/>
                  <a:gd name="connsiteX7" fmla="*/ 8771 w 10007"/>
                  <a:gd name="connsiteY7" fmla="*/ 3498 h 10294"/>
                  <a:gd name="connsiteX8" fmla="*/ 7140 w 10007"/>
                  <a:gd name="connsiteY8" fmla="*/ 3498 h 10294"/>
                  <a:gd name="connsiteX9" fmla="*/ 7140 w 10007"/>
                  <a:gd name="connsiteY9" fmla="*/ 1365 h 10294"/>
                  <a:gd name="connsiteX10" fmla="*/ 4740 w 10007"/>
                  <a:gd name="connsiteY10" fmla="*/ 550 h 10294"/>
                  <a:gd name="connsiteX11" fmla="*/ 4740 w 10007"/>
                  <a:gd name="connsiteY11" fmla="*/ 5672 h 10294"/>
                  <a:gd name="connsiteX12" fmla="*/ 4360 w 10007"/>
                  <a:gd name="connsiteY12" fmla="*/ 5678 h 10294"/>
                  <a:gd name="connsiteX13" fmla="*/ 4360 w 10007"/>
                  <a:gd name="connsiteY13" fmla="*/ 1756 h 10294"/>
                  <a:gd name="connsiteX14" fmla="*/ 3553 w 10007"/>
                  <a:gd name="connsiteY14" fmla="*/ 2061 h 10294"/>
                  <a:gd name="connsiteX15" fmla="*/ 3117 w 10007"/>
                  <a:gd name="connsiteY15" fmla="*/ 2061 h 10294"/>
                  <a:gd name="connsiteX16" fmla="*/ 3117 w 10007"/>
                  <a:gd name="connsiteY16" fmla="*/ 0 h 10294"/>
                  <a:gd name="connsiteX17" fmla="*/ 2956 w 10007"/>
                  <a:gd name="connsiteY17" fmla="*/ 0 h 10294"/>
                  <a:gd name="connsiteX18" fmla="*/ 2956 w 10007"/>
                  <a:gd name="connsiteY18" fmla="*/ 2061 h 10294"/>
                  <a:gd name="connsiteX19" fmla="*/ 2586 w 10007"/>
                  <a:gd name="connsiteY19" fmla="*/ 2061 h 10294"/>
                  <a:gd name="connsiteX20" fmla="*/ 2586 w 10007"/>
                  <a:gd name="connsiteY20" fmla="*/ 2492 h 10294"/>
                  <a:gd name="connsiteX21" fmla="*/ 1921 w 10007"/>
                  <a:gd name="connsiteY21" fmla="*/ 2815 h 10294"/>
                  <a:gd name="connsiteX22" fmla="*/ 1921 w 10007"/>
                  <a:gd name="connsiteY22" fmla="*/ 4413 h 10294"/>
                  <a:gd name="connsiteX23" fmla="*/ 1565 w 10007"/>
                  <a:gd name="connsiteY23" fmla="*/ 4413 h 10294"/>
                  <a:gd name="connsiteX24" fmla="*/ 1565 w 10007"/>
                  <a:gd name="connsiteY24" fmla="*/ 4837 h 10294"/>
                  <a:gd name="connsiteX25" fmla="*/ 1921 w 10007"/>
                  <a:gd name="connsiteY25" fmla="*/ 4837 h 10294"/>
                  <a:gd name="connsiteX26" fmla="*/ 1921 w 10007"/>
                  <a:gd name="connsiteY26" fmla="*/ 5367 h 10294"/>
                  <a:gd name="connsiteX27" fmla="*/ 1565 w 10007"/>
                  <a:gd name="connsiteY27" fmla="*/ 5367 h 10294"/>
                  <a:gd name="connsiteX28" fmla="*/ 1565 w 10007"/>
                  <a:gd name="connsiteY28" fmla="*/ 5791 h 10294"/>
                  <a:gd name="connsiteX29" fmla="*/ 1921 w 10007"/>
                  <a:gd name="connsiteY29" fmla="*/ 5791 h 10294"/>
                  <a:gd name="connsiteX30" fmla="*/ 1921 w 10007"/>
                  <a:gd name="connsiteY30" fmla="*/ 7043 h 10294"/>
                  <a:gd name="connsiteX31" fmla="*/ 860 w 10007"/>
                  <a:gd name="connsiteY31" fmla="*/ 7043 h 10294"/>
                  <a:gd name="connsiteX32" fmla="*/ 860 w 10007"/>
                  <a:gd name="connsiteY32" fmla="*/ 7818 h 10294"/>
                  <a:gd name="connsiteX33" fmla="*/ 1404 w 10007"/>
                  <a:gd name="connsiteY33" fmla="*/ 7838 h 10294"/>
                  <a:gd name="connsiteX34" fmla="*/ 2141 w 10007"/>
                  <a:gd name="connsiteY34" fmla="*/ 7315 h 10294"/>
                  <a:gd name="connsiteX35" fmla="*/ 2135 w 10007"/>
                  <a:gd name="connsiteY35" fmla="*/ 7818 h 10294"/>
                  <a:gd name="connsiteX36" fmla="*/ 2814 w 10007"/>
                  <a:gd name="connsiteY36" fmla="*/ 7368 h 10294"/>
                  <a:gd name="connsiteX37" fmla="*/ 2814 w 10007"/>
                  <a:gd name="connsiteY37" fmla="*/ 7818 h 10294"/>
                  <a:gd name="connsiteX38" fmla="*/ 3485 w 10007"/>
                  <a:gd name="connsiteY38" fmla="*/ 7361 h 10294"/>
                  <a:gd name="connsiteX39" fmla="*/ 3491 w 10007"/>
                  <a:gd name="connsiteY39" fmla="*/ 7811 h 10294"/>
                  <a:gd name="connsiteX40" fmla="*/ 4137 w 10007"/>
                  <a:gd name="connsiteY40" fmla="*/ 7328 h 10294"/>
                  <a:gd name="connsiteX41" fmla="*/ 4137 w 10007"/>
                  <a:gd name="connsiteY41" fmla="*/ 8613 h 10294"/>
                  <a:gd name="connsiteX42" fmla="*/ 4212 w 10007"/>
                  <a:gd name="connsiteY42" fmla="*/ 8520 h 10294"/>
                  <a:gd name="connsiteX43" fmla="*/ 4285 w 10007"/>
                  <a:gd name="connsiteY43" fmla="*/ 8434 h 10294"/>
                  <a:gd name="connsiteX44" fmla="*/ 4375 w 10007"/>
                  <a:gd name="connsiteY44" fmla="*/ 8361 h 10294"/>
                  <a:gd name="connsiteX45" fmla="*/ 4474 w 10007"/>
                  <a:gd name="connsiteY45" fmla="*/ 8295 h 10294"/>
                  <a:gd name="connsiteX46" fmla="*/ 4574 w 10007"/>
                  <a:gd name="connsiteY46" fmla="*/ 8249 h 10294"/>
                  <a:gd name="connsiteX47" fmla="*/ 4681 w 10007"/>
                  <a:gd name="connsiteY47" fmla="*/ 8215 h 10294"/>
                  <a:gd name="connsiteX48" fmla="*/ 4793 w 10007"/>
                  <a:gd name="connsiteY48" fmla="*/ 8189 h 10294"/>
                  <a:gd name="connsiteX49" fmla="*/ 4922 w 10007"/>
                  <a:gd name="connsiteY49" fmla="*/ 8182 h 10294"/>
                  <a:gd name="connsiteX50" fmla="*/ 5098 w 10007"/>
                  <a:gd name="connsiteY50" fmla="*/ 8195 h 10294"/>
                  <a:gd name="connsiteX51" fmla="*/ 5273 w 10007"/>
                  <a:gd name="connsiteY51" fmla="*/ 8242 h 10294"/>
                  <a:gd name="connsiteX52" fmla="*/ 5413 w 10007"/>
                  <a:gd name="connsiteY52" fmla="*/ 8321 h 10294"/>
                  <a:gd name="connsiteX53" fmla="*/ 5556 w 10007"/>
                  <a:gd name="connsiteY53" fmla="*/ 8421 h 10294"/>
                  <a:gd name="connsiteX54" fmla="*/ 5677 w 10007"/>
                  <a:gd name="connsiteY54" fmla="*/ 8540 h 10294"/>
                  <a:gd name="connsiteX55" fmla="*/ 5757 w 10007"/>
                  <a:gd name="connsiteY55" fmla="*/ 8686 h 10294"/>
                  <a:gd name="connsiteX56" fmla="*/ 5831 w 10007"/>
                  <a:gd name="connsiteY56" fmla="*/ 8838 h 10294"/>
                  <a:gd name="connsiteX57" fmla="*/ 5856 w 10007"/>
                  <a:gd name="connsiteY57" fmla="*/ 9004 h 10294"/>
                  <a:gd name="connsiteX58" fmla="*/ 5890 w 10007"/>
                  <a:gd name="connsiteY58" fmla="*/ 8997 h 10294"/>
                  <a:gd name="connsiteX59" fmla="*/ 5917 w 10007"/>
                  <a:gd name="connsiteY59" fmla="*/ 8997 h 10294"/>
                  <a:gd name="connsiteX60" fmla="*/ 5944 w 10007"/>
                  <a:gd name="connsiteY60" fmla="*/ 8991 h 10294"/>
                  <a:gd name="connsiteX61" fmla="*/ 5970 w 10007"/>
                  <a:gd name="connsiteY61" fmla="*/ 8991 h 10294"/>
                  <a:gd name="connsiteX62" fmla="*/ 6004 w 10007"/>
                  <a:gd name="connsiteY62" fmla="*/ 8984 h 10294"/>
                  <a:gd name="connsiteX63" fmla="*/ 6036 w 10007"/>
                  <a:gd name="connsiteY63" fmla="*/ 8984 h 10294"/>
                  <a:gd name="connsiteX64" fmla="*/ 6064 w 10007"/>
                  <a:gd name="connsiteY64" fmla="*/ 8984 h 10294"/>
                  <a:gd name="connsiteX65" fmla="*/ 6099 w 10007"/>
                  <a:gd name="connsiteY65" fmla="*/ 8984 h 10294"/>
                  <a:gd name="connsiteX66" fmla="*/ 6239 w 10007"/>
                  <a:gd name="connsiteY66" fmla="*/ 8991 h 10294"/>
                  <a:gd name="connsiteX67" fmla="*/ 6367 w 10007"/>
                  <a:gd name="connsiteY67" fmla="*/ 9024 h 10294"/>
                  <a:gd name="connsiteX68" fmla="*/ 6494 w 10007"/>
                  <a:gd name="connsiteY68" fmla="*/ 9070 h 10294"/>
                  <a:gd name="connsiteX69" fmla="*/ 6610 w 10007"/>
                  <a:gd name="connsiteY69" fmla="*/ 9137 h 10294"/>
                  <a:gd name="connsiteX70" fmla="*/ 6716 w 10007"/>
                  <a:gd name="connsiteY70" fmla="*/ 9216 h 10294"/>
                  <a:gd name="connsiteX71" fmla="*/ 6811 w 10007"/>
                  <a:gd name="connsiteY71" fmla="*/ 9302 h 10294"/>
                  <a:gd name="connsiteX72" fmla="*/ 6886 w 10007"/>
                  <a:gd name="connsiteY72" fmla="*/ 9415 h 10294"/>
                  <a:gd name="connsiteX73" fmla="*/ 6953 w 10007"/>
                  <a:gd name="connsiteY73" fmla="*/ 9527 h 10294"/>
                  <a:gd name="connsiteX74" fmla="*/ 3117 w 10007"/>
                  <a:gd name="connsiteY74" fmla="*/ 9527 h 10294"/>
                  <a:gd name="connsiteX75" fmla="*/ 3156 w 10007"/>
                  <a:gd name="connsiteY75" fmla="*/ 9441 h 10294"/>
                  <a:gd name="connsiteX76" fmla="*/ 3210 w 10007"/>
                  <a:gd name="connsiteY76" fmla="*/ 9355 h 10294"/>
                  <a:gd name="connsiteX77" fmla="*/ 3265 w 10007"/>
                  <a:gd name="connsiteY77" fmla="*/ 9289 h 10294"/>
                  <a:gd name="connsiteX78" fmla="*/ 3336 w 10007"/>
                  <a:gd name="connsiteY78" fmla="*/ 9223 h 10294"/>
                  <a:gd name="connsiteX79" fmla="*/ 3404 w 10007"/>
                  <a:gd name="connsiteY79" fmla="*/ 9170 h 10294"/>
                  <a:gd name="connsiteX80" fmla="*/ 3485 w 10007"/>
                  <a:gd name="connsiteY80" fmla="*/ 9117 h 10294"/>
                  <a:gd name="connsiteX81" fmla="*/ 3566 w 10007"/>
                  <a:gd name="connsiteY81" fmla="*/ 9077 h 10294"/>
                  <a:gd name="connsiteX82" fmla="*/ 3661 w 10007"/>
                  <a:gd name="connsiteY82" fmla="*/ 9044 h 10294"/>
                  <a:gd name="connsiteX83" fmla="*/ 3661 w 10007"/>
                  <a:gd name="connsiteY83" fmla="*/ 8195 h 10294"/>
                  <a:gd name="connsiteX84" fmla="*/ 491 w 10007"/>
                  <a:gd name="connsiteY84" fmla="*/ 8209 h 10294"/>
                  <a:gd name="connsiteX85" fmla="*/ 615 w 10007"/>
                  <a:gd name="connsiteY85" fmla="*/ 8657 h 10294"/>
                  <a:gd name="connsiteX86" fmla="*/ 677 w 10007"/>
                  <a:gd name="connsiteY86" fmla="*/ 8486 h 10294"/>
                  <a:gd name="connsiteX87" fmla="*/ 250 w 10007"/>
                  <a:gd name="connsiteY87" fmla="*/ 8269 h 10294"/>
                  <a:gd name="connsiteX88" fmla="*/ 1354 w 10007"/>
                  <a:gd name="connsiteY88" fmla="*/ 9184 h 10294"/>
                  <a:gd name="connsiteX89" fmla="*/ 1110 w 10007"/>
                  <a:gd name="connsiteY89" fmla="*/ 9282 h 10294"/>
                  <a:gd name="connsiteX90" fmla="*/ 519 w 10007"/>
                  <a:gd name="connsiteY90" fmla="*/ 8684 h 10294"/>
                  <a:gd name="connsiteX91" fmla="*/ 7 w 10007"/>
                  <a:gd name="connsiteY91" fmla="*/ 7088 h 10294"/>
                  <a:gd name="connsiteX92" fmla="*/ 1470 w 10007"/>
                  <a:gd name="connsiteY92" fmla="*/ 9426 h 10294"/>
                  <a:gd name="connsiteX93" fmla="*/ 6233 w 10007"/>
                  <a:gd name="connsiteY93" fmla="*/ 10294 h 10294"/>
                  <a:gd name="connsiteX94" fmla="*/ 8636 w 10007"/>
                  <a:gd name="connsiteY94" fmla="*/ 9231 h 10294"/>
                  <a:gd name="connsiteX95" fmla="*/ 9125 w 10007"/>
                  <a:gd name="connsiteY95"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487 w 10003"/>
                  <a:gd name="connsiteY84" fmla="*/ 8209 h 10294"/>
                  <a:gd name="connsiteX85" fmla="*/ 611 w 10003"/>
                  <a:gd name="connsiteY85" fmla="*/ 8657 h 10294"/>
                  <a:gd name="connsiteX86" fmla="*/ 673 w 10003"/>
                  <a:gd name="connsiteY86" fmla="*/ 8486 h 10294"/>
                  <a:gd name="connsiteX87" fmla="*/ 246 w 10003"/>
                  <a:gd name="connsiteY87" fmla="*/ 8269 h 10294"/>
                  <a:gd name="connsiteX88" fmla="*/ 1350 w 10003"/>
                  <a:gd name="connsiteY88" fmla="*/ 9184 h 10294"/>
                  <a:gd name="connsiteX89" fmla="*/ 1106 w 10003"/>
                  <a:gd name="connsiteY89" fmla="*/ 9282 h 10294"/>
                  <a:gd name="connsiteX90" fmla="*/ 3 w 10003"/>
                  <a:gd name="connsiteY90" fmla="*/ 7088 h 10294"/>
                  <a:gd name="connsiteX91" fmla="*/ 1466 w 10003"/>
                  <a:gd name="connsiteY91" fmla="*/ 9426 h 10294"/>
                  <a:gd name="connsiteX92" fmla="*/ 6229 w 10003"/>
                  <a:gd name="connsiteY92" fmla="*/ 10294 h 10294"/>
                  <a:gd name="connsiteX93" fmla="*/ 8632 w 10003"/>
                  <a:gd name="connsiteY93" fmla="*/ 9231 h 10294"/>
                  <a:gd name="connsiteX94" fmla="*/ 9121 w 10003"/>
                  <a:gd name="connsiteY94"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487 w 10003"/>
                  <a:gd name="connsiteY84" fmla="*/ 8209 h 10294"/>
                  <a:gd name="connsiteX85" fmla="*/ 611 w 10003"/>
                  <a:gd name="connsiteY85" fmla="*/ 8657 h 10294"/>
                  <a:gd name="connsiteX86" fmla="*/ 246 w 10003"/>
                  <a:gd name="connsiteY86" fmla="*/ 8269 h 10294"/>
                  <a:gd name="connsiteX87" fmla="*/ 1350 w 10003"/>
                  <a:gd name="connsiteY87" fmla="*/ 9184 h 10294"/>
                  <a:gd name="connsiteX88" fmla="*/ 1106 w 10003"/>
                  <a:gd name="connsiteY88" fmla="*/ 9282 h 10294"/>
                  <a:gd name="connsiteX89" fmla="*/ 3 w 10003"/>
                  <a:gd name="connsiteY89" fmla="*/ 7088 h 10294"/>
                  <a:gd name="connsiteX90" fmla="*/ 1466 w 10003"/>
                  <a:gd name="connsiteY90" fmla="*/ 9426 h 10294"/>
                  <a:gd name="connsiteX91" fmla="*/ 6229 w 10003"/>
                  <a:gd name="connsiteY91" fmla="*/ 10294 h 10294"/>
                  <a:gd name="connsiteX92" fmla="*/ 8632 w 10003"/>
                  <a:gd name="connsiteY92" fmla="*/ 9231 h 10294"/>
                  <a:gd name="connsiteX93" fmla="*/ 9121 w 10003"/>
                  <a:gd name="connsiteY93"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487 w 10003"/>
                  <a:gd name="connsiteY84" fmla="*/ 8209 h 10294"/>
                  <a:gd name="connsiteX85" fmla="*/ 246 w 10003"/>
                  <a:gd name="connsiteY85" fmla="*/ 8269 h 10294"/>
                  <a:gd name="connsiteX86" fmla="*/ 1350 w 10003"/>
                  <a:gd name="connsiteY86" fmla="*/ 9184 h 10294"/>
                  <a:gd name="connsiteX87" fmla="*/ 1106 w 10003"/>
                  <a:gd name="connsiteY87" fmla="*/ 9282 h 10294"/>
                  <a:gd name="connsiteX88" fmla="*/ 3 w 10003"/>
                  <a:gd name="connsiteY88" fmla="*/ 7088 h 10294"/>
                  <a:gd name="connsiteX89" fmla="*/ 1466 w 10003"/>
                  <a:gd name="connsiteY89" fmla="*/ 9426 h 10294"/>
                  <a:gd name="connsiteX90" fmla="*/ 6229 w 10003"/>
                  <a:gd name="connsiteY90" fmla="*/ 10294 h 10294"/>
                  <a:gd name="connsiteX91" fmla="*/ 8632 w 10003"/>
                  <a:gd name="connsiteY91" fmla="*/ 9231 h 10294"/>
                  <a:gd name="connsiteX92" fmla="*/ 9121 w 10003"/>
                  <a:gd name="connsiteY92"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487 w 10003"/>
                  <a:gd name="connsiteY84" fmla="*/ 8209 h 10294"/>
                  <a:gd name="connsiteX85" fmla="*/ 1350 w 10003"/>
                  <a:gd name="connsiteY85" fmla="*/ 9184 h 10294"/>
                  <a:gd name="connsiteX86" fmla="*/ 1106 w 10003"/>
                  <a:gd name="connsiteY86" fmla="*/ 9282 h 10294"/>
                  <a:gd name="connsiteX87" fmla="*/ 3 w 10003"/>
                  <a:gd name="connsiteY87" fmla="*/ 7088 h 10294"/>
                  <a:gd name="connsiteX88" fmla="*/ 1466 w 10003"/>
                  <a:gd name="connsiteY88" fmla="*/ 9426 h 10294"/>
                  <a:gd name="connsiteX89" fmla="*/ 6229 w 10003"/>
                  <a:gd name="connsiteY89" fmla="*/ 10294 h 10294"/>
                  <a:gd name="connsiteX90" fmla="*/ 8632 w 10003"/>
                  <a:gd name="connsiteY90" fmla="*/ 9231 h 10294"/>
                  <a:gd name="connsiteX91" fmla="*/ 9121 w 10003"/>
                  <a:gd name="connsiteY91"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1350 w 10003"/>
                  <a:gd name="connsiteY84" fmla="*/ 9184 h 10294"/>
                  <a:gd name="connsiteX85" fmla="*/ 1106 w 10003"/>
                  <a:gd name="connsiteY85" fmla="*/ 9282 h 10294"/>
                  <a:gd name="connsiteX86" fmla="*/ 3 w 10003"/>
                  <a:gd name="connsiteY86" fmla="*/ 7088 h 10294"/>
                  <a:gd name="connsiteX87" fmla="*/ 1466 w 10003"/>
                  <a:gd name="connsiteY87" fmla="*/ 9426 h 10294"/>
                  <a:gd name="connsiteX88" fmla="*/ 6229 w 10003"/>
                  <a:gd name="connsiteY88" fmla="*/ 10294 h 10294"/>
                  <a:gd name="connsiteX89" fmla="*/ 8632 w 10003"/>
                  <a:gd name="connsiteY89" fmla="*/ 9231 h 10294"/>
                  <a:gd name="connsiteX90" fmla="*/ 9121 w 10003"/>
                  <a:gd name="connsiteY90"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1350 w 10003"/>
                  <a:gd name="connsiteY84" fmla="*/ 9184 h 10294"/>
                  <a:gd name="connsiteX85" fmla="*/ 1106 w 10003"/>
                  <a:gd name="connsiteY85" fmla="*/ 9282 h 10294"/>
                  <a:gd name="connsiteX86" fmla="*/ 3 w 10003"/>
                  <a:gd name="connsiteY86" fmla="*/ 7088 h 10294"/>
                  <a:gd name="connsiteX87" fmla="*/ 1851 w 10003"/>
                  <a:gd name="connsiteY87" fmla="*/ 9877 h 10294"/>
                  <a:gd name="connsiteX88" fmla="*/ 6229 w 10003"/>
                  <a:gd name="connsiteY88" fmla="*/ 10294 h 10294"/>
                  <a:gd name="connsiteX89" fmla="*/ 8632 w 10003"/>
                  <a:gd name="connsiteY89" fmla="*/ 9231 h 10294"/>
                  <a:gd name="connsiteX90" fmla="*/ 9121 w 10003"/>
                  <a:gd name="connsiteY90"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1350 w 10003"/>
                  <a:gd name="connsiteY84" fmla="*/ 9184 h 10294"/>
                  <a:gd name="connsiteX85" fmla="*/ 1362 w 10003"/>
                  <a:gd name="connsiteY85" fmla="*/ 8379 h 10294"/>
                  <a:gd name="connsiteX86" fmla="*/ 3 w 10003"/>
                  <a:gd name="connsiteY86" fmla="*/ 7088 h 10294"/>
                  <a:gd name="connsiteX87" fmla="*/ 1851 w 10003"/>
                  <a:gd name="connsiteY87" fmla="*/ 9877 h 10294"/>
                  <a:gd name="connsiteX88" fmla="*/ 6229 w 10003"/>
                  <a:gd name="connsiteY88" fmla="*/ 10294 h 10294"/>
                  <a:gd name="connsiteX89" fmla="*/ 8632 w 10003"/>
                  <a:gd name="connsiteY89" fmla="*/ 9231 h 10294"/>
                  <a:gd name="connsiteX90" fmla="*/ 9121 w 10003"/>
                  <a:gd name="connsiteY90"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1927 w 10003"/>
                  <a:gd name="connsiteY84" fmla="*/ 8475 h 10294"/>
                  <a:gd name="connsiteX85" fmla="*/ 1362 w 10003"/>
                  <a:gd name="connsiteY85" fmla="*/ 8379 h 10294"/>
                  <a:gd name="connsiteX86" fmla="*/ 3 w 10003"/>
                  <a:gd name="connsiteY86" fmla="*/ 7088 h 10294"/>
                  <a:gd name="connsiteX87" fmla="*/ 1851 w 10003"/>
                  <a:gd name="connsiteY87" fmla="*/ 9877 h 10294"/>
                  <a:gd name="connsiteX88" fmla="*/ 6229 w 10003"/>
                  <a:gd name="connsiteY88" fmla="*/ 10294 h 10294"/>
                  <a:gd name="connsiteX89" fmla="*/ 8632 w 10003"/>
                  <a:gd name="connsiteY89" fmla="*/ 9231 h 10294"/>
                  <a:gd name="connsiteX90" fmla="*/ 9121 w 10003"/>
                  <a:gd name="connsiteY90"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1542 w 10003"/>
                  <a:gd name="connsiteY84" fmla="*/ 8282 h 10294"/>
                  <a:gd name="connsiteX85" fmla="*/ 1362 w 10003"/>
                  <a:gd name="connsiteY85" fmla="*/ 8379 h 10294"/>
                  <a:gd name="connsiteX86" fmla="*/ 3 w 10003"/>
                  <a:gd name="connsiteY86" fmla="*/ 7088 h 10294"/>
                  <a:gd name="connsiteX87" fmla="*/ 1851 w 10003"/>
                  <a:gd name="connsiteY87" fmla="*/ 9877 h 10294"/>
                  <a:gd name="connsiteX88" fmla="*/ 6229 w 10003"/>
                  <a:gd name="connsiteY88" fmla="*/ 10294 h 10294"/>
                  <a:gd name="connsiteX89" fmla="*/ 8632 w 10003"/>
                  <a:gd name="connsiteY89" fmla="*/ 9231 h 10294"/>
                  <a:gd name="connsiteX90" fmla="*/ 9121 w 10003"/>
                  <a:gd name="connsiteY90" fmla="*/ 8935 h 10294"/>
                  <a:gd name="connsiteX0" fmla="*/ 9120 w 10002"/>
                  <a:gd name="connsiteY0" fmla="*/ 8935 h 10294"/>
                  <a:gd name="connsiteX1" fmla="*/ 10002 w 10002"/>
                  <a:gd name="connsiteY1" fmla="*/ 7381 h 10294"/>
                  <a:gd name="connsiteX2" fmla="*/ 9175 w 10002"/>
                  <a:gd name="connsiteY2" fmla="*/ 7381 h 10294"/>
                  <a:gd name="connsiteX3" fmla="*/ 9175 w 10002"/>
                  <a:gd name="connsiteY3" fmla="*/ 4128 h 10294"/>
                  <a:gd name="connsiteX4" fmla="*/ 7135 w 10002"/>
                  <a:gd name="connsiteY4" fmla="*/ 4128 h 10294"/>
                  <a:gd name="connsiteX5" fmla="*/ 7135 w 10002"/>
                  <a:gd name="connsiteY5" fmla="*/ 3816 h 10294"/>
                  <a:gd name="connsiteX6" fmla="*/ 8766 w 10002"/>
                  <a:gd name="connsiteY6" fmla="*/ 3816 h 10294"/>
                  <a:gd name="connsiteX7" fmla="*/ 8766 w 10002"/>
                  <a:gd name="connsiteY7" fmla="*/ 3498 h 10294"/>
                  <a:gd name="connsiteX8" fmla="*/ 7135 w 10002"/>
                  <a:gd name="connsiteY8" fmla="*/ 3498 h 10294"/>
                  <a:gd name="connsiteX9" fmla="*/ 7135 w 10002"/>
                  <a:gd name="connsiteY9" fmla="*/ 1365 h 10294"/>
                  <a:gd name="connsiteX10" fmla="*/ 4735 w 10002"/>
                  <a:gd name="connsiteY10" fmla="*/ 550 h 10294"/>
                  <a:gd name="connsiteX11" fmla="*/ 4735 w 10002"/>
                  <a:gd name="connsiteY11" fmla="*/ 5672 h 10294"/>
                  <a:gd name="connsiteX12" fmla="*/ 4355 w 10002"/>
                  <a:gd name="connsiteY12" fmla="*/ 5678 h 10294"/>
                  <a:gd name="connsiteX13" fmla="*/ 4355 w 10002"/>
                  <a:gd name="connsiteY13" fmla="*/ 1756 h 10294"/>
                  <a:gd name="connsiteX14" fmla="*/ 3548 w 10002"/>
                  <a:gd name="connsiteY14" fmla="*/ 2061 h 10294"/>
                  <a:gd name="connsiteX15" fmla="*/ 3112 w 10002"/>
                  <a:gd name="connsiteY15" fmla="*/ 2061 h 10294"/>
                  <a:gd name="connsiteX16" fmla="*/ 3112 w 10002"/>
                  <a:gd name="connsiteY16" fmla="*/ 0 h 10294"/>
                  <a:gd name="connsiteX17" fmla="*/ 2951 w 10002"/>
                  <a:gd name="connsiteY17" fmla="*/ 0 h 10294"/>
                  <a:gd name="connsiteX18" fmla="*/ 2951 w 10002"/>
                  <a:gd name="connsiteY18" fmla="*/ 2061 h 10294"/>
                  <a:gd name="connsiteX19" fmla="*/ 2581 w 10002"/>
                  <a:gd name="connsiteY19" fmla="*/ 2061 h 10294"/>
                  <a:gd name="connsiteX20" fmla="*/ 2581 w 10002"/>
                  <a:gd name="connsiteY20" fmla="*/ 2492 h 10294"/>
                  <a:gd name="connsiteX21" fmla="*/ 1916 w 10002"/>
                  <a:gd name="connsiteY21" fmla="*/ 2815 h 10294"/>
                  <a:gd name="connsiteX22" fmla="*/ 1916 w 10002"/>
                  <a:gd name="connsiteY22" fmla="*/ 4413 h 10294"/>
                  <a:gd name="connsiteX23" fmla="*/ 1560 w 10002"/>
                  <a:gd name="connsiteY23" fmla="*/ 4413 h 10294"/>
                  <a:gd name="connsiteX24" fmla="*/ 1560 w 10002"/>
                  <a:gd name="connsiteY24" fmla="*/ 4837 h 10294"/>
                  <a:gd name="connsiteX25" fmla="*/ 1916 w 10002"/>
                  <a:gd name="connsiteY25" fmla="*/ 4837 h 10294"/>
                  <a:gd name="connsiteX26" fmla="*/ 1916 w 10002"/>
                  <a:gd name="connsiteY26" fmla="*/ 5367 h 10294"/>
                  <a:gd name="connsiteX27" fmla="*/ 1560 w 10002"/>
                  <a:gd name="connsiteY27" fmla="*/ 5367 h 10294"/>
                  <a:gd name="connsiteX28" fmla="*/ 1560 w 10002"/>
                  <a:gd name="connsiteY28" fmla="*/ 5791 h 10294"/>
                  <a:gd name="connsiteX29" fmla="*/ 1916 w 10002"/>
                  <a:gd name="connsiteY29" fmla="*/ 5791 h 10294"/>
                  <a:gd name="connsiteX30" fmla="*/ 1916 w 10002"/>
                  <a:gd name="connsiteY30" fmla="*/ 7043 h 10294"/>
                  <a:gd name="connsiteX31" fmla="*/ 855 w 10002"/>
                  <a:gd name="connsiteY31" fmla="*/ 7043 h 10294"/>
                  <a:gd name="connsiteX32" fmla="*/ 855 w 10002"/>
                  <a:gd name="connsiteY32" fmla="*/ 7818 h 10294"/>
                  <a:gd name="connsiteX33" fmla="*/ 1399 w 10002"/>
                  <a:gd name="connsiteY33" fmla="*/ 7838 h 10294"/>
                  <a:gd name="connsiteX34" fmla="*/ 2136 w 10002"/>
                  <a:gd name="connsiteY34" fmla="*/ 7315 h 10294"/>
                  <a:gd name="connsiteX35" fmla="*/ 2130 w 10002"/>
                  <a:gd name="connsiteY35" fmla="*/ 7818 h 10294"/>
                  <a:gd name="connsiteX36" fmla="*/ 2809 w 10002"/>
                  <a:gd name="connsiteY36" fmla="*/ 7368 h 10294"/>
                  <a:gd name="connsiteX37" fmla="*/ 2809 w 10002"/>
                  <a:gd name="connsiteY37" fmla="*/ 7818 h 10294"/>
                  <a:gd name="connsiteX38" fmla="*/ 3480 w 10002"/>
                  <a:gd name="connsiteY38" fmla="*/ 7361 h 10294"/>
                  <a:gd name="connsiteX39" fmla="*/ 3486 w 10002"/>
                  <a:gd name="connsiteY39" fmla="*/ 7811 h 10294"/>
                  <a:gd name="connsiteX40" fmla="*/ 4132 w 10002"/>
                  <a:gd name="connsiteY40" fmla="*/ 7328 h 10294"/>
                  <a:gd name="connsiteX41" fmla="*/ 4132 w 10002"/>
                  <a:gd name="connsiteY41" fmla="*/ 8613 h 10294"/>
                  <a:gd name="connsiteX42" fmla="*/ 4207 w 10002"/>
                  <a:gd name="connsiteY42" fmla="*/ 8520 h 10294"/>
                  <a:gd name="connsiteX43" fmla="*/ 4280 w 10002"/>
                  <a:gd name="connsiteY43" fmla="*/ 8434 h 10294"/>
                  <a:gd name="connsiteX44" fmla="*/ 4370 w 10002"/>
                  <a:gd name="connsiteY44" fmla="*/ 8361 h 10294"/>
                  <a:gd name="connsiteX45" fmla="*/ 4469 w 10002"/>
                  <a:gd name="connsiteY45" fmla="*/ 8295 h 10294"/>
                  <a:gd name="connsiteX46" fmla="*/ 4569 w 10002"/>
                  <a:gd name="connsiteY46" fmla="*/ 8249 h 10294"/>
                  <a:gd name="connsiteX47" fmla="*/ 4676 w 10002"/>
                  <a:gd name="connsiteY47" fmla="*/ 8215 h 10294"/>
                  <a:gd name="connsiteX48" fmla="*/ 4788 w 10002"/>
                  <a:gd name="connsiteY48" fmla="*/ 8189 h 10294"/>
                  <a:gd name="connsiteX49" fmla="*/ 4917 w 10002"/>
                  <a:gd name="connsiteY49" fmla="*/ 8182 h 10294"/>
                  <a:gd name="connsiteX50" fmla="*/ 5093 w 10002"/>
                  <a:gd name="connsiteY50" fmla="*/ 8195 h 10294"/>
                  <a:gd name="connsiteX51" fmla="*/ 5268 w 10002"/>
                  <a:gd name="connsiteY51" fmla="*/ 8242 h 10294"/>
                  <a:gd name="connsiteX52" fmla="*/ 5408 w 10002"/>
                  <a:gd name="connsiteY52" fmla="*/ 8321 h 10294"/>
                  <a:gd name="connsiteX53" fmla="*/ 5551 w 10002"/>
                  <a:gd name="connsiteY53" fmla="*/ 8421 h 10294"/>
                  <a:gd name="connsiteX54" fmla="*/ 5672 w 10002"/>
                  <a:gd name="connsiteY54" fmla="*/ 8540 h 10294"/>
                  <a:gd name="connsiteX55" fmla="*/ 5752 w 10002"/>
                  <a:gd name="connsiteY55" fmla="*/ 8686 h 10294"/>
                  <a:gd name="connsiteX56" fmla="*/ 5826 w 10002"/>
                  <a:gd name="connsiteY56" fmla="*/ 8838 h 10294"/>
                  <a:gd name="connsiteX57" fmla="*/ 5851 w 10002"/>
                  <a:gd name="connsiteY57" fmla="*/ 9004 h 10294"/>
                  <a:gd name="connsiteX58" fmla="*/ 5885 w 10002"/>
                  <a:gd name="connsiteY58" fmla="*/ 8997 h 10294"/>
                  <a:gd name="connsiteX59" fmla="*/ 5912 w 10002"/>
                  <a:gd name="connsiteY59" fmla="*/ 8997 h 10294"/>
                  <a:gd name="connsiteX60" fmla="*/ 5939 w 10002"/>
                  <a:gd name="connsiteY60" fmla="*/ 8991 h 10294"/>
                  <a:gd name="connsiteX61" fmla="*/ 5965 w 10002"/>
                  <a:gd name="connsiteY61" fmla="*/ 8991 h 10294"/>
                  <a:gd name="connsiteX62" fmla="*/ 5999 w 10002"/>
                  <a:gd name="connsiteY62" fmla="*/ 8984 h 10294"/>
                  <a:gd name="connsiteX63" fmla="*/ 6031 w 10002"/>
                  <a:gd name="connsiteY63" fmla="*/ 8984 h 10294"/>
                  <a:gd name="connsiteX64" fmla="*/ 6059 w 10002"/>
                  <a:gd name="connsiteY64" fmla="*/ 8984 h 10294"/>
                  <a:gd name="connsiteX65" fmla="*/ 6094 w 10002"/>
                  <a:gd name="connsiteY65" fmla="*/ 8984 h 10294"/>
                  <a:gd name="connsiteX66" fmla="*/ 6234 w 10002"/>
                  <a:gd name="connsiteY66" fmla="*/ 8991 h 10294"/>
                  <a:gd name="connsiteX67" fmla="*/ 6362 w 10002"/>
                  <a:gd name="connsiteY67" fmla="*/ 9024 h 10294"/>
                  <a:gd name="connsiteX68" fmla="*/ 6489 w 10002"/>
                  <a:gd name="connsiteY68" fmla="*/ 9070 h 10294"/>
                  <a:gd name="connsiteX69" fmla="*/ 6605 w 10002"/>
                  <a:gd name="connsiteY69" fmla="*/ 9137 h 10294"/>
                  <a:gd name="connsiteX70" fmla="*/ 6711 w 10002"/>
                  <a:gd name="connsiteY70" fmla="*/ 9216 h 10294"/>
                  <a:gd name="connsiteX71" fmla="*/ 6806 w 10002"/>
                  <a:gd name="connsiteY71" fmla="*/ 9302 h 10294"/>
                  <a:gd name="connsiteX72" fmla="*/ 6881 w 10002"/>
                  <a:gd name="connsiteY72" fmla="*/ 9415 h 10294"/>
                  <a:gd name="connsiteX73" fmla="*/ 6948 w 10002"/>
                  <a:gd name="connsiteY73" fmla="*/ 9527 h 10294"/>
                  <a:gd name="connsiteX74" fmla="*/ 3112 w 10002"/>
                  <a:gd name="connsiteY74" fmla="*/ 9527 h 10294"/>
                  <a:gd name="connsiteX75" fmla="*/ 3151 w 10002"/>
                  <a:gd name="connsiteY75" fmla="*/ 9441 h 10294"/>
                  <a:gd name="connsiteX76" fmla="*/ 3205 w 10002"/>
                  <a:gd name="connsiteY76" fmla="*/ 9355 h 10294"/>
                  <a:gd name="connsiteX77" fmla="*/ 3260 w 10002"/>
                  <a:gd name="connsiteY77" fmla="*/ 9289 h 10294"/>
                  <a:gd name="connsiteX78" fmla="*/ 3331 w 10002"/>
                  <a:gd name="connsiteY78" fmla="*/ 9223 h 10294"/>
                  <a:gd name="connsiteX79" fmla="*/ 3399 w 10002"/>
                  <a:gd name="connsiteY79" fmla="*/ 9170 h 10294"/>
                  <a:gd name="connsiteX80" fmla="*/ 3480 w 10002"/>
                  <a:gd name="connsiteY80" fmla="*/ 9117 h 10294"/>
                  <a:gd name="connsiteX81" fmla="*/ 3561 w 10002"/>
                  <a:gd name="connsiteY81" fmla="*/ 9077 h 10294"/>
                  <a:gd name="connsiteX82" fmla="*/ 3656 w 10002"/>
                  <a:gd name="connsiteY82" fmla="*/ 9044 h 10294"/>
                  <a:gd name="connsiteX83" fmla="*/ 3656 w 10002"/>
                  <a:gd name="connsiteY83" fmla="*/ 8195 h 10294"/>
                  <a:gd name="connsiteX84" fmla="*/ 1541 w 10002"/>
                  <a:gd name="connsiteY84" fmla="*/ 8282 h 10294"/>
                  <a:gd name="connsiteX85" fmla="*/ 2 w 10002"/>
                  <a:gd name="connsiteY85" fmla="*/ 7088 h 10294"/>
                  <a:gd name="connsiteX86" fmla="*/ 1850 w 10002"/>
                  <a:gd name="connsiteY86" fmla="*/ 9877 h 10294"/>
                  <a:gd name="connsiteX87" fmla="*/ 6228 w 10002"/>
                  <a:gd name="connsiteY87" fmla="*/ 10294 h 10294"/>
                  <a:gd name="connsiteX88" fmla="*/ 8631 w 10002"/>
                  <a:gd name="connsiteY88" fmla="*/ 9231 h 10294"/>
                  <a:gd name="connsiteX89" fmla="*/ 9120 w 10002"/>
                  <a:gd name="connsiteY89" fmla="*/ 8935 h 10294"/>
                  <a:gd name="connsiteX0" fmla="*/ 9120 w 10002"/>
                  <a:gd name="connsiteY0" fmla="*/ 8935 h 10474"/>
                  <a:gd name="connsiteX1" fmla="*/ 10002 w 10002"/>
                  <a:gd name="connsiteY1" fmla="*/ 7381 h 10474"/>
                  <a:gd name="connsiteX2" fmla="*/ 9175 w 10002"/>
                  <a:gd name="connsiteY2" fmla="*/ 7381 h 10474"/>
                  <a:gd name="connsiteX3" fmla="*/ 9175 w 10002"/>
                  <a:gd name="connsiteY3" fmla="*/ 4128 h 10474"/>
                  <a:gd name="connsiteX4" fmla="*/ 7135 w 10002"/>
                  <a:gd name="connsiteY4" fmla="*/ 4128 h 10474"/>
                  <a:gd name="connsiteX5" fmla="*/ 7135 w 10002"/>
                  <a:gd name="connsiteY5" fmla="*/ 3816 h 10474"/>
                  <a:gd name="connsiteX6" fmla="*/ 8766 w 10002"/>
                  <a:gd name="connsiteY6" fmla="*/ 3816 h 10474"/>
                  <a:gd name="connsiteX7" fmla="*/ 8766 w 10002"/>
                  <a:gd name="connsiteY7" fmla="*/ 3498 h 10474"/>
                  <a:gd name="connsiteX8" fmla="*/ 7135 w 10002"/>
                  <a:gd name="connsiteY8" fmla="*/ 3498 h 10474"/>
                  <a:gd name="connsiteX9" fmla="*/ 7135 w 10002"/>
                  <a:gd name="connsiteY9" fmla="*/ 1365 h 10474"/>
                  <a:gd name="connsiteX10" fmla="*/ 4735 w 10002"/>
                  <a:gd name="connsiteY10" fmla="*/ 550 h 10474"/>
                  <a:gd name="connsiteX11" fmla="*/ 4735 w 10002"/>
                  <a:gd name="connsiteY11" fmla="*/ 5672 h 10474"/>
                  <a:gd name="connsiteX12" fmla="*/ 4355 w 10002"/>
                  <a:gd name="connsiteY12" fmla="*/ 5678 h 10474"/>
                  <a:gd name="connsiteX13" fmla="*/ 4355 w 10002"/>
                  <a:gd name="connsiteY13" fmla="*/ 1756 h 10474"/>
                  <a:gd name="connsiteX14" fmla="*/ 3548 w 10002"/>
                  <a:gd name="connsiteY14" fmla="*/ 2061 h 10474"/>
                  <a:gd name="connsiteX15" fmla="*/ 3112 w 10002"/>
                  <a:gd name="connsiteY15" fmla="*/ 2061 h 10474"/>
                  <a:gd name="connsiteX16" fmla="*/ 3112 w 10002"/>
                  <a:gd name="connsiteY16" fmla="*/ 0 h 10474"/>
                  <a:gd name="connsiteX17" fmla="*/ 2951 w 10002"/>
                  <a:gd name="connsiteY17" fmla="*/ 0 h 10474"/>
                  <a:gd name="connsiteX18" fmla="*/ 2951 w 10002"/>
                  <a:gd name="connsiteY18" fmla="*/ 2061 h 10474"/>
                  <a:gd name="connsiteX19" fmla="*/ 2581 w 10002"/>
                  <a:gd name="connsiteY19" fmla="*/ 2061 h 10474"/>
                  <a:gd name="connsiteX20" fmla="*/ 2581 w 10002"/>
                  <a:gd name="connsiteY20" fmla="*/ 2492 h 10474"/>
                  <a:gd name="connsiteX21" fmla="*/ 1916 w 10002"/>
                  <a:gd name="connsiteY21" fmla="*/ 2815 h 10474"/>
                  <a:gd name="connsiteX22" fmla="*/ 1916 w 10002"/>
                  <a:gd name="connsiteY22" fmla="*/ 4413 h 10474"/>
                  <a:gd name="connsiteX23" fmla="*/ 1560 w 10002"/>
                  <a:gd name="connsiteY23" fmla="*/ 4413 h 10474"/>
                  <a:gd name="connsiteX24" fmla="*/ 1560 w 10002"/>
                  <a:gd name="connsiteY24" fmla="*/ 4837 h 10474"/>
                  <a:gd name="connsiteX25" fmla="*/ 1916 w 10002"/>
                  <a:gd name="connsiteY25" fmla="*/ 4837 h 10474"/>
                  <a:gd name="connsiteX26" fmla="*/ 1916 w 10002"/>
                  <a:gd name="connsiteY26" fmla="*/ 5367 h 10474"/>
                  <a:gd name="connsiteX27" fmla="*/ 1560 w 10002"/>
                  <a:gd name="connsiteY27" fmla="*/ 5367 h 10474"/>
                  <a:gd name="connsiteX28" fmla="*/ 1560 w 10002"/>
                  <a:gd name="connsiteY28" fmla="*/ 5791 h 10474"/>
                  <a:gd name="connsiteX29" fmla="*/ 1916 w 10002"/>
                  <a:gd name="connsiteY29" fmla="*/ 5791 h 10474"/>
                  <a:gd name="connsiteX30" fmla="*/ 1916 w 10002"/>
                  <a:gd name="connsiteY30" fmla="*/ 7043 h 10474"/>
                  <a:gd name="connsiteX31" fmla="*/ 855 w 10002"/>
                  <a:gd name="connsiteY31" fmla="*/ 7043 h 10474"/>
                  <a:gd name="connsiteX32" fmla="*/ 855 w 10002"/>
                  <a:gd name="connsiteY32" fmla="*/ 7818 h 10474"/>
                  <a:gd name="connsiteX33" fmla="*/ 1399 w 10002"/>
                  <a:gd name="connsiteY33" fmla="*/ 7838 h 10474"/>
                  <a:gd name="connsiteX34" fmla="*/ 2136 w 10002"/>
                  <a:gd name="connsiteY34" fmla="*/ 7315 h 10474"/>
                  <a:gd name="connsiteX35" fmla="*/ 2130 w 10002"/>
                  <a:gd name="connsiteY35" fmla="*/ 7818 h 10474"/>
                  <a:gd name="connsiteX36" fmla="*/ 2809 w 10002"/>
                  <a:gd name="connsiteY36" fmla="*/ 7368 h 10474"/>
                  <a:gd name="connsiteX37" fmla="*/ 2809 w 10002"/>
                  <a:gd name="connsiteY37" fmla="*/ 7818 h 10474"/>
                  <a:gd name="connsiteX38" fmla="*/ 3480 w 10002"/>
                  <a:gd name="connsiteY38" fmla="*/ 7361 h 10474"/>
                  <a:gd name="connsiteX39" fmla="*/ 3486 w 10002"/>
                  <a:gd name="connsiteY39" fmla="*/ 7811 h 10474"/>
                  <a:gd name="connsiteX40" fmla="*/ 4132 w 10002"/>
                  <a:gd name="connsiteY40" fmla="*/ 7328 h 10474"/>
                  <a:gd name="connsiteX41" fmla="*/ 4132 w 10002"/>
                  <a:gd name="connsiteY41" fmla="*/ 8613 h 10474"/>
                  <a:gd name="connsiteX42" fmla="*/ 4207 w 10002"/>
                  <a:gd name="connsiteY42" fmla="*/ 8520 h 10474"/>
                  <a:gd name="connsiteX43" fmla="*/ 4280 w 10002"/>
                  <a:gd name="connsiteY43" fmla="*/ 8434 h 10474"/>
                  <a:gd name="connsiteX44" fmla="*/ 4370 w 10002"/>
                  <a:gd name="connsiteY44" fmla="*/ 8361 h 10474"/>
                  <a:gd name="connsiteX45" fmla="*/ 4469 w 10002"/>
                  <a:gd name="connsiteY45" fmla="*/ 8295 h 10474"/>
                  <a:gd name="connsiteX46" fmla="*/ 4569 w 10002"/>
                  <a:gd name="connsiteY46" fmla="*/ 8249 h 10474"/>
                  <a:gd name="connsiteX47" fmla="*/ 4676 w 10002"/>
                  <a:gd name="connsiteY47" fmla="*/ 8215 h 10474"/>
                  <a:gd name="connsiteX48" fmla="*/ 4788 w 10002"/>
                  <a:gd name="connsiteY48" fmla="*/ 8189 h 10474"/>
                  <a:gd name="connsiteX49" fmla="*/ 4917 w 10002"/>
                  <a:gd name="connsiteY49" fmla="*/ 8182 h 10474"/>
                  <a:gd name="connsiteX50" fmla="*/ 5093 w 10002"/>
                  <a:gd name="connsiteY50" fmla="*/ 8195 h 10474"/>
                  <a:gd name="connsiteX51" fmla="*/ 5268 w 10002"/>
                  <a:gd name="connsiteY51" fmla="*/ 8242 h 10474"/>
                  <a:gd name="connsiteX52" fmla="*/ 5408 w 10002"/>
                  <a:gd name="connsiteY52" fmla="*/ 8321 h 10474"/>
                  <a:gd name="connsiteX53" fmla="*/ 5551 w 10002"/>
                  <a:gd name="connsiteY53" fmla="*/ 8421 h 10474"/>
                  <a:gd name="connsiteX54" fmla="*/ 5672 w 10002"/>
                  <a:gd name="connsiteY54" fmla="*/ 8540 h 10474"/>
                  <a:gd name="connsiteX55" fmla="*/ 5752 w 10002"/>
                  <a:gd name="connsiteY55" fmla="*/ 8686 h 10474"/>
                  <a:gd name="connsiteX56" fmla="*/ 5826 w 10002"/>
                  <a:gd name="connsiteY56" fmla="*/ 8838 h 10474"/>
                  <a:gd name="connsiteX57" fmla="*/ 5851 w 10002"/>
                  <a:gd name="connsiteY57" fmla="*/ 9004 h 10474"/>
                  <a:gd name="connsiteX58" fmla="*/ 5885 w 10002"/>
                  <a:gd name="connsiteY58" fmla="*/ 8997 h 10474"/>
                  <a:gd name="connsiteX59" fmla="*/ 5912 w 10002"/>
                  <a:gd name="connsiteY59" fmla="*/ 8997 h 10474"/>
                  <a:gd name="connsiteX60" fmla="*/ 5939 w 10002"/>
                  <a:gd name="connsiteY60" fmla="*/ 8991 h 10474"/>
                  <a:gd name="connsiteX61" fmla="*/ 5965 w 10002"/>
                  <a:gd name="connsiteY61" fmla="*/ 8991 h 10474"/>
                  <a:gd name="connsiteX62" fmla="*/ 5999 w 10002"/>
                  <a:gd name="connsiteY62" fmla="*/ 8984 h 10474"/>
                  <a:gd name="connsiteX63" fmla="*/ 6031 w 10002"/>
                  <a:gd name="connsiteY63" fmla="*/ 8984 h 10474"/>
                  <a:gd name="connsiteX64" fmla="*/ 6059 w 10002"/>
                  <a:gd name="connsiteY64" fmla="*/ 8984 h 10474"/>
                  <a:gd name="connsiteX65" fmla="*/ 6094 w 10002"/>
                  <a:gd name="connsiteY65" fmla="*/ 8984 h 10474"/>
                  <a:gd name="connsiteX66" fmla="*/ 6234 w 10002"/>
                  <a:gd name="connsiteY66" fmla="*/ 8991 h 10474"/>
                  <a:gd name="connsiteX67" fmla="*/ 6362 w 10002"/>
                  <a:gd name="connsiteY67" fmla="*/ 9024 h 10474"/>
                  <a:gd name="connsiteX68" fmla="*/ 6489 w 10002"/>
                  <a:gd name="connsiteY68" fmla="*/ 9070 h 10474"/>
                  <a:gd name="connsiteX69" fmla="*/ 6605 w 10002"/>
                  <a:gd name="connsiteY69" fmla="*/ 9137 h 10474"/>
                  <a:gd name="connsiteX70" fmla="*/ 6711 w 10002"/>
                  <a:gd name="connsiteY70" fmla="*/ 9216 h 10474"/>
                  <a:gd name="connsiteX71" fmla="*/ 6806 w 10002"/>
                  <a:gd name="connsiteY71" fmla="*/ 9302 h 10474"/>
                  <a:gd name="connsiteX72" fmla="*/ 6881 w 10002"/>
                  <a:gd name="connsiteY72" fmla="*/ 9415 h 10474"/>
                  <a:gd name="connsiteX73" fmla="*/ 6948 w 10002"/>
                  <a:gd name="connsiteY73" fmla="*/ 9527 h 10474"/>
                  <a:gd name="connsiteX74" fmla="*/ 3112 w 10002"/>
                  <a:gd name="connsiteY74" fmla="*/ 9527 h 10474"/>
                  <a:gd name="connsiteX75" fmla="*/ 3151 w 10002"/>
                  <a:gd name="connsiteY75" fmla="*/ 9441 h 10474"/>
                  <a:gd name="connsiteX76" fmla="*/ 3205 w 10002"/>
                  <a:gd name="connsiteY76" fmla="*/ 9355 h 10474"/>
                  <a:gd name="connsiteX77" fmla="*/ 3260 w 10002"/>
                  <a:gd name="connsiteY77" fmla="*/ 9289 h 10474"/>
                  <a:gd name="connsiteX78" fmla="*/ 3331 w 10002"/>
                  <a:gd name="connsiteY78" fmla="*/ 9223 h 10474"/>
                  <a:gd name="connsiteX79" fmla="*/ 3399 w 10002"/>
                  <a:gd name="connsiteY79" fmla="*/ 9170 h 10474"/>
                  <a:gd name="connsiteX80" fmla="*/ 3480 w 10002"/>
                  <a:gd name="connsiteY80" fmla="*/ 9117 h 10474"/>
                  <a:gd name="connsiteX81" fmla="*/ 3561 w 10002"/>
                  <a:gd name="connsiteY81" fmla="*/ 9077 h 10474"/>
                  <a:gd name="connsiteX82" fmla="*/ 3656 w 10002"/>
                  <a:gd name="connsiteY82" fmla="*/ 9044 h 10474"/>
                  <a:gd name="connsiteX83" fmla="*/ 3656 w 10002"/>
                  <a:gd name="connsiteY83" fmla="*/ 8195 h 10474"/>
                  <a:gd name="connsiteX84" fmla="*/ 1541 w 10002"/>
                  <a:gd name="connsiteY84" fmla="*/ 8282 h 10474"/>
                  <a:gd name="connsiteX85" fmla="*/ 2 w 10002"/>
                  <a:gd name="connsiteY85" fmla="*/ 7088 h 10474"/>
                  <a:gd name="connsiteX86" fmla="*/ 1850 w 10002"/>
                  <a:gd name="connsiteY86" fmla="*/ 9877 h 10474"/>
                  <a:gd name="connsiteX87" fmla="*/ 6228 w 10002"/>
                  <a:gd name="connsiteY87" fmla="*/ 10294 h 10474"/>
                  <a:gd name="connsiteX88" fmla="*/ 8631 w 10002"/>
                  <a:gd name="connsiteY88" fmla="*/ 9231 h 10474"/>
                  <a:gd name="connsiteX89" fmla="*/ 9120 w 10002"/>
                  <a:gd name="connsiteY89" fmla="*/ 8935 h 10474"/>
                  <a:gd name="connsiteX0" fmla="*/ 9120 w 10002"/>
                  <a:gd name="connsiteY0" fmla="*/ 8935 h 10451"/>
                  <a:gd name="connsiteX1" fmla="*/ 10002 w 10002"/>
                  <a:gd name="connsiteY1" fmla="*/ 7381 h 10451"/>
                  <a:gd name="connsiteX2" fmla="*/ 9175 w 10002"/>
                  <a:gd name="connsiteY2" fmla="*/ 7381 h 10451"/>
                  <a:gd name="connsiteX3" fmla="*/ 9175 w 10002"/>
                  <a:gd name="connsiteY3" fmla="*/ 4128 h 10451"/>
                  <a:gd name="connsiteX4" fmla="*/ 7135 w 10002"/>
                  <a:gd name="connsiteY4" fmla="*/ 4128 h 10451"/>
                  <a:gd name="connsiteX5" fmla="*/ 7135 w 10002"/>
                  <a:gd name="connsiteY5" fmla="*/ 3816 h 10451"/>
                  <a:gd name="connsiteX6" fmla="*/ 8766 w 10002"/>
                  <a:gd name="connsiteY6" fmla="*/ 3816 h 10451"/>
                  <a:gd name="connsiteX7" fmla="*/ 8766 w 10002"/>
                  <a:gd name="connsiteY7" fmla="*/ 3498 h 10451"/>
                  <a:gd name="connsiteX8" fmla="*/ 7135 w 10002"/>
                  <a:gd name="connsiteY8" fmla="*/ 3498 h 10451"/>
                  <a:gd name="connsiteX9" fmla="*/ 7135 w 10002"/>
                  <a:gd name="connsiteY9" fmla="*/ 1365 h 10451"/>
                  <a:gd name="connsiteX10" fmla="*/ 4735 w 10002"/>
                  <a:gd name="connsiteY10" fmla="*/ 550 h 10451"/>
                  <a:gd name="connsiteX11" fmla="*/ 4735 w 10002"/>
                  <a:gd name="connsiteY11" fmla="*/ 5672 h 10451"/>
                  <a:gd name="connsiteX12" fmla="*/ 4355 w 10002"/>
                  <a:gd name="connsiteY12" fmla="*/ 5678 h 10451"/>
                  <a:gd name="connsiteX13" fmla="*/ 4355 w 10002"/>
                  <a:gd name="connsiteY13" fmla="*/ 1756 h 10451"/>
                  <a:gd name="connsiteX14" fmla="*/ 3548 w 10002"/>
                  <a:gd name="connsiteY14" fmla="*/ 2061 h 10451"/>
                  <a:gd name="connsiteX15" fmla="*/ 3112 w 10002"/>
                  <a:gd name="connsiteY15" fmla="*/ 2061 h 10451"/>
                  <a:gd name="connsiteX16" fmla="*/ 3112 w 10002"/>
                  <a:gd name="connsiteY16" fmla="*/ 0 h 10451"/>
                  <a:gd name="connsiteX17" fmla="*/ 2951 w 10002"/>
                  <a:gd name="connsiteY17" fmla="*/ 0 h 10451"/>
                  <a:gd name="connsiteX18" fmla="*/ 2951 w 10002"/>
                  <a:gd name="connsiteY18" fmla="*/ 2061 h 10451"/>
                  <a:gd name="connsiteX19" fmla="*/ 2581 w 10002"/>
                  <a:gd name="connsiteY19" fmla="*/ 2061 h 10451"/>
                  <a:gd name="connsiteX20" fmla="*/ 2581 w 10002"/>
                  <a:gd name="connsiteY20" fmla="*/ 2492 h 10451"/>
                  <a:gd name="connsiteX21" fmla="*/ 1916 w 10002"/>
                  <a:gd name="connsiteY21" fmla="*/ 2815 h 10451"/>
                  <a:gd name="connsiteX22" fmla="*/ 1916 w 10002"/>
                  <a:gd name="connsiteY22" fmla="*/ 4413 h 10451"/>
                  <a:gd name="connsiteX23" fmla="*/ 1560 w 10002"/>
                  <a:gd name="connsiteY23" fmla="*/ 4413 h 10451"/>
                  <a:gd name="connsiteX24" fmla="*/ 1560 w 10002"/>
                  <a:gd name="connsiteY24" fmla="*/ 4837 h 10451"/>
                  <a:gd name="connsiteX25" fmla="*/ 1916 w 10002"/>
                  <a:gd name="connsiteY25" fmla="*/ 4837 h 10451"/>
                  <a:gd name="connsiteX26" fmla="*/ 1916 w 10002"/>
                  <a:gd name="connsiteY26" fmla="*/ 5367 h 10451"/>
                  <a:gd name="connsiteX27" fmla="*/ 1560 w 10002"/>
                  <a:gd name="connsiteY27" fmla="*/ 5367 h 10451"/>
                  <a:gd name="connsiteX28" fmla="*/ 1560 w 10002"/>
                  <a:gd name="connsiteY28" fmla="*/ 5791 h 10451"/>
                  <a:gd name="connsiteX29" fmla="*/ 1916 w 10002"/>
                  <a:gd name="connsiteY29" fmla="*/ 5791 h 10451"/>
                  <a:gd name="connsiteX30" fmla="*/ 1916 w 10002"/>
                  <a:gd name="connsiteY30" fmla="*/ 7043 h 10451"/>
                  <a:gd name="connsiteX31" fmla="*/ 855 w 10002"/>
                  <a:gd name="connsiteY31" fmla="*/ 7043 h 10451"/>
                  <a:gd name="connsiteX32" fmla="*/ 855 w 10002"/>
                  <a:gd name="connsiteY32" fmla="*/ 7818 h 10451"/>
                  <a:gd name="connsiteX33" fmla="*/ 1399 w 10002"/>
                  <a:gd name="connsiteY33" fmla="*/ 7838 h 10451"/>
                  <a:gd name="connsiteX34" fmla="*/ 2136 w 10002"/>
                  <a:gd name="connsiteY34" fmla="*/ 7315 h 10451"/>
                  <a:gd name="connsiteX35" fmla="*/ 2130 w 10002"/>
                  <a:gd name="connsiteY35" fmla="*/ 7818 h 10451"/>
                  <a:gd name="connsiteX36" fmla="*/ 2809 w 10002"/>
                  <a:gd name="connsiteY36" fmla="*/ 7368 h 10451"/>
                  <a:gd name="connsiteX37" fmla="*/ 2809 w 10002"/>
                  <a:gd name="connsiteY37" fmla="*/ 7818 h 10451"/>
                  <a:gd name="connsiteX38" fmla="*/ 3480 w 10002"/>
                  <a:gd name="connsiteY38" fmla="*/ 7361 h 10451"/>
                  <a:gd name="connsiteX39" fmla="*/ 3486 w 10002"/>
                  <a:gd name="connsiteY39" fmla="*/ 7811 h 10451"/>
                  <a:gd name="connsiteX40" fmla="*/ 4132 w 10002"/>
                  <a:gd name="connsiteY40" fmla="*/ 7328 h 10451"/>
                  <a:gd name="connsiteX41" fmla="*/ 4132 w 10002"/>
                  <a:gd name="connsiteY41" fmla="*/ 8613 h 10451"/>
                  <a:gd name="connsiteX42" fmla="*/ 4207 w 10002"/>
                  <a:gd name="connsiteY42" fmla="*/ 8520 h 10451"/>
                  <a:gd name="connsiteX43" fmla="*/ 4280 w 10002"/>
                  <a:gd name="connsiteY43" fmla="*/ 8434 h 10451"/>
                  <a:gd name="connsiteX44" fmla="*/ 4370 w 10002"/>
                  <a:gd name="connsiteY44" fmla="*/ 8361 h 10451"/>
                  <a:gd name="connsiteX45" fmla="*/ 4469 w 10002"/>
                  <a:gd name="connsiteY45" fmla="*/ 8295 h 10451"/>
                  <a:gd name="connsiteX46" fmla="*/ 4569 w 10002"/>
                  <a:gd name="connsiteY46" fmla="*/ 8249 h 10451"/>
                  <a:gd name="connsiteX47" fmla="*/ 4676 w 10002"/>
                  <a:gd name="connsiteY47" fmla="*/ 8215 h 10451"/>
                  <a:gd name="connsiteX48" fmla="*/ 4788 w 10002"/>
                  <a:gd name="connsiteY48" fmla="*/ 8189 h 10451"/>
                  <a:gd name="connsiteX49" fmla="*/ 4917 w 10002"/>
                  <a:gd name="connsiteY49" fmla="*/ 8182 h 10451"/>
                  <a:gd name="connsiteX50" fmla="*/ 5093 w 10002"/>
                  <a:gd name="connsiteY50" fmla="*/ 8195 h 10451"/>
                  <a:gd name="connsiteX51" fmla="*/ 5268 w 10002"/>
                  <a:gd name="connsiteY51" fmla="*/ 8242 h 10451"/>
                  <a:gd name="connsiteX52" fmla="*/ 5408 w 10002"/>
                  <a:gd name="connsiteY52" fmla="*/ 8321 h 10451"/>
                  <a:gd name="connsiteX53" fmla="*/ 5551 w 10002"/>
                  <a:gd name="connsiteY53" fmla="*/ 8421 h 10451"/>
                  <a:gd name="connsiteX54" fmla="*/ 5672 w 10002"/>
                  <a:gd name="connsiteY54" fmla="*/ 8540 h 10451"/>
                  <a:gd name="connsiteX55" fmla="*/ 5752 w 10002"/>
                  <a:gd name="connsiteY55" fmla="*/ 8686 h 10451"/>
                  <a:gd name="connsiteX56" fmla="*/ 5826 w 10002"/>
                  <a:gd name="connsiteY56" fmla="*/ 8838 h 10451"/>
                  <a:gd name="connsiteX57" fmla="*/ 5851 w 10002"/>
                  <a:gd name="connsiteY57" fmla="*/ 9004 h 10451"/>
                  <a:gd name="connsiteX58" fmla="*/ 5885 w 10002"/>
                  <a:gd name="connsiteY58" fmla="*/ 8997 h 10451"/>
                  <a:gd name="connsiteX59" fmla="*/ 5912 w 10002"/>
                  <a:gd name="connsiteY59" fmla="*/ 8997 h 10451"/>
                  <a:gd name="connsiteX60" fmla="*/ 5939 w 10002"/>
                  <a:gd name="connsiteY60" fmla="*/ 8991 h 10451"/>
                  <a:gd name="connsiteX61" fmla="*/ 5965 w 10002"/>
                  <a:gd name="connsiteY61" fmla="*/ 8991 h 10451"/>
                  <a:gd name="connsiteX62" fmla="*/ 5999 w 10002"/>
                  <a:gd name="connsiteY62" fmla="*/ 8984 h 10451"/>
                  <a:gd name="connsiteX63" fmla="*/ 6031 w 10002"/>
                  <a:gd name="connsiteY63" fmla="*/ 8984 h 10451"/>
                  <a:gd name="connsiteX64" fmla="*/ 6059 w 10002"/>
                  <a:gd name="connsiteY64" fmla="*/ 8984 h 10451"/>
                  <a:gd name="connsiteX65" fmla="*/ 6094 w 10002"/>
                  <a:gd name="connsiteY65" fmla="*/ 8984 h 10451"/>
                  <a:gd name="connsiteX66" fmla="*/ 6234 w 10002"/>
                  <a:gd name="connsiteY66" fmla="*/ 8991 h 10451"/>
                  <a:gd name="connsiteX67" fmla="*/ 6362 w 10002"/>
                  <a:gd name="connsiteY67" fmla="*/ 9024 h 10451"/>
                  <a:gd name="connsiteX68" fmla="*/ 6489 w 10002"/>
                  <a:gd name="connsiteY68" fmla="*/ 9070 h 10451"/>
                  <a:gd name="connsiteX69" fmla="*/ 6605 w 10002"/>
                  <a:gd name="connsiteY69" fmla="*/ 9137 h 10451"/>
                  <a:gd name="connsiteX70" fmla="*/ 6711 w 10002"/>
                  <a:gd name="connsiteY70" fmla="*/ 9216 h 10451"/>
                  <a:gd name="connsiteX71" fmla="*/ 6806 w 10002"/>
                  <a:gd name="connsiteY71" fmla="*/ 9302 h 10451"/>
                  <a:gd name="connsiteX72" fmla="*/ 6881 w 10002"/>
                  <a:gd name="connsiteY72" fmla="*/ 9415 h 10451"/>
                  <a:gd name="connsiteX73" fmla="*/ 6948 w 10002"/>
                  <a:gd name="connsiteY73" fmla="*/ 9527 h 10451"/>
                  <a:gd name="connsiteX74" fmla="*/ 3112 w 10002"/>
                  <a:gd name="connsiteY74" fmla="*/ 9527 h 10451"/>
                  <a:gd name="connsiteX75" fmla="*/ 3151 w 10002"/>
                  <a:gd name="connsiteY75" fmla="*/ 9441 h 10451"/>
                  <a:gd name="connsiteX76" fmla="*/ 3205 w 10002"/>
                  <a:gd name="connsiteY76" fmla="*/ 9355 h 10451"/>
                  <a:gd name="connsiteX77" fmla="*/ 3260 w 10002"/>
                  <a:gd name="connsiteY77" fmla="*/ 9289 h 10451"/>
                  <a:gd name="connsiteX78" fmla="*/ 3331 w 10002"/>
                  <a:gd name="connsiteY78" fmla="*/ 9223 h 10451"/>
                  <a:gd name="connsiteX79" fmla="*/ 3399 w 10002"/>
                  <a:gd name="connsiteY79" fmla="*/ 9170 h 10451"/>
                  <a:gd name="connsiteX80" fmla="*/ 3480 w 10002"/>
                  <a:gd name="connsiteY80" fmla="*/ 9117 h 10451"/>
                  <a:gd name="connsiteX81" fmla="*/ 3561 w 10002"/>
                  <a:gd name="connsiteY81" fmla="*/ 9077 h 10451"/>
                  <a:gd name="connsiteX82" fmla="*/ 3656 w 10002"/>
                  <a:gd name="connsiteY82" fmla="*/ 9044 h 10451"/>
                  <a:gd name="connsiteX83" fmla="*/ 3656 w 10002"/>
                  <a:gd name="connsiteY83" fmla="*/ 8195 h 10451"/>
                  <a:gd name="connsiteX84" fmla="*/ 1541 w 10002"/>
                  <a:gd name="connsiteY84" fmla="*/ 8282 h 10451"/>
                  <a:gd name="connsiteX85" fmla="*/ 2 w 10002"/>
                  <a:gd name="connsiteY85" fmla="*/ 7088 h 10451"/>
                  <a:gd name="connsiteX86" fmla="*/ 1850 w 10002"/>
                  <a:gd name="connsiteY86" fmla="*/ 9877 h 10451"/>
                  <a:gd name="connsiteX87" fmla="*/ 6228 w 10002"/>
                  <a:gd name="connsiteY87" fmla="*/ 10294 h 10451"/>
                  <a:gd name="connsiteX88" fmla="*/ 8631 w 10002"/>
                  <a:gd name="connsiteY88" fmla="*/ 9231 h 10451"/>
                  <a:gd name="connsiteX89" fmla="*/ 9120 w 10002"/>
                  <a:gd name="connsiteY89" fmla="*/ 8935 h 10451"/>
                  <a:gd name="connsiteX0" fmla="*/ 9120 w 10002"/>
                  <a:gd name="connsiteY0" fmla="*/ 8935 h 10346"/>
                  <a:gd name="connsiteX1" fmla="*/ 10002 w 10002"/>
                  <a:gd name="connsiteY1" fmla="*/ 7381 h 10346"/>
                  <a:gd name="connsiteX2" fmla="*/ 9175 w 10002"/>
                  <a:gd name="connsiteY2" fmla="*/ 7381 h 10346"/>
                  <a:gd name="connsiteX3" fmla="*/ 9175 w 10002"/>
                  <a:gd name="connsiteY3" fmla="*/ 4128 h 10346"/>
                  <a:gd name="connsiteX4" fmla="*/ 7135 w 10002"/>
                  <a:gd name="connsiteY4" fmla="*/ 4128 h 10346"/>
                  <a:gd name="connsiteX5" fmla="*/ 7135 w 10002"/>
                  <a:gd name="connsiteY5" fmla="*/ 3816 h 10346"/>
                  <a:gd name="connsiteX6" fmla="*/ 8766 w 10002"/>
                  <a:gd name="connsiteY6" fmla="*/ 3816 h 10346"/>
                  <a:gd name="connsiteX7" fmla="*/ 8766 w 10002"/>
                  <a:gd name="connsiteY7" fmla="*/ 3498 h 10346"/>
                  <a:gd name="connsiteX8" fmla="*/ 7135 w 10002"/>
                  <a:gd name="connsiteY8" fmla="*/ 3498 h 10346"/>
                  <a:gd name="connsiteX9" fmla="*/ 7135 w 10002"/>
                  <a:gd name="connsiteY9" fmla="*/ 1365 h 10346"/>
                  <a:gd name="connsiteX10" fmla="*/ 4735 w 10002"/>
                  <a:gd name="connsiteY10" fmla="*/ 550 h 10346"/>
                  <a:gd name="connsiteX11" fmla="*/ 4735 w 10002"/>
                  <a:gd name="connsiteY11" fmla="*/ 5672 h 10346"/>
                  <a:gd name="connsiteX12" fmla="*/ 4355 w 10002"/>
                  <a:gd name="connsiteY12" fmla="*/ 5678 h 10346"/>
                  <a:gd name="connsiteX13" fmla="*/ 4355 w 10002"/>
                  <a:gd name="connsiteY13" fmla="*/ 1756 h 10346"/>
                  <a:gd name="connsiteX14" fmla="*/ 3548 w 10002"/>
                  <a:gd name="connsiteY14" fmla="*/ 2061 h 10346"/>
                  <a:gd name="connsiteX15" fmla="*/ 3112 w 10002"/>
                  <a:gd name="connsiteY15" fmla="*/ 2061 h 10346"/>
                  <a:gd name="connsiteX16" fmla="*/ 3112 w 10002"/>
                  <a:gd name="connsiteY16" fmla="*/ 0 h 10346"/>
                  <a:gd name="connsiteX17" fmla="*/ 2951 w 10002"/>
                  <a:gd name="connsiteY17" fmla="*/ 0 h 10346"/>
                  <a:gd name="connsiteX18" fmla="*/ 2951 w 10002"/>
                  <a:gd name="connsiteY18" fmla="*/ 2061 h 10346"/>
                  <a:gd name="connsiteX19" fmla="*/ 2581 w 10002"/>
                  <a:gd name="connsiteY19" fmla="*/ 2061 h 10346"/>
                  <a:gd name="connsiteX20" fmla="*/ 2581 w 10002"/>
                  <a:gd name="connsiteY20" fmla="*/ 2492 h 10346"/>
                  <a:gd name="connsiteX21" fmla="*/ 1916 w 10002"/>
                  <a:gd name="connsiteY21" fmla="*/ 2815 h 10346"/>
                  <a:gd name="connsiteX22" fmla="*/ 1916 w 10002"/>
                  <a:gd name="connsiteY22" fmla="*/ 4413 h 10346"/>
                  <a:gd name="connsiteX23" fmla="*/ 1560 w 10002"/>
                  <a:gd name="connsiteY23" fmla="*/ 4413 h 10346"/>
                  <a:gd name="connsiteX24" fmla="*/ 1560 w 10002"/>
                  <a:gd name="connsiteY24" fmla="*/ 4837 h 10346"/>
                  <a:gd name="connsiteX25" fmla="*/ 1916 w 10002"/>
                  <a:gd name="connsiteY25" fmla="*/ 4837 h 10346"/>
                  <a:gd name="connsiteX26" fmla="*/ 1916 w 10002"/>
                  <a:gd name="connsiteY26" fmla="*/ 5367 h 10346"/>
                  <a:gd name="connsiteX27" fmla="*/ 1560 w 10002"/>
                  <a:gd name="connsiteY27" fmla="*/ 5367 h 10346"/>
                  <a:gd name="connsiteX28" fmla="*/ 1560 w 10002"/>
                  <a:gd name="connsiteY28" fmla="*/ 5791 h 10346"/>
                  <a:gd name="connsiteX29" fmla="*/ 1916 w 10002"/>
                  <a:gd name="connsiteY29" fmla="*/ 5791 h 10346"/>
                  <a:gd name="connsiteX30" fmla="*/ 1916 w 10002"/>
                  <a:gd name="connsiteY30" fmla="*/ 7043 h 10346"/>
                  <a:gd name="connsiteX31" fmla="*/ 855 w 10002"/>
                  <a:gd name="connsiteY31" fmla="*/ 7043 h 10346"/>
                  <a:gd name="connsiteX32" fmla="*/ 855 w 10002"/>
                  <a:gd name="connsiteY32" fmla="*/ 7818 h 10346"/>
                  <a:gd name="connsiteX33" fmla="*/ 1399 w 10002"/>
                  <a:gd name="connsiteY33" fmla="*/ 7838 h 10346"/>
                  <a:gd name="connsiteX34" fmla="*/ 2136 w 10002"/>
                  <a:gd name="connsiteY34" fmla="*/ 7315 h 10346"/>
                  <a:gd name="connsiteX35" fmla="*/ 2130 w 10002"/>
                  <a:gd name="connsiteY35" fmla="*/ 7818 h 10346"/>
                  <a:gd name="connsiteX36" fmla="*/ 2809 w 10002"/>
                  <a:gd name="connsiteY36" fmla="*/ 7368 h 10346"/>
                  <a:gd name="connsiteX37" fmla="*/ 2809 w 10002"/>
                  <a:gd name="connsiteY37" fmla="*/ 7818 h 10346"/>
                  <a:gd name="connsiteX38" fmla="*/ 3480 w 10002"/>
                  <a:gd name="connsiteY38" fmla="*/ 7361 h 10346"/>
                  <a:gd name="connsiteX39" fmla="*/ 3486 w 10002"/>
                  <a:gd name="connsiteY39" fmla="*/ 7811 h 10346"/>
                  <a:gd name="connsiteX40" fmla="*/ 4132 w 10002"/>
                  <a:gd name="connsiteY40" fmla="*/ 7328 h 10346"/>
                  <a:gd name="connsiteX41" fmla="*/ 4132 w 10002"/>
                  <a:gd name="connsiteY41" fmla="*/ 8613 h 10346"/>
                  <a:gd name="connsiteX42" fmla="*/ 4207 w 10002"/>
                  <a:gd name="connsiteY42" fmla="*/ 8520 h 10346"/>
                  <a:gd name="connsiteX43" fmla="*/ 4280 w 10002"/>
                  <a:gd name="connsiteY43" fmla="*/ 8434 h 10346"/>
                  <a:gd name="connsiteX44" fmla="*/ 4370 w 10002"/>
                  <a:gd name="connsiteY44" fmla="*/ 8361 h 10346"/>
                  <a:gd name="connsiteX45" fmla="*/ 4469 w 10002"/>
                  <a:gd name="connsiteY45" fmla="*/ 8295 h 10346"/>
                  <a:gd name="connsiteX46" fmla="*/ 4569 w 10002"/>
                  <a:gd name="connsiteY46" fmla="*/ 8249 h 10346"/>
                  <a:gd name="connsiteX47" fmla="*/ 4676 w 10002"/>
                  <a:gd name="connsiteY47" fmla="*/ 8215 h 10346"/>
                  <a:gd name="connsiteX48" fmla="*/ 4788 w 10002"/>
                  <a:gd name="connsiteY48" fmla="*/ 8189 h 10346"/>
                  <a:gd name="connsiteX49" fmla="*/ 4917 w 10002"/>
                  <a:gd name="connsiteY49" fmla="*/ 8182 h 10346"/>
                  <a:gd name="connsiteX50" fmla="*/ 5093 w 10002"/>
                  <a:gd name="connsiteY50" fmla="*/ 8195 h 10346"/>
                  <a:gd name="connsiteX51" fmla="*/ 5268 w 10002"/>
                  <a:gd name="connsiteY51" fmla="*/ 8242 h 10346"/>
                  <a:gd name="connsiteX52" fmla="*/ 5408 w 10002"/>
                  <a:gd name="connsiteY52" fmla="*/ 8321 h 10346"/>
                  <a:gd name="connsiteX53" fmla="*/ 5551 w 10002"/>
                  <a:gd name="connsiteY53" fmla="*/ 8421 h 10346"/>
                  <a:gd name="connsiteX54" fmla="*/ 5672 w 10002"/>
                  <a:gd name="connsiteY54" fmla="*/ 8540 h 10346"/>
                  <a:gd name="connsiteX55" fmla="*/ 5752 w 10002"/>
                  <a:gd name="connsiteY55" fmla="*/ 8686 h 10346"/>
                  <a:gd name="connsiteX56" fmla="*/ 5826 w 10002"/>
                  <a:gd name="connsiteY56" fmla="*/ 8838 h 10346"/>
                  <a:gd name="connsiteX57" fmla="*/ 5851 w 10002"/>
                  <a:gd name="connsiteY57" fmla="*/ 9004 h 10346"/>
                  <a:gd name="connsiteX58" fmla="*/ 5885 w 10002"/>
                  <a:gd name="connsiteY58" fmla="*/ 8997 h 10346"/>
                  <a:gd name="connsiteX59" fmla="*/ 5912 w 10002"/>
                  <a:gd name="connsiteY59" fmla="*/ 8997 h 10346"/>
                  <a:gd name="connsiteX60" fmla="*/ 5939 w 10002"/>
                  <a:gd name="connsiteY60" fmla="*/ 8991 h 10346"/>
                  <a:gd name="connsiteX61" fmla="*/ 5965 w 10002"/>
                  <a:gd name="connsiteY61" fmla="*/ 8991 h 10346"/>
                  <a:gd name="connsiteX62" fmla="*/ 5999 w 10002"/>
                  <a:gd name="connsiteY62" fmla="*/ 8984 h 10346"/>
                  <a:gd name="connsiteX63" fmla="*/ 6031 w 10002"/>
                  <a:gd name="connsiteY63" fmla="*/ 8984 h 10346"/>
                  <a:gd name="connsiteX64" fmla="*/ 6059 w 10002"/>
                  <a:gd name="connsiteY64" fmla="*/ 8984 h 10346"/>
                  <a:gd name="connsiteX65" fmla="*/ 6094 w 10002"/>
                  <a:gd name="connsiteY65" fmla="*/ 8984 h 10346"/>
                  <a:gd name="connsiteX66" fmla="*/ 6234 w 10002"/>
                  <a:gd name="connsiteY66" fmla="*/ 8991 h 10346"/>
                  <a:gd name="connsiteX67" fmla="*/ 6362 w 10002"/>
                  <a:gd name="connsiteY67" fmla="*/ 9024 h 10346"/>
                  <a:gd name="connsiteX68" fmla="*/ 6489 w 10002"/>
                  <a:gd name="connsiteY68" fmla="*/ 9070 h 10346"/>
                  <a:gd name="connsiteX69" fmla="*/ 6605 w 10002"/>
                  <a:gd name="connsiteY69" fmla="*/ 9137 h 10346"/>
                  <a:gd name="connsiteX70" fmla="*/ 6711 w 10002"/>
                  <a:gd name="connsiteY70" fmla="*/ 9216 h 10346"/>
                  <a:gd name="connsiteX71" fmla="*/ 6806 w 10002"/>
                  <a:gd name="connsiteY71" fmla="*/ 9302 h 10346"/>
                  <a:gd name="connsiteX72" fmla="*/ 6881 w 10002"/>
                  <a:gd name="connsiteY72" fmla="*/ 9415 h 10346"/>
                  <a:gd name="connsiteX73" fmla="*/ 6948 w 10002"/>
                  <a:gd name="connsiteY73" fmla="*/ 9527 h 10346"/>
                  <a:gd name="connsiteX74" fmla="*/ 3112 w 10002"/>
                  <a:gd name="connsiteY74" fmla="*/ 9527 h 10346"/>
                  <a:gd name="connsiteX75" fmla="*/ 3151 w 10002"/>
                  <a:gd name="connsiteY75" fmla="*/ 9441 h 10346"/>
                  <a:gd name="connsiteX76" fmla="*/ 3205 w 10002"/>
                  <a:gd name="connsiteY76" fmla="*/ 9355 h 10346"/>
                  <a:gd name="connsiteX77" fmla="*/ 3260 w 10002"/>
                  <a:gd name="connsiteY77" fmla="*/ 9289 h 10346"/>
                  <a:gd name="connsiteX78" fmla="*/ 3331 w 10002"/>
                  <a:gd name="connsiteY78" fmla="*/ 9223 h 10346"/>
                  <a:gd name="connsiteX79" fmla="*/ 3399 w 10002"/>
                  <a:gd name="connsiteY79" fmla="*/ 9170 h 10346"/>
                  <a:gd name="connsiteX80" fmla="*/ 3480 w 10002"/>
                  <a:gd name="connsiteY80" fmla="*/ 9117 h 10346"/>
                  <a:gd name="connsiteX81" fmla="*/ 3561 w 10002"/>
                  <a:gd name="connsiteY81" fmla="*/ 9077 h 10346"/>
                  <a:gd name="connsiteX82" fmla="*/ 3656 w 10002"/>
                  <a:gd name="connsiteY82" fmla="*/ 9044 h 10346"/>
                  <a:gd name="connsiteX83" fmla="*/ 3656 w 10002"/>
                  <a:gd name="connsiteY83" fmla="*/ 8195 h 10346"/>
                  <a:gd name="connsiteX84" fmla="*/ 1541 w 10002"/>
                  <a:gd name="connsiteY84" fmla="*/ 8282 h 10346"/>
                  <a:gd name="connsiteX85" fmla="*/ 2 w 10002"/>
                  <a:gd name="connsiteY85" fmla="*/ 7088 h 10346"/>
                  <a:gd name="connsiteX86" fmla="*/ 2106 w 10002"/>
                  <a:gd name="connsiteY86" fmla="*/ 9555 h 10346"/>
                  <a:gd name="connsiteX87" fmla="*/ 6228 w 10002"/>
                  <a:gd name="connsiteY87" fmla="*/ 10294 h 10346"/>
                  <a:gd name="connsiteX88" fmla="*/ 8631 w 10002"/>
                  <a:gd name="connsiteY88" fmla="*/ 9231 h 10346"/>
                  <a:gd name="connsiteX89" fmla="*/ 9120 w 10002"/>
                  <a:gd name="connsiteY89" fmla="*/ 8935 h 10346"/>
                  <a:gd name="connsiteX0" fmla="*/ 9120 w 10002"/>
                  <a:gd name="connsiteY0" fmla="*/ 8935 h 10454"/>
                  <a:gd name="connsiteX1" fmla="*/ 10002 w 10002"/>
                  <a:gd name="connsiteY1" fmla="*/ 7381 h 10454"/>
                  <a:gd name="connsiteX2" fmla="*/ 9175 w 10002"/>
                  <a:gd name="connsiteY2" fmla="*/ 7381 h 10454"/>
                  <a:gd name="connsiteX3" fmla="*/ 9175 w 10002"/>
                  <a:gd name="connsiteY3" fmla="*/ 4128 h 10454"/>
                  <a:gd name="connsiteX4" fmla="*/ 7135 w 10002"/>
                  <a:gd name="connsiteY4" fmla="*/ 4128 h 10454"/>
                  <a:gd name="connsiteX5" fmla="*/ 7135 w 10002"/>
                  <a:gd name="connsiteY5" fmla="*/ 3816 h 10454"/>
                  <a:gd name="connsiteX6" fmla="*/ 8766 w 10002"/>
                  <a:gd name="connsiteY6" fmla="*/ 3816 h 10454"/>
                  <a:gd name="connsiteX7" fmla="*/ 8766 w 10002"/>
                  <a:gd name="connsiteY7" fmla="*/ 3498 h 10454"/>
                  <a:gd name="connsiteX8" fmla="*/ 7135 w 10002"/>
                  <a:gd name="connsiteY8" fmla="*/ 3498 h 10454"/>
                  <a:gd name="connsiteX9" fmla="*/ 7135 w 10002"/>
                  <a:gd name="connsiteY9" fmla="*/ 1365 h 10454"/>
                  <a:gd name="connsiteX10" fmla="*/ 4735 w 10002"/>
                  <a:gd name="connsiteY10" fmla="*/ 550 h 10454"/>
                  <a:gd name="connsiteX11" fmla="*/ 4735 w 10002"/>
                  <a:gd name="connsiteY11" fmla="*/ 5672 h 10454"/>
                  <a:gd name="connsiteX12" fmla="*/ 4355 w 10002"/>
                  <a:gd name="connsiteY12" fmla="*/ 5678 h 10454"/>
                  <a:gd name="connsiteX13" fmla="*/ 4355 w 10002"/>
                  <a:gd name="connsiteY13" fmla="*/ 1756 h 10454"/>
                  <a:gd name="connsiteX14" fmla="*/ 3548 w 10002"/>
                  <a:gd name="connsiteY14" fmla="*/ 2061 h 10454"/>
                  <a:gd name="connsiteX15" fmla="*/ 3112 w 10002"/>
                  <a:gd name="connsiteY15" fmla="*/ 2061 h 10454"/>
                  <a:gd name="connsiteX16" fmla="*/ 3112 w 10002"/>
                  <a:gd name="connsiteY16" fmla="*/ 0 h 10454"/>
                  <a:gd name="connsiteX17" fmla="*/ 2951 w 10002"/>
                  <a:gd name="connsiteY17" fmla="*/ 0 h 10454"/>
                  <a:gd name="connsiteX18" fmla="*/ 2951 w 10002"/>
                  <a:gd name="connsiteY18" fmla="*/ 2061 h 10454"/>
                  <a:gd name="connsiteX19" fmla="*/ 2581 w 10002"/>
                  <a:gd name="connsiteY19" fmla="*/ 2061 h 10454"/>
                  <a:gd name="connsiteX20" fmla="*/ 2581 w 10002"/>
                  <a:gd name="connsiteY20" fmla="*/ 2492 h 10454"/>
                  <a:gd name="connsiteX21" fmla="*/ 1916 w 10002"/>
                  <a:gd name="connsiteY21" fmla="*/ 2815 h 10454"/>
                  <a:gd name="connsiteX22" fmla="*/ 1916 w 10002"/>
                  <a:gd name="connsiteY22" fmla="*/ 4413 h 10454"/>
                  <a:gd name="connsiteX23" fmla="*/ 1560 w 10002"/>
                  <a:gd name="connsiteY23" fmla="*/ 4413 h 10454"/>
                  <a:gd name="connsiteX24" fmla="*/ 1560 w 10002"/>
                  <a:gd name="connsiteY24" fmla="*/ 4837 h 10454"/>
                  <a:gd name="connsiteX25" fmla="*/ 1916 w 10002"/>
                  <a:gd name="connsiteY25" fmla="*/ 4837 h 10454"/>
                  <a:gd name="connsiteX26" fmla="*/ 1916 w 10002"/>
                  <a:gd name="connsiteY26" fmla="*/ 5367 h 10454"/>
                  <a:gd name="connsiteX27" fmla="*/ 1560 w 10002"/>
                  <a:gd name="connsiteY27" fmla="*/ 5367 h 10454"/>
                  <a:gd name="connsiteX28" fmla="*/ 1560 w 10002"/>
                  <a:gd name="connsiteY28" fmla="*/ 5791 h 10454"/>
                  <a:gd name="connsiteX29" fmla="*/ 1916 w 10002"/>
                  <a:gd name="connsiteY29" fmla="*/ 5791 h 10454"/>
                  <a:gd name="connsiteX30" fmla="*/ 1916 w 10002"/>
                  <a:gd name="connsiteY30" fmla="*/ 7043 h 10454"/>
                  <a:gd name="connsiteX31" fmla="*/ 855 w 10002"/>
                  <a:gd name="connsiteY31" fmla="*/ 7043 h 10454"/>
                  <a:gd name="connsiteX32" fmla="*/ 855 w 10002"/>
                  <a:gd name="connsiteY32" fmla="*/ 7818 h 10454"/>
                  <a:gd name="connsiteX33" fmla="*/ 1399 w 10002"/>
                  <a:gd name="connsiteY33" fmla="*/ 7838 h 10454"/>
                  <a:gd name="connsiteX34" fmla="*/ 2136 w 10002"/>
                  <a:gd name="connsiteY34" fmla="*/ 7315 h 10454"/>
                  <a:gd name="connsiteX35" fmla="*/ 2130 w 10002"/>
                  <a:gd name="connsiteY35" fmla="*/ 7818 h 10454"/>
                  <a:gd name="connsiteX36" fmla="*/ 2809 w 10002"/>
                  <a:gd name="connsiteY36" fmla="*/ 7368 h 10454"/>
                  <a:gd name="connsiteX37" fmla="*/ 2809 w 10002"/>
                  <a:gd name="connsiteY37" fmla="*/ 7818 h 10454"/>
                  <a:gd name="connsiteX38" fmla="*/ 3480 w 10002"/>
                  <a:gd name="connsiteY38" fmla="*/ 7361 h 10454"/>
                  <a:gd name="connsiteX39" fmla="*/ 3486 w 10002"/>
                  <a:gd name="connsiteY39" fmla="*/ 7811 h 10454"/>
                  <a:gd name="connsiteX40" fmla="*/ 4132 w 10002"/>
                  <a:gd name="connsiteY40" fmla="*/ 7328 h 10454"/>
                  <a:gd name="connsiteX41" fmla="*/ 4132 w 10002"/>
                  <a:gd name="connsiteY41" fmla="*/ 8613 h 10454"/>
                  <a:gd name="connsiteX42" fmla="*/ 4207 w 10002"/>
                  <a:gd name="connsiteY42" fmla="*/ 8520 h 10454"/>
                  <a:gd name="connsiteX43" fmla="*/ 4280 w 10002"/>
                  <a:gd name="connsiteY43" fmla="*/ 8434 h 10454"/>
                  <a:gd name="connsiteX44" fmla="*/ 4370 w 10002"/>
                  <a:gd name="connsiteY44" fmla="*/ 8361 h 10454"/>
                  <a:gd name="connsiteX45" fmla="*/ 4469 w 10002"/>
                  <a:gd name="connsiteY45" fmla="*/ 8295 h 10454"/>
                  <a:gd name="connsiteX46" fmla="*/ 4569 w 10002"/>
                  <a:gd name="connsiteY46" fmla="*/ 8249 h 10454"/>
                  <a:gd name="connsiteX47" fmla="*/ 4676 w 10002"/>
                  <a:gd name="connsiteY47" fmla="*/ 8215 h 10454"/>
                  <a:gd name="connsiteX48" fmla="*/ 4788 w 10002"/>
                  <a:gd name="connsiteY48" fmla="*/ 8189 h 10454"/>
                  <a:gd name="connsiteX49" fmla="*/ 4917 w 10002"/>
                  <a:gd name="connsiteY49" fmla="*/ 8182 h 10454"/>
                  <a:gd name="connsiteX50" fmla="*/ 5093 w 10002"/>
                  <a:gd name="connsiteY50" fmla="*/ 8195 h 10454"/>
                  <a:gd name="connsiteX51" fmla="*/ 5268 w 10002"/>
                  <a:gd name="connsiteY51" fmla="*/ 8242 h 10454"/>
                  <a:gd name="connsiteX52" fmla="*/ 5408 w 10002"/>
                  <a:gd name="connsiteY52" fmla="*/ 8321 h 10454"/>
                  <a:gd name="connsiteX53" fmla="*/ 5551 w 10002"/>
                  <a:gd name="connsiteY53" fmla="*/ 8421 h 10454"/>
                  <a:gd name="connsiteX54" fmla="*/ 5672 w 10002"/>
                  <a:gd name="connsiteY54" fmla="*/ 8540 h 10454"/>
                  <a:gd name="connsiteX55" fmla="*/ 5752 w 10002"/>
                  <a:gd name="connsiteY55" fmla="*/ 8686 h 10454"/>
                  <a:gd name="connsiteX56" fmla="*/ 5826 w 10002"/>
                  <a:gd name="connsiteY56" fmla="*/ 8838 h 10454"/>
                  <a:gd name="connsiteX57" fmla="*/ 5851 w 10002"/>
                  <a:gd name="connsiteY57" fmla="*/ 9004 h 10454"/>
                  <a:gd name="connsiteX58" fmla="*/ 5885 w 10002"/>
                  <a:gd name="connsiteY58" fmla="*/ 8997 h 10454"/>
                  <a:gd name="connsiteX59" fmla="*/ 5912 w 10002"/>
                  <a:gd name="connsiteY59" fmla="*/ 8997 h 10454"/>
                  <a:gd name="connsiteX60" fmla="*/ 5939 w 10002"/>
                  <a:gd name="connsiteY60" fmla="*/ 8991 h 10454"/>
                  <a:gd name="connsiteX61" fmla="*/ 5965 w 10002"/>
                  <a:gd name="connsiteY61" fmla="*/ 8991 h 10454"/>
                  <a:gd name="connsiteX62" fmla="*/ 5999 w 10002"/>
                  <a:gd name="connsiteY62" fmla="*/ 8984 h 10454"/>
                  <a:gd name="connsiteX63" fmla="*/ 6031 w 10002"/>
                  <a:gd name="connsiteY63" fmla="*/ 8984 h 10454"/>
                  <a:gd name="connsiteX64" fmla="*/ 6059 w 10002"/>
                  <a:gd name="connsiteY64" fmla="*/ 8984 h 10454"/>
                  <a:gd name="connsiteX65" fmla="*/ 6094 w 10002"/>
                  <a:gd name="connsiteY65" fmla="*/ 8984 h 10454"/>
                  <a:gd name="connsiteX66" fmla="*/ 6234 w 10002"/>
                  <a:gd name="connsiteY66" fmla="*/ 8991 h 10454"/>
                  <a:gd name="connsiteX67" fmla="*/ 6362 w 10002"/>
                  <a:gd name="connsiteY67" fmla="*/ 9024 h 10454"/>
                  <a:gd name="connsiteX68" fmla="*/ 6489 w 10002"/>
                  <a:gd name="connsiteY68" fmla="*/ 9070 h 10454"/>
                  <a:gd name="connsiteX69" fmla="*/ 6605 w 10002"/>
                  <a:gd name="connsiteY69" fmla="*/ 9137 h 10454"/>
                  <a:gd name="connsiteX70" fmla="*/ 6711 w 10002"/>
                  <a:gd name="connsiteY70" fmla="*/ 9216 h 10454"/>
                  <a:gd name="connsiteX71" fmla="*/ 6806 w 10002"/>
                  <a:gd name="connsiteY71" fmla="*/ 9302 h 10454"/>
                  <a:gd name="connsiteX72" fmla="*/ 6881 w 10002"/>
                  <a:gd name="connsiteY72" fmla="*/ 9415 h 10454"/>
                  <a:gd name="connsiteX73" fmla="*/ 6948 w 10002"/>
                  <a:gd name="connsiteY73" fmla="*/ 9527 h 10454"/>
                  <a:gd name="connsiteX74" fmla="*/ 3112 w 10002"/>
                  <a:gd name="connsiteY74" fmla="*/ 9527 h 10454"/>
                  <a:gd name="connsiteX75" fmla="*/ 3151 w 10002"/>
                  <a:gd name="connsiteY75" fmla="*/ 9441 h 10454"/>
                  <a:gd name="connsiteX76" fmla="*/ 3205 w 10002"/>
                  <a:gd name="connsiteY76" fmla="*/ 9355 h 10454"/>
                  <a:gd name="connsiteX77" fmla="*/ 3260 w 10002"/>
                  <a:gd name="connsiteY77" fmla="*/ 9289 h 10454"/>
                  <a:gd name="connsiteX78" fmla="*/ 3331 w 10002"/>
                  <a:gd name="connsiteY78" fmla="*/ 9223 h 10454"/>
                  <a:gd name="connsiteX79" fmla="*/ 3399 w 10002"/>
                  <a:gd name="connsiteY79" fmla="*/ 9170 h 10454"/>
                  <a:gd name="connsiteX80" fmla="*/ 3480 w 10002"/>
                  <a:gd name="connsiteY80" fmla="*/ 9117 h 10454"/>
                  <a:gd name="connsiteX81" fmla="*/ 3561 w 10002"/>
                  <a:gd name="connsiteY81" fmla="*/ 9077 h 10454"/>
                  <a:gd name="connsiteX82" fmla="*/ 3656 w 10002"/>
                  <a:gd name="connsiteY82" fmla="*/ 9044 h 10454"/>
                  <a:gd name="connsiteX83" fmla="*/ 3656 w 10002"/>
                  <a:gd name="connsiteY83" fmla="*/ 8195 h 10454"/>
                  <a:gd name="connsiteX84" fmla="*/ 1541 w 10002"/>
                  <a:gd name="connsiteY84" fmla="*/ 8282 h 10454"/>
                  <a:gd name="connsiteX85" fmla="*/ 2 w 10002"/>
                  <a:gd name="connsiteY85" fmla="*/ 7088 h 10454"/>
                  <a:gd name="connsiteX86" fmla="*/ 2106 w 10002"/>
                  <a:gd name="connsiteY86" fmla="*/ 9555 h 10454"/>
                  <a:gd name="connsiteX87" fmla="*/ 6228 w 10002"/>
                  <a:gd name="connsiteY87" fmla="*/ 10294 h 10454"/>
                  <a:gd name="connsiteX88" fmla="*/ 8631 w 10002"/>
                  <a:gd name="connsiteY88" fmla="*/ 9231 h 10454"/>
                  <a:gd name="connsiteX89" fmla="*/ 9120 w 10002"/>
                  <a:gd name="connsiteY89" fmla="*/ 8935 h 10454"/>
                  <a:gd name="connsiteX0" fmla="*/ 9120 w 10002"/>
                  <a:gd name="connsiteY0" fmla="*/ 8935 h 10369"/>
                  <a:gd name="connsiteX1" fmla="*/ 10002 w 10002"/>
                  <a:gd name="connsiteY1" fmla="*/ 7381 h 10369"/>
                  <a:gd name="connsiteX2" fmla="*/ 9175 w 10002"/>
                  <a:gd name="connsiteY2" fmla="*/ 7381 h 10369"/>
                  <a:gd name="connsiteX3" fmla="*/ 9175 w 10002"/>
                  <a:gd name="connsiteY3" fmla="*/ 4128 h 10369"/>
                  <a:gd name="connsiteX4" fmla="*/ 7135 w 10002"/>
                  <a:gd name="connsiteY4" fmla="*/ 4128 h 10369"/>
                  <a:gd name="connsiteX5" fmla="*/ 7135 w 10002"/>
                  <a:gd name="connsiteY5" fmla="*/ 3816 h 10369"/>
                  <a:gd name="connsiteX6" fmla="*/ 8766 w 10002"/>
                  <a:gd name="connsiteY6" fmla="*/ 3816 h 10369"/>
                  <a:gd name="connsiteX7" fmla="*/ 8766 w 10002"/>
                  <a:gd name="connsiteY7" fmla="*/ 3498 h 10369"/>
                  <a:gd name="connsiteX8" fmla="*/ 7135 w 10002"/>
                  <a:gd name="connsiteY8" fmla="*/ 3498 h 10369"/>
                  <a:gd name="connsiteX9" fmla="*/ 7135 w 10002"/>
                  <a:gd name="connsiteY9" fmla="*/ 1365 h 10369"/>
                  <a:gd name="connsiteX10" fmla="*/ 4735 w 10002"/>
                  <a:gd name="connsiteY10" fmla="*/ 550 h 10369"/>
                  <a:gd name="connsiteX11" fmla="*/ 4735 w 10002"/>
                  <a:gd name="connsiteY11" fmla="*/ 5672 h 10369"/>
                  <a:gd name="connsiteX12" fmla="*/ 4355 w 10002"/>
                  <a:gd name="connsiteY12" fmla="*/ 5678 h 10369"/>
                  <a:gd name="connsiteX13" fmla="*/ 4355 w 10002"/>
                  <a:gd name="connsiteY13" fmla="*/ 1756 h 10369"/>
                  <a:gd name="connsiteX14" fmla="*/ 3548 w 10002"/>
                  <a:gd name="connsiteY14" fmla="*/ 2061 h 10369"/>
                  <a:gd name="connsiteX15" fmla="*/ 3112 w 10002"/>
                  <a:gd name="connsiteY15" fmla="*/ 2061 h 10369"/>
                  <a:gd name="connsiteX16" fmla="*/ 3112 w 10002"/>
                  <a:gd name="connsiteY16" fmla="*/ 0 h 10369"/>
                  <a:gd name="connsiteX17" fmla="*/ 2951 w 10002"/>
                  <a:gd name="connsiteY17" fmla="*/ 0 h 10369"/>
                  <a:gd name="connsiteX18" fmla="*/ 2951 w 10002"/>
                  <a:gd name="connsiteY18" fmla="*/ 2061 h 10369"/>
                  <a:gd name="connsiteX19" fmla="*/ 2581 w 10002"/>
                  <a:gd name="connsiteY19" fmla="*/ 2061 h 10369"/>
                  <a:gd name="connsiteX20" fmla="*/ 2581 w 10002"/>
                  <a:gd name="connsiteY20" fmla="*/ 2492 h 10369"/>
                  <a:gd name="connsiteX21" fmla="*/ 1916 w 10002"/>
                  <a:gd name="connsiteY21" fmla="*/ 2815 h 10369"/>
                  <a:gd name="connsiteX22" fmla="*/ 1916 w 10002"/>
                  <a:gd name="connsiteY22" fmla="*/ 4413 h 10369"/>
                  <a:gd name="connsiteX23" fmla="*/ 1560 w 10002"/>
                  <a:gd name="connsiteY23" fmla="*/ 4413 h 10369"/>
                  <a:gd name="connsiteX24" fmla="*/ 1560 w 10002"/>
                  <a:gd name="connsiteY24" fmla="*/ 4837 h 10369"/>
                  <a:gd name="connsiteX25" fmla="*/ 1916 w 10002"/>
                  <a:gd name="connsiteY25" fmla="*/ 4837 h 10369"/>
                  <a:gd name="connsiteX26" fmla="*/ 1916 w 10002"/>
                  <a:gd name="connsiteY26" fmla="*/ 5367 h 10369"/>
                  <a:gd name="connsiteX27" fmla="*/ 1560 w 10002"/>
                  <a:gd name="connsiteY27" fmla="*/ 5367 h 10369"/>
                  <a:gd name="connsiteX28" fmla="*/ 1560 w 10002"/>
                  <a:gd name="connsiteY28" fmla="*/ 5791 h 10369"/>
                  <a:gd name="connsiteX29" fmla="*/ 1916 w 10002"/>
                  <a:gd name="connsiteY29" fmla="*/ 5791 h 10369"/>
                  <a:gd name="connsiteX30" fmla="*/ 1916 w 10002"/>
                  <a:gd name="connsiteY30" fmla="*/ 7043 h 10369"/>
                  <a:gd name="connsiteX31" fmla="*/ 855 w 10002"/>
                  <a:gd name="connsiteY31" fmla="*/ 7043 h 10369"/>
                  <a:gd name="connsiteX32" fmla="*/ 855 w 10002"/>
                  <a:gd name="connsiteY32" fmla="*/ 7818 h 10369"/>
                  <a:gd name="connsiteX33" fmla="*/ 1399 w 10002"/>
                  <a:gd name="connsiteY33" fmla="*/ 7838 h 10369"/>
                  <a:gd name="connsiteX34" fmla="*/ 2136 w 10002"/>
                  <a:gd name="connsiteY34" fmla="*/ 7315 h 10369"/>
                  <a:gd name="connsiteX35" fmla="*/ 2130 w 10002"/>
                  <a:gd name="connsiteY35" fmla="*/ 7818 h 10369"/>
                  <a:gd name="connsiteX36" fmla="*/ 2809 w 10002"/>
                  <a:gd name="connsiteY36" fmla="*/ 7368 h 10369"/>
                  <a:gd name="connsiteX37" fmla="*/ 2809 w 10002"/>
                  <a:gd name="connsiteY37" fmla="*/ 7818 h 10369"/>
                  <a:gd name="connsiteX38" fmla="*/ 3480 w 10002"/>
                  <a:gd name="connsiteY38" fmla="*/ 7361 h 10369"/>
                  <a:gd name="connsiteX39" fmla="*/ 3486 w 10002"/>
                  <a:gd name="connsiteY39" fmla="*/ 7811 h 10369"/>
                  <a:gd name="connsiteX40" fmla="*/ 4132 w 10002"/>
                  <a:gd name="connsiteY40" fmla="*/ 7328 h 10369"/>
                  <a:gd name="connsiteX41" fmla="*/ 4132 w 10002"/>
                  <a:gd name="connsiteY41" fmla="*/ 8613 h 10369"/>
                  <a:gd name="connsiteX42" fmla="*/ 4207 w 10002"/>
                  <a:gd name="connsiteY42" fmla="*/ 8520 h 10369"/>
                  <a:gd name="connsiteX43" fmla="*/ 4280 w 10002"/>
                  <a:gd name="connsiteY43" fmla="*/ 8434 h 10369"/>
                  <a:gd name="connsiteX44" fmla="*/ 4370 w 10002"/>
                  <a:gd name="connsiteY44" fmla="*/ 8361 h 10369"/>
                  <a:gd name="connsiteX45" fmla="*/ 4469 w 10002"/>
                  <a:gd name="connsiteY45" fmla="*/ 8295 h 10369"/>
                  <a:gd name="connsiteX46" fmla="*/ 4569 w 10002"/>
                  <a:gd name="connsiteY46" fmla="*/ 8249 h 10369"/>
                  <a:gd name="connsiteX47" fmla="*/ 4676 w 10002"/>
                  <a:gd name="connsiteY47" fmla="*/ 8215 h 10369"/>
                  <a:gd name="connsiteX48" fmla="*/ 4788 w 10002"/>
                  <a:gd name="connsiteY48" fmla="*/ 8189 h 10369"/>
                  <a:gd name="connsiteX49" fmla="*/ 4917 w 10002"/>
                  <a:gd name="connsiteY49" fmla="*/ 8182 h 10369"/>
                  <a:gd name="connsiteX50" fmla="*/ 5093 w 10002"/>
                  <a:gd name="connsiteY50" fmla="*/ 8195 h 10369"/>
                  <a:gd name="connsiteX51" fmla="*/ 5268 w 10002"/>
                  <a:gd name="connsiteY51" fmla="*/ 8242 h 10369"/>
                  <a:gd name="connsiteX52" fmla="*/ 5408 w 10002"/>
                  <a:gd name="connsiteY52" fmla="*/ 8321 h 10369"/>
                  <a:gd name="connsiteX53" fmla="*/ 5551 w 10002"/>
                  <a:gd name="connsiteY53" fmla="*/ 8421 h 10369"/>
                  <a:gd name="connsiteX54" fmla="*/ 5672 w 10002"/>
                  <a:gd name="connsiteY54" fmla="*/ 8540 h 10369"/>
                  <a:gd name="connsiteX55" fmla="*/ 5752 w 10002"/>
                  <a:gd name="connsiteY55" fmla="*/ 8686 h 10369"/>
                  <a:gd name="connsiteX56" fmla="*/ 5826 w 10002"/>
                  <a:gd name="connsiteY56" fmla="*/ 8838 h 10369"/>
                  <a:gd name="connsiteX57" fmla="*/ 5851 w 10002"/>
                  <a:gd name="connsiteY57" fmla="*/ 9004 h 10369"/>
                  <a:gd name="connsiteX58" fmla="*/ 5885 w 10002"/>
                  <a:gd name="connsiteY58" fmla="*/ 8997 h 10369"/>
                  <a:gd name="connsiteX59" fmla="*/ 5912 w 10002"/>
                  <a:gd name="connsiteY59" fmla="*/ 8997 h 10369"/>
                  <a:gd name="connsiteX60" fmla="*/ 5939 w 10002"/>
                  <a:gd name="connsiteY60" fmla="*/ 8991 h 10369"/>
                  <a:gd name="connsiteX61" fmla="*/ 5965 w 10002"/>
                  <a:gd name="connsiteY61" fmla="*/ 8991 h 10369"/>
                  <a:gd name="connsiteX62" fmla="*/ 5999 w 10002"/>
                  <a:gd name="connsiteY62" fmla="*/ 8984 h 10369"/>
                  <a:gd name="connsiteX63" fmla="*/ 6031 w 10002"/>
                  <a:gd name="connsiteY63" fmla="*/ 8984 h 10369"/>
                  <a:gd name="connsiteX64" fmla="*/ 6059 w 10002"/>
                  <a:gd name="connsiteY64" fmla="*/ 8984 h 10369"/>
                  <a:gd name="connsiteX65" fmla="*/ 6094 w 10002"/>
                  <a:gd name="connsiteY65" fmla="*/ 8984 h 10369"/>
                  <a:gd name="connsiteX66" fmla="*/ 6234 w 10002"/>
                  <a:gd name="connsiteY66" fmla="*/ 8991 h 10369"/>
                  <a:gd name="connsiteX67" fmla="*/ 6362 w 10002"/>
                  <a:gd name="connsiteY67" fmla="*/ 9024 h 10369"/>
                  <a:gd name="connsiteX68" fmla="*/ 6489 w 10002"/>
                  <a:gd name="connsiteY68" fmla="*/ 9070 h 10369"/>
                  <a:gd name="connsiteX69" fmla="*/ 6605 w 10002"/>
                  <a:gd name="connsiteY69" fmla="*/ 9137 h 10369"/>
                  <a:gd name="connsiteX70" fmla="*/ 6711 w 10002"/>
                  <a:gd name="connsiteY70" fmla="*/ 9216 h 10369"/>
                  <a:gd name="connsiteX71" fmla="*/ 6806 w 10002"/>
                  <a:gd name="connsiteY71" fmla="*/ 9302 h 10369"/>
                  <a:gd name="connsiteX72" fmla="*/ 6881 w 10002"/>
                  <a:gd name="connsiteY72" fmla="*/ 9415 h 10369"/>
                  <a:gd name="connsiteX73" fmla="*/ 6948 w 10002"/>
                  <a:gd name="connsiteY73" fmla="*/ 9527 h 10369"/>
                  <a:gd name="connsiteX74" fmla="*/ 3112 w 10002"/>
                  <a:gd name="connsiteY74" fmla="*/ 9527 h 10369"/>
                  <a:gd name="connsiteX75" fmla="*/ 3151 w 10002"/>
                  <a:gd name="connsiteY75" fmla="*/ 9441 h 10369"/>
                  <a:gd name="connsiteX76" fmla="*/ 3205 w 10002"/>
                  <a:gd name="connsiteY76" fmla="*/ 9355 h 10369"/>
                  <a:gd name="connsiteX77" fmla="*/ 3260 w 10002"/>
                  <a:gd name="connsiteY77" fmla="*/ 9289 h 10369"/>
                  <a:gd name="connsiteX78" fmla="*/ 3331 w 10002"/>
                  <a:gd name="connsiteY78" fmla="*/ 9223 h 10369"/>
                  <a:gd name="connsiteX79" fmla="*/ 3399 w 10002"/>
                  <a:gd name="connsiteY79" fmla="*/ 9170 h 10369"/>
                  <a:gd name="connsiteX80" fmla="*/ 3480 w 10002"/>
                  <a:gd name="connsiteY80" fmla="*/ 9117 h 10369"/>
                  <a:gd name="connsiteX81" fmla="*/ 3561 w 10002"/>
                  <a:gd name="connsiteY81" fmla="*/ 9077 h 10369"/>
                  <a:gd name="connsiteX82" fmla="*/ 3656 w 10002"/>
                  <a:gd name="connsiteY82" fmla="*/ 9044 h 10369"/>
                  <a:gd name="connsiteX83" fmla="*/ 3656 w 10002"/>
                  <a:gd name="connsiteY83" fmla="*/ 8195 h 10369"/>
                  <a:gd name="connsiteX84" fmla="*/ 1541 w 10002"/>
                  <a:gd name="connsiteY84" fmla="*/ 8282 h 10369"/>
                  <a:gd name="connsiteX85" fmla="*/ 2 w 10002"/>
                  <a:gd name="connsiteY85" fmla="*/ 7088 h 10369"/>
                  <a:gd name="connsiteX86" fmla="*/ 2106 w 10002"/>
                  <a:gd name="connsiteY86" fmla="*/ 9555 h 10369"/>
                  <a:gd name="connsiteX87" fmla="*/ 6228 w 10002"/>
                  <a:gd name="connsiteY87" fmla="*/ 10294 h 10369"/>
                  <a:gd name="connsiteX88" fmla="*/ 8631 w 10002"/>
                  <a:gd name="connsiteY88" fmla="*/ 9231 h 10369"/>
                  <a:gd name="connsiteX89" fmla="*/ 9120 w 10002"/>
                  <a:gd name="connsiteY89" fmla="*/ 8935 h 10369"/>
                  <a:gd name="connsiteX0" fmla="*/ 9120 w 10002"/>
                  <a:gd name="connsiteY0" fmla="*/ 8935 h 10369"/>
                  <a:gd name="connsiteX1" fmla="*/ 10002 w 10002"/>
                  <a:gd name="connsiteY1" fmla="*/ 7381 h 10369"/>
                  <a:gd name="connsiteX2" fmla="*/ 9175 w 10002"/>
                  <a:gd name="connsiteY2" fmla="*/ 7381 h 10369"/>
                  <a:gd name="connsiteX3" fmla="*/ 9175 w 10002"/>
                  <a:gd name="connsiteY3" fmla="*/ 4128 h 10369"/>
                  <a:gd name="connsiteX4" fmla="*/ 7135 w 10002"/>
                  <a:gd name="connsiteY4" fmla="*/ 4128 h 10369"/>
                  <a:gd name="connsiteX5" fmla="*/ 7135 w 10002"/>
                  <a:gd name="connsiteY5" fmla="*/ 3816 h 10369"/>
                  <a:gd name="connsiteX6" fmla="*/ 8766 w 10002"/>
                  <a:gd name="connsiteY6" fmla="*/ 3816 h 10369"/>
                  <a:gd name="connsiteX7" fmla="*/ 8766 w 10002"/>
                  <a:gd name="connsiteY7" fmla="*/ 3498 h 10369"/>
                  <a:gd name="connsiteX8" fmla="*/ 7135 w 10002"/>
                  <a:gd name="connsiteY8" fmla="*/ 3498 h 10369"/>
                  <a:gd name="connsiteX9" fmla="*/ 7135 w 10002"/>
                  <a:gd name="connsiteY9" fmla="*/ 1365 h 10369"/>
                  <a:gd name="connsiteX10" fmla="*/ 4735 w 10002"/>
                  <a:gd name="connsiteY10" fmla="*/ 550 h 10369"/>
                  <a:gd name="connsiteX11" fmla="*/ 4735 w 10002"/>
                  <a:gd name="connsiteY11" fmla="*/ 5672 h 10369"/>
                  <a:gd name="connsiteX12" fmla="*/ 4355 w 10002"/>
                  <a:gd name="connsiteY12" fmla="*/ 5678 h 10369"/>
                  <a:gd name="connsiteX13" fmla="*/ 4355 w 10002"/>
                  <a:gd name="connsiteY13" fmla="*/ 1756 h 10369"/>
                  <a:gd name="connsiteX14" fmla="*/ 3548 w 10002"/>
                  <a:gd name="connsiteY14" fmla="*/ 2061 h 10369"/>
                  <a:gd name="connsiteX15" fmla="*/ 3112 w 10002"/>
                  <a:gd name="connsiteY15" fmla="*/ 2061 h 10369"/>
                  <a:gd name="connsiteX16" fmla="*/ 3112 w 10002"/>
                  <a:gd name="connsiteY16" fmla="*/ 0 h 10369"/>
                  <a:gd name="connsiteX17" fmla="*/ 2951 w 10002"/>
                  <a:gd name="connsiteY17" fmla="*/ 0 h 10369"/>
                  <a:gd name="connsiteX18" fmla="*/ 2951 w 10002"/>
                  <a:gd name="connsiteY18" fmla="*/ 2061 h 10369"/>
                  <a:gd name="connsiteX19" fmla="*/ 2581 w 10002"/>
                  <a:gd name="connsiteY19" fmla="*/ 2061 h 10369"/>
                  <a:gd name="connsiteX20" fmla="*/ 2581 w 10002"/>
                  <a:gd name="connsiteY20" fmla="*/ 2492 h 10369"/>
                  <a:gd name="connsiteX21" fmla="*/ 1916 w 10002"/>
                  <a:gd name="connsiteY21" fmla="*/ 2815 h 10369"/>
                  <a:gd name="connsiteX22" fmla="*/ 1916 w 10002"/>
                  <a:gd name="connsiteY22" fmla="*/ 4413 h 10369"/>
                  <a:gd name="connsiteX23" fmla="*/ 1560 w 10002"/>
                  <a:gd name="connsiteY23" fmla="*/ 4413 h 10369"/>
                  <a:gd name="connsiteX24" fmla="*/ 1560 w 10002"/>
                  <a:gd name="connsiteY24" fmla="*/ 4837 h 10369"/>
                  <a:gd name="connsiteX25" fmla="*/ 1916 w 10002"/>
                  <a:gd name="connsiteY25" fmla="*/ 4837 h 10369"/>
                  <a:gd name="connsiteX26" fmla="*/ 1916 w 10002"/>
                  <a:gd name="connsiteY26" fmla="*/ 5367 h 10369"/>
                  <a:gd name="connsiteX27" fmla="*/ 1560 w 10002"/>
                  <a:gd name="connsiteY27" fmla="*/ 5367 h 10369"/>
                  <a:gd name="connsiteX28" fmla="*/ 1560 w 10002"/>
                  <a:gd name="connsiteY28" fmla="*/ 5791 h 10369"/>
                  <a:gd name="connsiteX29" fmla="*/ 1916 w 10002"/>
                  <a:gd name="connsiteY29" fmla="*/ 5791 h 10369"/>
                  <a:gd name="connsiteX30" fmla="*/ 1916 w 10002"/>
                  <a:gd name="connsiteY30" fmla="*/ 7043 h 10369"/>
                  <a:gd name="connsiteX31" fmla="*/ 855 w 10002"/>
                  <a:gd name="connsiteY31" fmla="*/ 7043 h 10369"/>
                  <a:gd name="connsiteX32" fmla="*/ 855 w 10002"/>
                  <a:gd name="connsiteY32" fmla="*/ 7818 h 10369"/>
                  <a:gd name="connsiteX33" fmla="*/ 1399 w 10002"/>
                  <a:gd name="connsiteY33" fmla="*/ 7838 h 10369"/>
                  <a:gd name="connsiteX34" fmla="*/ 2136 w 10002"/>
                  <a:gd name="connsiteY34" fmla="*/ 7315 h 10369"/>
                  <a:gd name="connsiteX35" fmla="*/ 2130 w 10002"/>
                  <a:gd name="connsiteY35" fmla="*/ 7818 h 10369"/>
                  <a:gd name="connsiteX36" fmla="*/ 2809 w 10002"/>
                  <a:gd name="connsiteY36" fmla="*/ 7368 h 10369"/>
                  <a:gd name="connsiteX37" fmla="*/ 2809 w 10002"/>
                  <a:gd name="connsiteY37" fmla="*/ 7818 h 10369"/>
                  <a:gd name="connsiteX38" fmla="*/ 3480 w 10002"/>
                  <a:gd name="connsiteY38" fmla="*/ 7361 h 10369"/>
                  <a:gd name="connsiteX39" fmla="*/ 3486 w 10002"/>
                  <a:gd name="connsiteY39" fmla="*/ 7811 h 10369"/>
                  <a:gd name="connsiteX40" fmla="*/ 4132 w 10002"/>
                  <a:gd name="connsiteY40" fmla="*/ 7328 h 10369"/>
                  <a:gd name="connsiteX41" fmla="*/ 4132 w 10002"/>
                  <a:gd name="connsiteY41" fmla="*/ 8613 h 10369"/>
                  <a:gd name="connsiteX42" fmla="*/ 4207 w 10002"/>
                  <a:gd name="connsiteY42" fmla="*/ 8520 h 10369"/>
                  <a:gd name="connsiteX43" fmla="*/ 4280 w 10002"/>
                  <a:gd name="connsiteY43" fmla="*/ 8434 h 10369"/>
                  <a:gd name="connsiteX44" fmla="*/ 4370 w 10002"/>
                  <a:gd name="connsiteY44" fmla="*/ 8361 h 10369"/>
                  <a:gd name="connsiteX45" fmla="*/ 4469 w 10002"/>
                  <a:gd name="connsiteY45" fmla="*/ 8295 h 10369"/>
                  <a:gd name="connsiteX46" fmla="*/ 4569 w 10002"/>
                  <a:gd name="connsiteY46" fmla="*/ 8249 h 10369"/>
                  <a:gd name="connsiteX47" fmla="*/ 4676 w 10002"/>
                  <a:gd name="connsiteY47" fmla="*/ 8215 h 10369"/>
                  <a:gd name="connsiteX48" fmla="*/ 4788 w 10002"/>
                  <a:gd name="connsiteY48" fmla="*/ 8189 h 10369"/>
                  <a:gd name="connsiteX49" fmla="*/ 4917 w 10002"/>
                  <a:gd name="connsiteY49" fmla="*/ 8182 h 10369"/>
                  <a:gd name="connsiteX50" fmla="*/ 5093 w 10002"/>
                  <a:gd name="connsiteY50" fmla="*/ 8195 h 10369"/>
                  <a:gd name="connsiteX51" fmla="*/ 5268 w 10002"/>
                  <a:gd name="connsiteY51" fmla="*/ 8242 h 10369"/>
                  <a:gd name="connsiteX52" fmla="*/ 5408 w 10002"/>
                  <a:gd name="connsiteY52" fmla="*/ 8321 h 10369"/>
                  <a:gd name="connsiteX53" fmla="*/ 5551 w 10002"/>
                  <a:gd name="connsiteY53" fmla="*/ 8421 h 10369"/>
                  <a:gd name="connsiteX54" fmla="*/ 5672 w 10002"/>
                  <a:gd name="connsiteY54" fmla="*/ 8540 h 10369"/>
                  <a:gd name="connsiteX55" fmla="*/ 5752 w 10002"/>
                  <a:gd name="connsiteY55" fmla="*/ 8686 h 10369"/>
                  <a:gd name="connsiteX56" fmla="*/ 5826 w 10002"/>
                  <a:gd name="connsiteY56" fmla="*/ 8838 h 10369"/>
                  <a:gd name="connsiteX57" fmla="*/ 5851 w 10002"/>
                  <a:gd name="connsiteY57" fmla="*/ 9004 h 10369"/>
                  <a:gd name="connsiteX58" fmla="*/ 5885 w 10002"/>
                  <a:gd name="connsiteY58" fmla="*/ 8997 h 10369"/>
                  <a:gd name="connsiteX59" fmla="*/ 5912 w 10002"/>
                  <a:gd name="connsiteY59" fmla="*/ 8997 h 10369"/>
                  <a:gd name="connsiteX60" fmla="*/ 5939 w 10002"/>
                  <a:gd name="connsiteY60" fmla="*/ 8991 h 10369"/>
                  <a:gd name="connsiteX61" fmla="*/ 5965 w 10002"/>
                  <a:gd name="connsiteY61" fmla="*/ 8991 h 10369"/>
                  <a:gd name="connsiteX62" fmla="*/ 5999 w 10002"/>
                  <a:gd name="connsiteY62" fmla="*/ 8984 h 10369"/>
                  <a:gd name="connsiteX63" fmla="*/ 6031 w 10002"/>
                  <a:gd name="connsiteY63" fmla="*/ 8984 h 10369"/>
                  <a:gd name="connsiteX64" fmla="*/ 6059 w 10002"/>
                  <a:gd name="connsiteY64" fmla="*/ 8984 h 10369"/>
                  <a:gd name="connsiteX65" fmla="*/ 6094 w 10002"/>
                  <a:gd name="connsiteY65" fmla="*/ 8984 h 10369"/>
                  <a:gd name="connsiteX66" fmla="*/ 6234 w 10002"/>
                  <a:gd name="connsiteY66" fmla="*/ 8991 h 10369"/>
                  <a:gd name="connsiteX67" fmla="*/ 6362 w 10002"/>
                  <a:gd name="connsiteY67" fmla="*/ 9024 h 10369"/>
                  <a:gd name="connsiteX68" fmla="*/ 6489 w 10002"/>
                  <a:gd name="connsiteY68" fmla="*/ 9070 h 10369"/>
                  <a:gd name="connsiteX69" fmla="*/ 6605 w 10002"/>
                  <a:gd name="connsiteY69" fmla="*/ 9137 h 10369"/>
                  <a:gd name="connsiteX70" fmla="*/ 6711 w 10002"/>
                  <a:gd name="connsiteY70" fmla="*/ 9216 h 10369"/>
                  <a:gd name="connsiteX71" fmla="*/ 6806 w 10002"/>
                  <a:gd name="connsiteY71" fmla="*/ 9302 h 10369"/>
                  <a:gd name="connsiteX72" fmla="*/ 6881 w 10002"/>
                  <a:gd name="connsiteY72" fmla="*/ 9415 h 10369"/>
                  <a:gd name="connsiteX73" fmla="*/ 6948 w 10002"/>
                  <a:gd name="connsiteY73" fmla="*/ 9527 h 10369"/>
                  <a:gd name="connsiteX74" fmla="*/ 3112 w 10002"/>
                  <a:gd name="connsiteY74" fmla="*/ 9527 h 10369"/>
                  <a:gd name="connsiteX75" fmla="*/ 3151 w 10002"/>
                  <a:gd name="connsiteY75" fmla="*/ 9441 h 10369"/>
                  <a:gd name="connsiteX76" fmla="*/ 3205 w 10002"/>
                  <a:gd name="connsiteY76" fmla="*/ 9355 h 10369"/>
                  <a:gd name="connsiteX77" fmla="*/ 3260 w 10002"/>
                  <a:gd name="connsiteY77" fmla="*/ 9289 h 10369"/>
                  <a:gd name="connsiteX78" fmla="*/ 3331 w 10002"/>
                  <a:gd name="connsiteY78" fmla="*/ 9223 h 10369"/>
                  <a:gd name="connsiteX79" fmla="*/ 3399 w 10002"/>
                  <a:gd name="connsiteY79" fmla="*/ 9170 h 10369"/>
                  <a:gd name="connsiteX80" fmla="*/ 3480 w 10002"/>
                  <a:gd name="connsiteY80" fmla="*/ 9117 h 10369"/>
                  <a:gd name="connsiteX81" fmla="*/ 3561 w 10002"/>
                  <a:gd name="connsiteY81" fmla="*/ 9077 h 10369"/>
                  <a:gd name="connsiteX82" fmla="*/ 3656 w 10002"/>
                  <a:gd name="connsiteY82" fmla="*/ 9044 h 10369"/>
                  <a:gd name="connsiteX83" fmla="*/ 3656 w 10002"/>
                  <a:gd name="connsiteY83" fmla="*/ 8195 h 10369"/>
                  <a:gd name="connsiteX84" fmla="*/ 1541 w 10002"/>
                  <a:gd name="connsiteY84" fmla="*/ 8282 h 10369"/>
                  <a:gd name="connsiteX85" fmla="*/ 2 w 10002"/>
                  <a:gd name="connsiteY85" fmla="*/ 7088 h 10369"/>
                  <a:gd name="connsiteX86" fmla="*/ 2106 w 10002"/>
                  <a:gd name="connsiteY86" fmla="*/ 9555 h 10369"/>
                  <a:gd name="connsiteX87" fmla="*/ 6228 w 10002"/>
                  <a:gd name="connsiteY87" fmla="*/ 10294 h 10369"/>
                  <a:gd name="connsiteX88" fmla="*/ 8631 w 10002"/>
                  <a:gd name="connsiteY88" fmla="*/ 9231 h 10369"/>
                  <a:gd name="connsiteX89" fmla="*/ 9120 w 10002"/>
                  <a:gd name="connsiteY89" fmla="*/ 8935 h 10369"/>
                  <a:gd name="connsiteX0" fmla="*/ 8631 w 10002"/>
                  <a:gd name="connsiteY0" fmla="*/ 9231 h 10369"/>
                  <a:gd name="connsiteX1" fmla="*/ 10002 w 10002"/>
                  <a:gd name="connsiteY1" fmla="*/ 7381 h 10369"/>
                  <a:gd name="connsiteX2" fmla="*/ 9175 w 10002"/>
                  <a:gd name="connsiteY2" fmla="*/ 7381 h 10369"/>
                  <a:gd name="connsiteX3" fmla="*/ 9175 w 10002"/>
                  <a:gd name="connsiteY3" fmla="*/ 4128 h 10369"/>
                  <a:gd name="connsiteX4" fmla="*/ 7135 w 10002"/>
                  <a:gd name="connsiteY4" fmla="*/ 4128 h 10369"/>
                  <a:gd name="connsiteX5" fmla="*/ 7135 w 10002"/>
                  <a:gd name="connsiteY5" fmla="*/ 3816 h 10369"/>
                  <a:gd name="connsiteX6" fmla="*/ 8766 w 10002"/>
                  <a:gd name="connsiteY6" fmla="*/ 3816 h 10369"/>
                  <a:gd name="connsiteX7" fmla="*/ 8766 w 10002"/>
                  <a:gd name="connsiteY7" fmla="*/ 3498 h 10369"/>
                  <a:gd name="connsiteX8" fmla="*/ 7135 w 10002"/>
                  <a:gd name="connsiteY8" fmla="*/ 3498 h 10369"/>
                  <a:gd name="connsiteX9" fmla="*/ 7135 w 10002"/>
                  <a:gd name="connsiteY9" fmla="*/ 1365 h 10369"/>
                  <a:gd name="connsiteX10" fmla="*/ 4735 w 10002"/>
                  <a:gd name="connsiteY10" fmla="*/ 550 h 10369"/>
                  <a:gd name="connsiteX11" fmla="*/ 4735 w 10002"/>
                  <a:gd name="connsiteY11" fmla="*/ 5672 h 10369"/>
                  <a:gd name="connsiteX12" fmla="*/ 4355 w 10002"/>
                  <a:gd name="connsiteY12" fmla="*/ 5678 h 10369"/>
                  <a:gd name="connsiteX13" fmla="*/ 4355 w 10002"/>
                  <a:gd name="connsiteY13" fmla="*/ 1756 h 10369"/>
                  <a:gd name="connsiteX14" fmla="*/ 3548 w 10002"/>
                  <a:gd name="connsiteY14" fmla="*/ 2061 h 10369"/>
                  <a:gd name="connsiteX15" fmla="*/ 3112 w 10002"/>
                  <a:gd name="connsiteY15" fmla="*/ 2061 h 10369"/>
                  <a:gd name="connsiteX16" fmla="*/ 3112 w 10002"/>
                  <a:gd name="connsiteY16" fmla="*/ 0 h 10369"/>
                  <a:gd name="connsiteX17" fmla="*/ 2951 w 10002"/>
                  <a:gd name="connsiteY17" fmla="*/ 0 h 10369"/>
                  <a:gd name="connsiteX18" fmla="*/ 2951 w 10002"/>
                  <a:gd name="connsiteY18" fmla="*/ 2061 h 10369"/>
                  <a:gd name="connsiteX19" fmla="*/ 2581 w 10002"/>
                  <a:gd name="connsiteY19" fmla="*/ 2061 h 10369"/>
                  <a:gd name="connsiteX20" fmla="*/ 2581 w 10002"/>
                  <a:gd name="connsiteY20" fmla="*/ 2492 h 10369"/>
                  <a:gd name="connsiteX21" fmla="*/ 1916 w 10002"/>
                  <a:gd name="connsiteY21" fmla="*/ 2815 h 10369"/>
                  <a:gd name="connsiteX22" fmla="*/ 1916 w 10002"/>
                  <a:gd name="connsiteY22" fmla="*/ 4413 h 10369"/>
                  <a:gd name="connsiteX23" fmla="*/ 1560 w 10002"/>
                  <a:gd name="connsiteY23" fmla="*/ 4413 h 10369"/>
                  <a:gd name="connsiteX24" fmla="*/ 1560 w 10002"/>
                  <a:gd name="connsiteY24" fmla="*/ 4837 h 10369"/>
                  <a:gd name="connsiteX25" fmla="*/ 1916 w 10002"/>
                  <a:gd name="connsiteY25" fmla="*/ 4837 h 10369"/>
                  <a:gd name="connsiteX26" fmla="*/ 1916 w 10002"/>
                  <a:gd name="connsiteY26" fmla="*/ 5367 h 10369"/>
                  <a:gd name="connsiteX27" fmla="*/ 1560 w 10002"/>
                  <a:gd name="connsiteY27" fmla="*/ 5367 h 10369"/>
                  <a:gd name="connsiteX28" fmla="*/ 1560 w 10002"/>
                  <a:gd name="connsiteY28" fmla="*/ 5791 h 10369"/>
                  <a:gd name="connsiteX29" fmla="*/ 1916 w 10002"/>
                  <a:gd name="connsiteY29" fmla="*/ 5791 h 10369"/>
                  <a:gd name="connsiteX30" fmla="*/ 1916 w 10002"/>
                  <a:gd name="connsiteY30" fmla="*/ 7043 h 10369"/>
                  <a:gd name="connsiteX31" fmla="*/ 855 w 10002"/>
                  <a:gd name="connsiteY31" fmla="*/ 7043 h 10369"/>
                  <a:gd name="connsiteX32" fmla="*/ 855 w 10002"/>
                  <a:gd name="connsiteY32" fmla="*/ 7818 h 10369"/>
                  <a:gd name="connsiteX33" fmla="*/ 1399 w 10002"/>
                  <a:gd name="connsiteY33" fmla="*/ 7838 h 10369"/>
                  <a:gd name="connsiteX34" fmla="*/ 2136 w 10002"/>
                  <a:gd name="connsiteY34" fmla="*/ 7315 h 10369"/>
                  <a:gd name="connsiteX35" fmla="*/ 2130 w 10002"/>
                  <a:gd name="connsiteY35" fmla="*/ 7818 h 10369"/>
                  <a:gd name="connsiteX36" fmla="*/ 2809 w 10002"/>
                  <a:gd name="connsiteY36" fmla="*/ 7368 h 10369"/>
                  <a:gd name="connsiteX37" fmla="*/ 2809 w 10002"/>
                  <a:gd name="connsiteY37" fmla="*/ 7818 h 10369"/>
                  <a:gd name="connsiteX38" fmla="*/ 3480 w 10002"/>
                  <a:gd name="connsiteY38" fmla="*/ 7361 h 10369"/>
                  <a:gd name="connsiteX39" fmla="*/ 3486 w 10002"/>
                  <a:gd name="connsiteY39" fmla="*/ 7811 h 10369"/>
                  <a:gd name="connsiteX40" fmla="*/ 4132 w 10002"/>
                  <a:gd name="connsiteY40" fmla="*/ 7328 h 10369"/>
                  <a:gd name="connsiteX41" fmla="*/ 4132 w 10002"/>
                  <a:gd name="connsiteY41" fmla="*/ 8613 h 10369"/>
                  <a:gd name="connsiteX42" fmla="*/ 4207 w 10002"/>
                  <a:gd name="connsiteY42" fmla="*/ 8520 h 10369"/>
                  <a:gd name="connsiteX43" fmla="*/ 4280 w 10002"/>
                  <a:gd name="connsiteY43" fmla="*/ 8434 h 10369"/>
                  <a:gd name="connsiteX44" fmla="*/ 4370 w 10002"/>
                  <a:gd name="connsiteY44" fmla="*/ 8361 h 10369"/>
                  <a:gd name="connsiteX45" fmla="*/ 4469 w 10002"/>
                  <a:gd name="connsiteY45" fmla="*/ 8295 h 10369"/>
                  <a:gd name="connsiteX46" fmla="*/ 4569 w 10002"/>
                  <a:gd name="connsiteY46" fmla="*/ 8249 h 10369"/>
                  <a:gd name="connsiteX47" fmla="*/ 4676 w 10002"/>
                  <a:gd name="connsiteY47" fmla="*/ 8215 h 10369"/>
                  <a:gd name="connsiteX48" fmla="*/ 4788 w 10002"/>
                  <a:gd name="connsiteY48" fmla="*/ 8189 h 10369"/>
                  <a:gd name="connsiteX49" fmla="*/ 4917 w 10002"/>
                  <a:gd name="connsiteY49" fmla="*/ 8182 h 10369"/>
                  <a:gd name="connsiteX50" fmla="*/ 5093 w 10002"/>
                  <a:gd name="connsiteY50" fmla="*/ 8195 h 10369"/>
                  <a:gd name="connsiteX51" fmla="*/ 5268 w 10002"/>
                  <a:gd name="connsiteY51" fmla="*/ 8242 h 10369"/>
                  <a:gd name="connsiteX52" fmla="*/ 5408 w 10002"/>
                  <a:gd name="connsiteY52" fmla="*/ 8321 h 10369"/>
                  <a:gd name="connsiteX53" fmla="*/ 5551 w 10002"/>
                  <a:gd name="connsiteY53" fmla="*/ 8421 h 10369"/>
                  <a:gd name="connsiteX54" fmla="*/ 5672 w 10002"/>
                  <a:gd name="connsiteY54" fmla="*/ 8540 h 10369"/>
                  <a:gd name="connsiteX55" fmla="*/ 5752 w 10002"/>
                  <a:gd name="connsiteY55" fmla="*/ 8686 h 10369"/>
                  <a:gd name="connsiteX56" fmla="*/ 5826 w 10002"/>
                  <a:gd name="connsiteY56" fmla="*/ 8838 h 10369"/>
                  <a:gd name="connsiteX57" fmla="*/ 5851 w 10002"/>
                  <a:gd name="connsiteY57" fmla="*/ 9004 h 10369"/>
                  <a:gd name="connsiteX58" fmla="*/ 5885 w 10002"/>
                  <a:gd name="connsiteY58" fmla="*/ 8997 h 10369"/>
                  <a:gd name="connsiteX59" fmla="*/ 5912 w 10002"/>
                  <a:gd name="connsiteY59" fmla="*/ 8997 h 10369"/>
                  <a:gd name="connsiteX60" fmla="*/ 5939 w 10002"/>
                  <a:gd name="connsiteY60" fmla="*/ 8991 h 10369"/>
                  <a:gd name="connsiteX61" fmla="*/ 5965 w 10002"/>
                  <a:gd name="connsiteY61" fmla="*/ 8991 h 10369"/>
                  <a:gd name="connsiteX62" fmla="*/ 5999 w 10002"/>
                  <a:gd name="connsiteY62" fmla="*/ 8984 h 10369"/>
                  <a:gd name="connsiteX63" fmla="*/ 6031 w 10002"/>
                  <a:gd name="connsiteY63" fmla="*/ 8984 h 10369"/>
                  <a:gd name="connsiteX64" fmla="*/ 6059 w 10002"/>
                  <a:gd name="connsiteY64" fmla="*/ 8984 h 10369"/>
                  <a:gd name="connsiteX65" fmla="*/ 6094 w 10002"/>
                  <a:gd name="connsiteY65" fmla="*/ 8984 h 10369"/>
                  <a:gd name="connsiteX66" fmla="*/ 6234 w 10002"/>
                  <a:gd name="connsiteY66" fmla="*/ 8991 h 10369"/>
                  <a:gd name="connsiteX67" fmla="*/ 6362 w 10002"/>
                  <a:gd name="connsiteY67" fmla="*/ 9024 h 10369"/>
                  <a:gd name="connsiteX68" fmla="*/ 6489 w 10002"/>
                  <a:gd name="connsiteY68" fmla="*/ 9070 h 10369"/>
                  <a:gd name="connsiteX69" fmla="*/ 6605 w 10002"/>
                  <a:gd name="connsiteY69" fmla="*/ 9137 h 10369"/>
                  <a:gd name="connsiteX70" fmla="*/ 6711 w 10002"/>
                  <a:gd name="connsiteY70" fmla="*/ 9216 h 10369"/>
                  <a:gd name="connsiteX71" fmla="*/ 6806 w 10002"/>
                  <a:gd name="connsiteY71" fmla="*/ 9302 h 10369"/>
                  <a:gd name="connsiteX72" fmla="*/ 6881 w 10002"/>
                  <a:gd name="connsiteY72" fmla="*/ 9415 h 10369"/>
                  <a:gd name="connsiteX73" fmla="*/ 6948 w 10002"/>
                  <a:gd name="connsiteY73" fmla="*/ 9527 h 10369"/>
                  <a:gd name="connsiteX74" fmla="*/ 3112 w 10002"/>
                  <a:gd name="connsiteY74" fmla="*/ 9527 h 10369"/>
                  <a:gd name="connsiteX75" fmla="*/ 3151 w 10002"/>
                  <a:gd name="connsiteY75" fmla="*/ 9441 h 10369"/>
                  <a:gd name="connsiteX76" fmla="*/ 3205 w 10002"/>
                  <a:gd name="connsiteY76" fmla="*/ 9355 h 10369"/>
                  <a:gd name="connsiteX77" fmla="*/ 3260 w 10002"/>
                  <a:gd name="connsiteY77" fmla="*/ 9289 h 10369"/>
                  <a:gd name="connsiteX78" fmla="*/ 3331 w 10002"/>
                  <a:gd name="connsiteY78" fmla="*/ 9223 h 10369"/>
                  <a:gd name="connsiteX79" fmla="*/ 3399 w 10002"/>
                  <a:gd name="connsiteY79" fmla="*/ 9170 h 10369"/>
                  <a:gd name="connsiteX80" fmla="*/ 3480 w 10002"/>
                  <a:gd name="connsiteY80" fmla="*/ 9117 h 10369"/>
                  <a:gd name="connsiteX81" fmla="*/ 3561 w 10002"/>
                  <a:gd name="connsiteY81" fmla="*/ 9077 h 10369"/>
                  <a:gd name="connsiteX82" fmla="*/ 3656 w 10002"/>
                  <a:gd name="connsiteY82" fmla="*/ 9044 h 10369"/>
                  <a:gd name="connsiteX83" fmla="*/ 3656 w 10002"/>
                  <a:gd name="connsiteY83" fmla="*/ 8195 h 10369"/>
                  <a:gd name="connsiteX84" fmla="*/ 1541 w 10002"/>
                  <a:gd name="connsiteY84" fmla="*/ 8282 h 10369"/>
                  <a:gd name="connsiteX85" fmla="*/ 2 w 10002"/>
                  <a:gd name="connsiteY85" fmla="*/ 7088 h 10369"/>
                  <a:gd name="connsiteX86" fmla="*/ 2106 w 10002"/>
                  <a:gd name="connsiteY86" fmla="*/ 9555 h 10369"/>
                  <a:gd name="connsiteX87" fmla="*/ 6228 w 10002"/>
                  <a:gd name="connsiteY87" fmla="*/ 10294 h 10369"/>
                  <a:gd name="connsiteX88" fmla="*/ 8631 w 10002"/>
                  <a:gd name="connsiteY88" fmla="*/ 9231 h 10369"/>
                  <a:gd name="connsiteX0" fmla="*/ 8631 w 10002"/>
                  <a:gd name="connsiteY0" fmla="*/ 9231 h 10369"/>
                  <a:gd name="connsiteX1" fmla="*/ 10002 w 10002"/>
                  <a:gd name="connsiteY1" fmla="*/ 7381 h 10369"/>
                  <a:gd name="connsiteX2" fmla="*/ 9175 w 10002"/>
                  <a:gd name="connsiteY2" fmla="*/ 7381 h 10369"/>
                  <a:gd name="connsiteX3" fmla="*/ 9175 w 10002"/>
                  <a:gd name="connsiteY3" fmla="*/ 4128 h 10369"/>
                  <a:gd name="connsiteX4" fmla="*/ 7135 w 10002"/>
                  <a:gd name="connsiteY4" fmla="*/ 4128 h 10369"/>
                  <a:gd name="connsiteX5" fmla="*/ 7135 w 10002"/>
                  <a:gd name="connsiteY5" fmla="*/ 3816 h 10369"/>
                  <a:gd name="connsiteX6" fmla="*/ 8766 w 10002"/>
                  <a:gd name="connsiteY6" fmla="*/ 3816 h 10369"/>
                  <a:gd name="connsiteX7" fmla="*/ 8766 w 10002"/>
                  <a:gd name="connsiteY7" fmla="*/ 3498 h 10369"/>
                  <a:gd name="connsiteX8" fmla="*/ 7135 w 10002"/>
                  <a:gd name="connsiteY8" fmla="*/ 3498 h 10369"/>
                  <a:gd name="connsiteX9" fmla="*/ 7135 w 10002"/>
                  <a:gd name="connsiteY9" fmla="*/ 1365 h 10369"/>
                  <a:gd name="connsiteX10" fmla="*/ 4735 w 10002"/>
                  <a:gd name="connsiteY10" fmla="*/ 550 h 10369"/>
                  <a:gd name="connsiteX11" fmla="*/ 4735 w 10002"/>
                  <a:gd name="connsiteY11" fmla="*/ 5672 h 10369"/>
                  <a:gd name="connsiteX12" fmla="*/ 4355 w 10002"/>
                  <a:gd name="connsiteY12" fmla="*/ 5678 h 10369"/>
                  <a:gd name="connsiteX13" fmla="*/ 4355 w 10002"/>
                  <a:gd name="connsiteY13" fmla="*/ 1756 h 10369"/>
                  <a:gd name="connsiteX14" fmla="*/ 3548 w 10002"/>
                  <a:gd name="connsiteY14" fmla="*/ 2061 h 10369"/>
                  <a:gd name="connsiteX15" fmla="*/ 3112 w 10002"/>
                  <a:gd name="connsiteY15" fmla="*/ 2061 h 10369"/>
                  <a:gd name="connsiteX16" fmla="*/ 3112 w 10002"/>
                  <a:gd name="connsiteY16" fmla="*/ 0 h 10369"/>
                  <a:gd name="connsiteX17" fmla="*/ 2951 w 10002"/>
                  <a:gd name="connsiteY17" fmla="*/ 0 h 10369"/>
                  <a:gd name="connsiteX18" fmla="*/ 2951 w 10002"/>
                  <a:gd name="connsiteY18" fmla="*/ 2061 h 10369"/>
                  <a:gd name="connsiteX19" fmla="*/ 2581 w 10002"/>
                  <a:gd name="connsiteY19" fmla="*/ 2061 h 10369"/>
                  <a:gd name="connsiteX20" fmla="*/ 2581 w 10002"/>
                  <a:gd name="connsiteY20" fmla="*/ 2492 h 10369"/>
                  <a:gd name="connsiteX21" fmla="*/ 1916 w 10002"/>
                  <a:gd name="connsiteY21" fmla="*/ 2815 h 10369"/>
                  <a:gd name="connsiteX22" fmla="*/ 1916 w 10002"/>
                  <a:gd name="connsiteY22" fmla="*/ 4413 h 10369"/>
                  <a:gd name="connsiteX23" fmla="*/ 1560 w 10002"/>
                  <a:gd name="connsiteY23" fmla="*/ 4413 h 10369"/>
                  <a:gd name="connsiteX24" fmla="*/ 1560 w 10002"/>
                  <a:gd name="connsiteY24" fmla="*/ 4837 h 10369"/>
                  <a:gd name="connsiteX25" fmla="*/ 1916 w 10002"/>
                  <a:gd name="connsiteY25" fmla="*/ 4837 h 10369"/>
                  <a:gd name="connsiteX26" fmla="*/ 1916 w 10002"/>
                  <a:gd name="connsiteY26" fmla="*/ 5367 h 10369"/>
                  <a:gd name="connsiteX27" fmla="*/ 1560 w 10002"/>
                  <a:gd name="connsiteY27" fmla="*/ 5367 h 10369"/>
                  <a:gd name="connsiteX28" fmla="*/ 1560 w 10002"/>
                  <a:gd name="connsiteY28" fmla="*/ 5791 h 10369"/>
                  <a:gd name="connsiteX29" fmla="*/ 1916 w 10002"/>
                  <a:gd name="connsiteY29" fmla="*/ 5791 h 10369"/>
                  <a:gd name="connsiteX30" fmla="*/ 1916 w 10002"/>
                  <a:gd name="connsiteY30" fmla="*/ 7043 h 10369"/>
                  <a:gd name="connsiteX31" fmla="*/ 855 w 10002"/>
                  <a:gd name="connsiteY31" fmla="*/ 7043 h 10369"/>
                  <a:gd name="connsiteX32" fmla="*/ 855 w 10002"/>
                  <a:gd name="connsiteY32" fmla="*/ 7818 h 10369"/>
                  <a:gd name="connsiteX33" fmla="*/ 1399 w 10002"/>
                  <a:gd name="connsiteY33" fmla="*/ 7838 h 10369"/>
                  <a:gd name="connsiteX34" fmla="*/ 2136 w 10002"/>
                  <a:gd name="connsiteY34" fmla="*/ 7315 h 10369"/>
                  <a:gd name="connsiteX35" fmla="*/ 2130 w 10002"/>
                  <a:gd name="connsiteY35" fmla="*/ 7818 h 10369"/>
                  <a:gd name="connsiteX36" fmla="*/ 2809 w 10002"/>
                  <a:gd name="connsiteY36" fmla="*/ 7368 h 10369"/>
                  <a:gd name="connsiteX37" fmla="*/ 2809 w 10002"/>
                  <a:gd name="connsiteY37" fmla="*/ 7818 h 10369"/>
                  <a:gd name="connsiteX38" fmla="*/ 3480 w 10002"/>
                  <a:gd name="connsiteY38" fmla="*/ 7361 h 10369"/>
                  <a:gd name="connsiteX39" fmla="*/ 3486 w 10002"/>
                  <a:gd name="connsiteY39" fmla="*/ 7811 h 10369"/>
                  <a:gd name="connsiteX40" fmla="*/ 4132 w 10002"/>
                  <a:gd name="connsiteY40" fmla="*/ 7328 h 10369"/>
                  <a:gd name="connsiteX41" fmla="*/ 4132 w 10002"/>
                  <a:gd name="connsiteY41" fmla="*/ 8613 h 10369"/>
                  <a:gd name="connsiteX42" fmla="*/ 4207 w 10002"/>
                  <a:gd name="connsiteY42" fmla="*/ 8520 h 10369"/>
                  <a:gd name="connsiteX43" fmla="*/ 4280 w 10002"/>
                  <a:gd name="connsiteY43" fmla="*/ 8434 h 10369"/>
                  <a:gd name="connsiteX44" fmla="*/ 4370 w 10002"/>
                  <a:gd name="connsiteY44" fmla="*/ 8361 h 10369"/>
                  <a:gd name="connsiteX45" fmla="*/ 4469 w 10002"/>
                  <a:gd name="connsiteY45" fmla="*/ 8295 h 10369"/>
                  <a:gd name="connsiteX46" fmla="*/ 4569 w 10002"/>
                  <a:gd name="connsiteY46" fmla="*/ 8249 h 10369"/>
                  <a:gd name="connsiteX47" fmla="*/ 4676 w 10002"/>
                  <a:gd name="connsiteY47" fmla="*/ 8215 h 10369"/>
                  <a:gd name="connsiteX48" fmla="*/ 4788 w 10002"/>
                  <a:gd name="connsiteY48" fmla="*/ 8189 h 10369"/>
                  <a:gd name="connsiteX49" fmla="*/ 4917 w 10002"/>
                  <a:gd name="connsiteY49" fmla="*/ 8182 h 10369"/>
                  <a:gd name="connsiteX50" fmla="*/ 5093 w 10002"/>
                  <a:gd name="connsiteY50" fmla="*/ 8195 h 10369"/>
                  <a:gd name="connsiteX51" fmla="*/ 5268 w 10002"/>
                  <a:gd name="connsiteY51" fmla="*/ 8242 h 10369"/>
                  <a:gd name="connsiteX52" fmla="*/ 5408 w 10002"/>
                  <a:gd name="connsiteY52" fmla="*/ 8321 h 10369"/>
                  <a:gd name="connsiteX53" fmla="*/ 5551 w 10002"/>
                  <a:gd name="connsiteY53" fmla="*/ 8421 h 10369"/>
                  <a:gd name="connsiteX54" fmla="*/ 5672 w 10002"/>
                  <a:gd name="connsiteY54" fmla="*/ 8540 h 10369"/>
                  <a:gd name="connsiteX55" fmla="*/ 5752 w 10002"/>
                  <a:gd name="connsiteY55" fmla="*/ 8686 h 10369"/>
                  <a:gd name="connsiteX56" fmla="*/ 5826 w 10002"/>
                  <a:gd name="connsiteY56" fmla="*/ 8838 h 10369"/>
                  <a:gd name="connsiteX57" fmla="*/ 5851 w 10002"/>
                  <a:gd name="connsiteY57" fmla="*/ 9004 h 10369"/>
                  <a:gd name="connsiteX58" fmla="*/ 5885 w 10002"/>
                  <a:gd name="connsiteY58" fmla="*/ 8997 h 10369"/>
                  <a:gd name="connsiteX59" fmla="*/ 5912 w 10002"/>
                  <a:gd name="connsiteY59" fmla="*/ 8997 h 10369"/>
                  <a:gd name="connsiteX60" fmla="*/ 5939 w 10002"/>
                  <a:gd name="connsiteY60" fmla="*/ 8991 h 10369"/>
                  <a:gd name="connsiteX61" fmla="*/ 5965 w 10002"/>
                  <a:gd name="connsiteY61" fmla="*/ 8991 h 10369"/>
                  <a:gd name="connsiteX62" fmla="*/ 5999 w 10002"/>
                  <a:gd name="connsiteY62" fmla="*/ 8984 h 10369"/>
                  <a:gd name="connsiteX63" fmla="*/ 6031 w 10002"/>
                  <a:gd name="connsiteY63" fmla="*/ 8984 h 10369"/>
                  <a:gd name="connsiteX64" fmla="*/ 6059 w 10002"/>
                  <a:gd name="connsiteY64" fmla="*/ 8984 h 10369"/>
                  <a:gd name="connsiteX65" fmla="*/ 6094 w 10002"/>
                  <a:gd name="connsiteY65" fmla="*/ 8984 h 10369"/>
                  <a:gd name="connsiteX66" fmla="*/ 6234 w 10002"/>
                  <a:gd name="connsiteY66" fmla="*/ 8991 h 10369"/>
                  <a:gd name="connsiteX67" fmla="*/ 6362 w 10002"/>
                  <a:gd name="connsiteY67" fmla="*/ 9024 h 10369"/>
                  <a:gd name="connsiteX68" fmla="*/ 6489 w 10002"/>
                  <a:gd name="connsiteY68" fmla="*/ 9070 h 10369"/>
                  <a:gd name="connsiteX69" fmla="*/ 6605 w 10002"/>
                  <a:gd name="connsiteY69" fmla="*/ 9137 h 10369"/>
                  <a:gd name="connsiteX70" fmla="*/ 6711 w 10002"/>
                  <a:gd name="connsiteY70" fmla="*/ 9216 h 10369"/>
                  <a:gd name="connsiteX71" fmla="*/ 6806 w 10002"/>
                  <a:gd name="connsiteY71" fmla="*/ 9302 h 10369"/>
                  <a:gd name="connsiteX72" fmla="*/ 6881 w 10002"/>
                  <a:gd name="connsiteY72" fmla="*/ 9415 h 10369"/>
                  <a:gd name="connsiteX73" fmla="*/ 6948 w 10002"/>
                  <a:gd name="connsiteY73" fmla="*/ 9527 h 10369"/>
                  <a:gd name="connsiteX74" fmla="*/ 3112 w 10002"/>
                  <a:gd name="connsiteY74" fmla="*/ 9527 h 10369"/>
                  <a:gd name="connsiteX75" fmla="*/ 3151 w 10002"/>
                  <a:gd name="connsiteY75" fmla="*/ 9441 h 10369"/>
                  <a:gd name="connsiteX76" fmla="*/ 3205 w 10002"/>
                  <a:gd name="connsiteY76" fmla="*/ 9355 h 10369"/>
                  <a:gd name="connsiteX77" fmla="*/ 3260 w 10002"/>
                  <a:gd name="connsiteY77" fmla="*/ 9289 h 10369"/>
                  <a:gd name="connsiteX78" fmla="*/ 3331 w 10002"/>
                  <a:gd name="connsiteY78" fmla="*/ 9223 h 10369"/>
                  <a:gd name="connsiteX79" fmla="*/ 3399 w 10002"/>
                  <a:gd name="connsiteY79" fmla="*/ 9170 h 10369"/>
                  <a:gd name="connsiteX80" fmla="*/ 3480 w 10002"/>
                  <a:gd name="connsiteY80" fmla="*/ 9117 h 10369"/>
                  <a:gd name="connsiteX81" fmla="*/ 3561 w 10002"/>
                  <a:gd name="connsiteY81" fmla="*/ 9077 h 10369"/>
                  <a:gd name="connsiteX82" fmla="*/ 3656 w 10002"/>
                  <a:gd name="connsiteY82" fmla="*/ 9044 h 10369"/>
                  <a:gd name="connsiteX83" fmla="*/ 3656 w 10002"/>
                  <a:gd name="connsiteY83" fmla="*/ 8195 h 10369"/>
                  <a:gd name="connsiteX84" fmla="*/ 1541 w 10002"/>
                  <a:gd name="connsiteY84" fmla="*/ 8282 h 10369"/>
                  <a:gd name="connsiteX85" fmla="*/ 2 w 10002"/>
                  <a:gd name="connsiteY85" fmla="*/ 7088 h 10369"/>
                  <a:gd name="connsiteX86" fmla="*/ 2106 w 10002"/>
                  <a:gd name="connsiteY86" fmla="*/ 9555 h 10369"/>
                  <a:gd name="connsiteX87" fmla="*/ 6228 w 10002"/>
                  <a:gd name="connsiteY87" fmla="*/ 10294 h 10369"/>
                  <a:gd name="connsiteX88" fmla="*/ 8631 w 10002"/>
                  <a:gd name="connsiteY88" fmla="*/ 9231 h 10369"/>
                  <a:gd name="connsiteX0" fmla="*/ 8389 w 9760"/>
                  <a:gd name="connsiteY0" fmla="*/ 9231 h 10327"/>
                  <a:gd name="connsiteX1" fmla="*/ 9760 w 9760"/>
                  <a:gd name="connsiteY1" fmla="*/ 7381 h 10327"/>
                  <a:gd name="connsiteX2" fmla="*/ 8933 w 9760"/>
                  <a:gd name="connsiteY2" fmla="*/ 7381 h 10327"/>
                  <a:gd name="connsiteX3" fmla="*/ 8933 w 9760"/>
                  <a:gd name="connsiteY3" fmla="*/ 4128 h 10327"/>
                  <a:gd name="connsiteX4" fmla="*/ 6893 w 9760"/>
                  <a:gd name="connsiteY4" fmla="*/ 4128 h 10327"/>
                  <a:gd name="connsiteX5" fmla="*/ 6893 w 9760"/>
                  <a:gd name="connsiteY5" fmla="*/ 3816 h 10327"/>
                  <a:gd name="connsiteX6" fmla="*/ 8524 w 9760"/>
                  <a:gd name="connsiteY6" fmla="*/ 3816 h 10327"/>
                  <a:gd name="connsiteX7" fmla="*/ 8524 w 9760"/>
                  <a:gd name="connsiteY7" fmla="*/ 3498 h 10327"/>
                  <a:gd name="connsiteX8" fmla="*/ 6893 w 9760"/>
                  <a:gd name="connsiteY8" fmla="*/ 3498 h 10327"/>
                  <a:gd name="connsiteX9" fmla="*/ 6893 w 9760"/>
                  <a:gd name="connsiteY9" fmla="*/ 1365 h 10327"/>
                  <a:gd name="connsiteX10" fmla="*/ 4493 w 9760"/>
                  <a:gd name="connsiteY10" fmla="*/ 550 h 10327"/>
                  <a:gd name="connsiteX11" fmla="*/ 4493 w 9760"/>
                  <a:gd name="connsiteY11" fmla="*/ 5672 h 10327"/>
                  <a:gd name="connsiteX12" fmla="*/ 4113 w 9760"/>
                  <a:gd name="connsiteY12" fmla="*/ 5678 h 10327"/>
                  <a:gd name="connsiteX13" fmla="*/ 4113 w 9760"/>
                  <a:gd name="connsiteY13" fmla="*/ 1756 h 10327"/>
                  <a:gd name="connsiteX14" fmla="*/ 3306 w 9760"/>
                  <a:gd name="connsiteY14" fmla="*/ 2061 h 10327"/>
                  <a:gd name="connsiteX15" fmla="*/ 2870 w 9760"/>
                  <a:gd name="connsiteY15" fmla="*/ 2061 h 10327"/>
                  <a:gd name="connsiteX16" fmla="*/ 2870 w 9760"/>
                  <a:gd name="connsiteY16" fmla="*/ 0 h 10327"/>
                  <a:gd name="connsiteX17" fmla="*/ 2709 w 9760"/>
                  <a:gd name="connsiteY17" fmla="*/ 0 h 10327"/>
                  <a:gd name="connsiteX18" fmla="*/ 2709 w 9760"/>
                  <a:gd name="connsiteY18" fmla="*/ 2061 h 10327"/>
                  <a:gd name="connsiteX19" fmla="*/ 2339 w 9760"/>
                  <a:gd name="connsiteY19" fmla="*/ 2061 h 10327"/>
                  <a:gd name="connsiteX20" fmla="*/ 2339 w 9760"/>
                  <a:gd name="connsiteY20" fmla="*/ 2492 h 10327"/>
                  <a:gd name="connsiteX21" fmla="*/ 1674 w 9760"/>
                  <a:gd name="connsiteY21" fmla="*/ 2815 h 10327"/>
                  <a:gd name="connsiteX22" fmla="*/ 1674 w 9760"/>
                  <a:gd name="connsiteY22" fmla="*/ 4413 h 10327"/>
                  <a:gd name="connsiteX23" fmla="*/ 1318 w 9760"/>
                  <a:gd name="connsiteY23" fmla="*/ 4413 h 10327"/>
                  <a:gd name="connsiteX24" fmla="*/ 1318 w 9760"/>
                  <a:gd name="connsiteY24" fmla="*/ 4837 h 10327"/>
                  <a:gd name="connsiteX25" fmla="*/ 1674 w 9760"/>
                  <a:gd name="connsiteY25" fmla="*/ 4837 h 10327"/>
                  <a:gd name="connsiteX26" fmla="*/ 1674 w 9760"/>
                  <a:gd name="connsiteY26" fmla="*/ 5367 h 10327"/>
                  <a:gd name="connsiteX27" fmla="*/ 1318 w 9760"/>
                  <a:gd name="connsiteY27" fmla="*/ 5367 h 10327"/>
                  <a:gd name="connsiteX28" fmla="*/ 1318 w 9760"/>
                  <a:gd name="connsiteY28" fmla="*/ 5791 h 10327"/>
                  <a:gd name="connsiteX29" fmla="*/ 1674 w 9760"/>
                  <a:gd name="connsiteY29" fmla="*/ 5791 h 10327"/>
                  <a:gd name="connsiteX30" fmla="*/ 1674 w 9760"/>
                  <a:gd name="connsiteY30" fmla="*/ 7043 h 10327"/>
                  <a:gd name="connsiteX31" fmla="*/ 613 w 9760"/>
                  <a:gd name="connsiteY31" fmla="*/ 7043 h 10327"/>
                  <a:gd name="connsiteX32" fmla="*/ 613 w 9760"/>
                  <a:gd name="connsiteY32" fmla="*/ 7818 h 10327"/>
                  <a:gd name="connsiteX33" fmla="*/ 1157 w 9760"/>
                  <a:gd name="connsiteY33" fmla="*/ 7838 h 10327"/>
                  <a:gd name="connsiteX34" fmla="*/ 1894 w 9760"/>
                  <a:gd name="connsiteY34" fmla="*/ 7315 h 10327"/>
                  <a:gd name="connsiteX35" fmla="*/ 1888 w 9760"/>
                  <a:gd name="connsiteY35" fmla="*/ 7818 h 10327"/>
                  <a:gd name="connsiteX36" fmla="*/ 2567 w 9760"/>
                  <a:gd name="connsiteY36" fmla="*/ 7368 h 10327"/>
                  <a:gd name="connsiteX37" fmla="*/ 2567 w 9760"/>
                  <a:gd name="connsiteY37" fmla="*/ 7818 h 10327"/>
                  <a:gd name="connsiteX38" fmla="*/ 3238 w 9760"/>
                  <a:gd name="connsiteY38" fmla="*/ 7361 h 10327"/>
                  <a:gd name="connsiteX39" fmla="*/ 3244 w 9760"/>
                  <a:gd name="connsiteY39" fmla="*/ 7811 h 10327"/>
                  <a:gd name="connsiteX40" fmla="*/ 3890 w 9760"/>
                  <a:gd name="connsiteY40" fmla="*/ 7328 h 10327"/>
                  <a:gd name="connsiteX41" fmla="*/ 3890 w 9760"/>
                  <a:gd name="connsiteY41" fmla="*/ 8613 h 10327"/>
                  <a:gd name="connsiteX42" fmla="*/ 3965 w 9760"/>
                  <a:gd name="connsiteY42" fmla="*/ 8520 h 10327"/>
                  <a:gd name="connsiteX43" fmla="*/ 4038 w 9760"/>
                  <a:gd name="connsiteY43" fmla="*/ 8434 h 10327"/>
                  <a:gd name="connsiteX44" fmla="*/ 4128 w 9760"/>
                  <a:gd name="connsiteY44" fmla="*/ 8361 h 10327"/>
                  <a:gd name="connsiteX45" fmla="*/ 4227 w 9760"/>
                  <a:gd name="connsiteY45" fmla="*/ 8295 h 10327"/>
                  <a:gd name="connsiteX46" fmla="*/ 4327 w 9760"/>
                  <a:gd name="connsiteY46" fmla="*/ 8249 h 10327"/>
                  <a:gd name="connsiteX47" fmla="*/ 4434 w 9760"/>
                  <a:gd name="connsiteY47" fmla="*/ 8215 h 10327"/>
                  <a:gd name="connsiteX48" fmla="*/ 4546 w 9760"/>
                  <a:gd name="connsiteY48" fmla="*/ 8189 h 10327"/>
                  <a:gd name="connsiteX49" fmla="*/ 4675 w 9760"/>
                  <a:gd name="connsiteY49" fmla="*/ 8182 h 10327"/>
                  <a:gd name="connsiteX50" fmla="*/ 4851 w 9760"/>
                  <a:gd name="connsiteY50" fmla="*/ 8195 h 10327"/>
                  <a:gd name="connsiteX51" fmla="*/ 5026 w 9760"/>
                  <a:gd name="connsiteY51" fmla="*/ 8242 h 10327"/>
                  <a:gd name="connsiteX52" fmla="*/ 5166 w 9760"/>
                  <a:gd name="connsiteY52" fmla="*/ 8321 h 10327"/>
                  <a:gd name="connsiteX53" fmla="*/ 5309 w 9760"/>
                  <a:gd name="connsiteY53" fmla="*/ 8421 h 10327"/>
                  <a:gd name="connsiteX54" fmla="*/ 5430 w 9760"/>
                  <a:gd name="connsiteY54" fmla="*/ 8540 h 10327"/>
                  <a:gd name="connsiteX55" fmla="*/ 5510 w 9760"/>
                  <a:gd name="connsiteY55" fmla="*/ 8686 h 10327"/>
                  <a:gd name="connsiteX56" fmla="*/ 5584 w 9760"/>
                  <a:gd name="connsiteY56" fmla="*/ 8838 h 10327"/>
                  <a:gd name="connsiteX57" fmla="*/ 5609 w 9760"/>
                  <a:gd name="connsiteY57" fmla="*/ 9004 h 10327"/>
                  <a:gd name="connsiteX58" fmla="*/ 5643 w 9760"/>
                  <a:gd name="connsiteY58" fmla="*/ 8997 h 10327"/>
                  <a:gd name="connsiteX59" fmla="*/ 5670 w 9760"/>
                  <a:gd name="connsiteY59" fmla="*/ 8997 h 10327"/>
                  <a:gd name="connsiteX60" fmla="*/ 5697 w 9760"/>
                  <a:gd name="connsiteY60" fmla="*/ 8991 h 10327"/>
                  <a:gd name="connsiteX61" fmla="*/ 5723 w 9760"/>
                  <a:gd name="connsiteY61" fmla="*/ 8991 h 10327"/>
                  <a:gd name="connsiteX62" fmla="*/ 5757 w 9760"/>
                  <a:gd name="connsiteY62" fmla="*/ 8984 h 10327"/>
                  <a:gd name="connsiteX63" fmla="*/ 5789 w 9760"/>
                  <a:gd name="connsiteY63" fmla="*/ 8984 h 10327"/>
                  <a:gd name="connsiteX64" fmla="*/ 5817 w 9760"/>
                  <a:gd name="connsiteY64" fmla="*/ 8984 h 10327"/>
                  <a:gd name="connsiteX65" fmla="*/ 5852 w 9760"/>
                  <a:gd name="connsiteY65" fmla="*/ 8984 h 10327"/>
                  <a:gd name="connsiteX66" fmla="*/ 5992 w 9760"/>
                  <a:gd name="connsiteY66" fmla="*/ 8991 h 10327"/>
                  <a:gd name="connsiteX67" fmla="*/ 6120 w 9760"/>
                  <a:gd name="connsiteY67" fmla="*/ 9024 h 10327"/>
                  <a:gd name="connsiteX68" fmla="*/ 6247 w 9760"/>
                  <a:gd name="connsiteY68" fmla="*/ 9070 h 10327"/>
                  <a:gd name="connsiteX69" fmla="*/ 6363 w 9760"/>
                  <a:gd name="connsiteY69" fmla="*/ 9137 h 10327"/>
                  <a:gd name="connsiteX70" fmla="*/ 6469 w 9760"/>
                  <a:gd name="connsiteY70" fmla="*/ 9216 h 10327"/>
                  <a:gd name="connsiteX71" fmla="*/ 6564 w 9760"/>
                  <a:gd name="connsiteY71" fmla="*/ 9302 h 10327"/>
                  <a:gd name="connsiteX72" fmla="*/ 6639 w 9760"/>
                  <a:gd name="connsiteY72" fmla="*/ 9415 h 10327"/>
                  <a:gd name="connsiteX73" fmla="*/ 6706 w 9760"/>
                  <a:gd name="connsiteY73" fmla="*/ 9527 h 10327"/>
                  <a:gd name="connsiteX74" fmla="*/ 2870 w 9760"/>
                  <a:gd name="connsiteY74" fmla="*/ 9527 h 10327"/>
                  <a:gd name="connsiteX75" fmla="*/ 2909 w 9760"/>
                  <a:gd name="connsiteY75" fmla="*/ 9441 h 10327"/>
                  <a:gd name="connsiteX76" fmla="*/ 2963 w 9760"/>
                  <a:gd name="connsiteY76" fmla="*/ 9355 h 10327"/>
                  <a:gd name="connsiteX77" fmla="*/ 3018 w 9760"/>
                  <a:gd name="connsiteY77" fmla="*/ 9289 h 10327"/>
                  <a:gd name="connsiteX78" fmla="*/ 3089 w 9760"/>
                  <a:gd name="connsiteY78" fmla="*/ 9223 h 10327"/>
                  <a:gd name="connsiteX79" fmla="*/ 3157 w 9760"/>
                  <a:gd name="connsiteY79" fmla="*/ 9170 h 10327"/>
                  <a:gd name="connsiteX80" fmla="*/ 3238 w 9760"/>
                  <a:gd name="connsiteY80" fmla="*/ 9117 h 10327"/>
                  <a:gd name="connsiteX81" fmla="*/ 3319 w 9760"/>
                  <a:gd name="connsiteY81" fmla="*/ 9077 h 10327"/>
                  <a:gd name="connsiteX82" fmla="*/ 3414 w 9760"/>
                  <a:gd name="connsiteY82" fmla="*/ 9044 h 10327"/>
                  <a:gd name="connsiteX83" fmla="*/ 3414 w 9760"/>
                  <a:gd name="connsiteY83" fmla="*/ 8195 h 10327"/>
                  <a:gd name="connsiteX84" fmla="*/ 1299 w 9760"/>
                  <a:gd name="connsiteY84" fmla="*/ 8282 h 10327"/>
                  <a:gd name="connsiteX85" fmla="*/ 3 w 9760"/>
                  <a:gd name="connsiteY85" fmla="*/ 7529 h 10327"/>
                  <a:gd name="connsiteX86" fmla="*/ 1864 w 9760"/>
                  <a:gd name="connsiteY86" fmla="*/ 9555 h 10327"/>
                  <a:gd name="connsiteX87" fmla="*/ 5986 w 9760"/>
                  <a:gd name="connsiteY87" fmla="*/ 10294 h 10327"/>
                  <a:gd name="connsiteX88" fmla="*/ 8389 w 9760"/>
                  <a:gd name="connsiteY88" fmla="*/ 9231 h 10327"/>
                  <a:gd name="connsiteX0" fmla="*/ 8595 w 10000"/>
                  <a:gd name="connsiteY0" fmla="*/ 8939 h 9989"/>
                  <a:gd name="connsiteX1" fmla="*/ 10000 w 10000"/>
                  <a:gd name="connsiteY1" fmla="*/ 7147 h 9989"/>
                  <a:gd name="connsiteX2" fmla="*/ 9153 w 10000"/>
                  <a:gd name="connsiteY2" fmla="*/ 7147 h 9989"/>
                  <a:gd name="connsiteX3" fmla="*/ 9153 w 10000"/>
                  <a:gd name="connsiteY3" fmla="*/ 3997 h 9989"/>
                  <a:gd name="connsiteX4" fmla="*/ 7063 w 10000"/>
                  <a:gd name="connsiteY4" fmla="*/ 3997 h 9989"/>
                  <a:gd name="connsiteX5" fmla="*/ 7063 w 10000"/>
                  <a:gd name="connsiteY5" fmla="*/ 3695 h 9989"/>
                  <a:gd name="connsiteX6" fmla="*/ 8734 w 10000"/>
                  <a:gd name="connsiteY6" fmla="*/ 3695 h 9989"/>
                  <a:gd name="connsiteX7" fmla="*/ 8734 w 10000"/>
                  <a:gd name="connsiteY7" fmla="*/ 3387 h 9989"/>
                  <a:gd name="connsiteX8" fmla="*/ 7063 w 10000"/>
                  <a:gd name="connsiteY8" fmla="*/ 3387 h 9989"/>
                  <a:gd name="connsiteX9" fmla="*/ 7063 w 10000"/>
                  <a:gd name="connsiteY9" fmla="*/ 1322 h 9989"/>
                  <a:gd name="connsiteX10" fmla="*/ 4603 w 10000"/>
                  <a:gd name="connsiteY10" fmla="*/ 533 h 9989"/>
                  <a:gd name="connsiteX11" fmla="*/ 4603 w 10000"/>
                  <a:gd name="connsiteY11" fmla="*/ 5492 h 9989"/>
                  <a:gd name="connsiteX12" fmla="*/ 4214 w 10000"/>
                  <a:gd name="connsiteY12" fmla="*/ 5498 h 9989"/>
                  <a:gd name="connsiteX13" fmla="*/ 4214 w 10000"/>
                  <a:gd name="connsiteY13" fmla="*/ 1700 h 9989"/>
                  <a:gd name="connsiteX14" fmla="*/ 3387 w 10000"/>
                  <a:gd name="connsiteY14" fmla="*/ 1996 h 9989"/>
                  <a:gd name="connsiteX15" fmla="*/ 2941 w 10000"/>
                  <a:gd name="connsiteY15" fmla="*/ 1996 h 9989"/>
                  <a:gd name="connsiteX16" fmla="*/ 2941 w 10000"/>
                  <a:gd name="connsiteY16" fmla="*/ 0 h 9989"/>
                  <a:gd name="connsiteX17" fmla="*/ 2776 w 10000"/>
                  <a:gd name="connsiteY17" fmla="*/ 0 h 9989"/>
                  <a:gd name="connsiteX18" fmla="*/ 2776 w 10000"/>
                  <a:gd name="connsiteY18" fmla="*/ 1996 h 9989"/>
                  <a:gd name="connsiteX19" fmla="*/ 2397 w 10000"/>
                  <a:gd name="connsiteY19" fmla="*/ 1996 h 9989"/>
                  <a:gd name="connsiteX20" fmla="*/ 2397 w 10000"/>
                  <a:gd name="connsiteY20" fmla="*/ 2413 h 9989"/>
                  <a:gd name="connsiteX21" fmla="*/ 1715 w 10000"/>
                  <a:gd name="connsiteY21" fmla="*/ 2726 h 9989"/>
                  <a:gd name="connsiteX22" fmla="*/ 1715 w 10000"/>
                  <a:gd name="connsiteY22" fmla="*/ 4273 h 9989"/>
                  <a:gd name="connsiteX23" fmla="*/ 1350 w 10000"/>
                  <a:gd name="connsiteY23" fmla="*/ 4273 h 9989"/>
                  <a:gd name="connsiteX24" fmla="*/ 1350 w 10000"/>
                  <a:gd name="connsiteY24" fmla="*/ 4684 h 9989"/>
                  <a:gd name="connsiteX25" fmla="*/ 1715 w 10000"/>
                  <a:gd name="connsiteY25" fmla="*/ 4684 h 9989"/>
                  <a:gd name="connsiteX26" fmla="*/ 1715 w 10000"/>
                  <a:gd name="connsiteY26" fmla="*/ 5197 h 9989"/>
                  <a:gd name="connsiteX27" fmla="*/ 1350 w 10000"/>
                  <a:gd name="connsiteY27" fmla="*/ 5197 h 9989"/>
                  <a:gd name="connsiteX28" fmla="*/ 1350 w 10000"/>
                  <a:gd name="connsiteY28" fmla="*/ 5608 h 9989"/>
                  <a:gd name="connsiteX29" fmla="*/ 1715 w 10000"/>
                  <a:gd name="connsiteY29" fmla="*/ 5608 h 9989"/>
                  <a:gd name="connsiteX30" fmla="*/ 1715 w 10000"/>
                  <a:gd name="connsiteY30" fmla="*/ 6820 h 9989"/>
                  <a:gd name="connsiteX31" fmla="*/ 628 w 10000"/>
                  <a:gd name="connsiteY31" fmla="*/ 6820 h 9989"/>
                  <a:gd name="connsiteX32" fmla="*/ 628 w 10000"/>
                  <a:gd name="connsiteY32" fmla="*/ 7570 h 9989"/>
                  <a:gd name="connsiteX33" fmla="*/ 1185 w 10000"/>
                  <a:gd name="connsiteY33" fmla="*/ 7590 h 9989"/>
                  <a:gd name="connsiteX34" fmla="*/ 1941 w 10000"/>
                  <a:gd name="connsiteY34" fmla="*/ 7083 h 9989"/>
                  <a:gd name="connsiteX35" fmla="*/ 1934 w 10000"/>
                  <a:gd name="connsiteY35" fmla="*/ 7570 h 9989"/>
                  <a:gd name="connsiteX36" fmla="*/ 2630 w 10000"/>
                  <a:gd name="connsiteY36" fmla="*/ 7135 h 9989"/>
                  <a:gd name="connsiteX37" fmla="*/ 2630 w 10000"/>
                  <a:gd name="connsiteY37" fmla="*/ 7570 h 9989"/>
                  <a:gd name="connsiteX38" fmla="*/ 3318 w 10000"/>
                  <a:gd name="connsiteY38" fmla="*/ 7128 h 9989"/>
                  <a:gd name="connsiteX39" fmla="*/ 3324 w 10000"/>
                  <a:gd name="connsiteY39" fmla="*/ 7564 h 9989"/>
                  <a:gd name="connsiteX40" fmla="*/ 3986 w 10000"/>
                  <a:gd name="connsiteY40" fmla="*/ 7096 h 9989"/>
                  <a:gd name="connsiteX41" fmla="*/ 3986 w 10000"/>
                  <a:gd name="connsiteY41" fmla="*/ 8340 h 9989"/>
                  <a:gd name="connsiteX42" fmla="*/ 4063 w 10000"/>
                  <a:gd name="connsiteY42" fmla="*/ 8250 h 9989"/>
                  <a:gd name="connsiteX43" fmla="*/ 4137 w 10000"/>
                  <a:gd name="connsiteY43" fmla="*/ 8167 h 9989"/>
                  <a:gd name="connsiteX44" fmla="*/ 4230 w 10000"/>
                  <a:gd name="connsiteY44" fmla="*/ 8096 h 9989"/>
                  <a:gd name="connsiteX45" fmla="*/ 4331 w 10000"/>
                  <a:gd name="connsiteY45" fmla="*/ 8032 h 9989"/>
                  <a:gd name="connsiteX46" fmla="*/ 4433 w 10000"/>
                  <a:gd name="connsiteY46" fmla="*/ 7988 h 9989"/>
                  <a:gd name="connsiteX47" fmla="*/ 4543 w 10000"/>
                  <a:gd name="connsiteY47" fmla="*/ 7955 h 9989"/>
                  <a:gd name="connsiteX48" fmla="*/ 4658 w 10000"/>
                  <a:gd name="connsiteY48" fmla="*/ 7930 h 9989"/>
                  <a:gd name="connsiteX49" fmla="*/ 4790 w 10000"/>
                  <a:gd name="connsiteY49" fmla="*/ 7923 h 9989"/>
                  <a:gd name="connsiteX50" fmla="*/ 4970 w 10000"/>
                  <a:gd name="connsiteY50" fmla="*/ 7936 h 9989"/>
                  <a:gd name="connsiteX51" fmla="*/ 5150 w 10000"/>
                  <a:gd name="connsiteY51" fmla="*/ 7981 h 9989"/>
                  <a:gd name="connsiteX52" fmla="*/ 5293 w 10000"/>
                  <a:gd name="connsiteY52" fmla="*/ 8058 h 9989"/>
                  <a:gd name="connsiteX53" fmla="*/ 5440 w 10000"/>
                  <a:gd name="connsiteY53" fmla="*/ 8154 h 9989"/>
                  <a:gd name="connsiteX54" fmla="*/ 5564 w 10000"/>
                  <a:gd name="connsiteY54" fmla="*/ 8270 h 9989"/>
                  <a:gd name="connsiteX55" fmla="*/ 5645 w 10000"/>
                  <a:gd name="connsiteY55" fmla="*/ 8411 h 9989"/>
                  <a:gd name="connsiteX56" fmla="*/ 5721 w 10000"/>
                  <a:gd name="connsiteY56" fmla="*/ 8558 h 9989"/>
                  <a:gd name="connsiteX57" fmla="*/ 5747 w 10000"/>
                  <a:gd name="connsiteY57" fmla="*/ 8719 h 9989"/>
                  <a:gd name="connsiteX58" fmla="*/ 5782 w 10000"/>
                  <a:gd name="connsiteY58" fmla="*/ 8712 h 9989"/>
                  <a:gd name="connsiteX59" fmla="*/ 5809 w 10000"/>
                  <a:gd name="connsiteY59" fmla="*/ 8712 h 9989"/>
                  <a:gd name="connsiteX60" fmla="*/ 5837 w 10000"/>
                  <a:gd name="connsiteY60" fmla="*/ 8706 h 9989"/>
                  <a:gd name="connsiteX61" fmla="*/ 5864 w 10000"/>
                  <a:gd name="connsiteY61" fmla="*/ 8706 h 9989"/>
                  <a:gd name="connsiteX62" fmla="*/ 5899 w 10000"/>
                  <a:gd name="connsiteY62" fmla="*/ 8700 h 9989"/>
                  <a:gd name="connsiteX63" fmla="*/ 5931 w 10000"/>
                  <a:gd name="connsiteY63" fmla="*/ 8700 h 9989"/>
                  <a:gd name="connsiteX64" fmla="*/ 5960 w 10000"/>
                  <a:gd name="connsiteY64" fmla="*/ 8700 h 9989"/>
                  <a:gd name="connsiteX65" fmla="*/ 5996 w 10000"/>
                  <a:gd name="connsiteY65" fmla="*/ 8700 h 9989"/>
                  <a:gd name="connsiteX66" fmla="*/ 6139 w 10000"/>
                  <a:gd name="connsiteY66" fmla="*/ 8706 h 9989"/>
                  <a:gd name="connsiteX67" fmla="*/ 6270 w 10000"/>
                  <a:gd name="connsiteY67" fmla="*/ 8738 h 9989"/>
                  <a:gd name="connsiteX68" fmla="*/ 6401 w 10000"/>
                  <a:gd name="connsiteY68" fmla="*/ 8783 h 9989"/>
                  <a:gd name="connsiteX69" fmla="*/ 6519 w 10000"/>
                  <a:gd name="connsiteY69" fmla="*/ 8848 h 9989"/>
                  <a:gd name="connsiteX70" fmla="*/ 6628 w 10000"/>
                  <a:gd name="connsiteY70" fmla="*/ 8924 h 9989"/>
                  <a:gd name="connsiteX71" fmla="*/ 6725 w 10000"/>
                  <a:gd name="connsiteY71" fmla="*/ 9007 h 9989"/>
                  <a:gd name="connsiteX72" fmla="*/ 6802 w 10000"/>
                  <a:gd name="connsiteY72" fmla="*/ 9117 h 9989"/>
                  <a:gd name="connsiteX73" fmla="*/ 6871 w 10000"/>
                  <a:gd name="connsiteY73" fmla="*/ 9225 h 9989"/>
                  <a:gd name="connsiteX74" fmla="*/ 2941 w 10000"/>
                  <a:gd name="connsiteY74" fmla="*/ 9225 h 9989"/>
                  <a:gd name="connsiteX75" fmla="*/ 2981 w 10000"/>
                  <a:gd name="connsiteY75" fmla="*/ 9142 h 9989"/>
                  <a:gd name="connsiteX76" fmla="*/ 3036 w 10000"/>
                  <a:gd name="connsiteY76" fmla="*/ 9059 h 9989"/>
                  <a:gd name="connsiteX77" fmla="*/ 3092 w 10000"/>
                  <a:gd name="connsiteY77" fmla="*/ 8995 h 9989"/>
                  <a:gd name="connsiteX78" fmla="*/ 3165 w 10000"/>
                  <a:gd name="connsiteY78" fmla="*/ 8931 h 9989"/>
                  <a:gd name="connsiteX79" fmla="*/ 3235 w 10000"/>
                  <a:gd name="connsiteY79" fmla="*/ 8880 h 9989"/>
                  <a:gd name="connsiteX80" fmla="*/ 3318 w 10000"/>
                  <a:gd name="connsiteY80" fmla="*/ 8828 h 9989"/>
                  <a:gd name="connsiteX81" fmla="*/ 3401 w 10000"/>
                  <a:gd name="connsiteY81" fmla="*/ 8790 h 9989"/>
                  <a:gd name="connsiteX82" fmla="*/ 3498 w 10000"/>
                  <a:gd name="connsiteY82" fmla="*/ 8758 h 9989"/>
                  <a:gd name="connsiteX83" fmla="*/ 3498 w 10000"/>
                  <a:gd name="connsiteY83" fmla="*/ 7936 h 9989"/>
                  <a:gd name="connsiteX84" fmla="*/ 1331 w 10000"/>
                  <a:gd name="connsiteY84" fmla="*/ 8020 h 9989"/>
                  <a:gd name="connsiteX85" fmla="*/ 3 w 10000"/>
                  <a:gd name="connsiteY85" fmla="*/ 7291 h 9989"/>
                  <a:gd name="connsiteX86" fmla="*/ 2409 w 10000"/>
                  <a:gd name="connsiteY86" fmla="*/ 9442 h 9989"/>
                  <a:gd name="connsiteX87" fmla="*/ 6133 w 10000"/>
                  <a:gd name="connsiteY87" fmla="*/ 9968 h 9989"/>
                  <a:gd name="connsiteX88" fmla="*/ 8595 w 10000"/>
                  <a:gd name="connsiteY88" fmla="*/ 8939 h 9989"/>
                  <a:gd name="connsiteX0" fmla="*/ 8595 w 10000"/>
                  <a:gd name="connsiteY0" fmla="*/ 8949 h 10042"/>
                  <a:gd name="connsiteX1" fmla="*/ 10000 w 10000"/>
                  <a:gd name="connsiteY1" fmla="*/ 7155 h 10042"/>
                  <a:gd name="connsiteX2" fmla="*/ 9153 w 10000"/>
                  <a:gd name="connsiteY2" fmla="*/ 7155 h 10042"/>
                  <a:gd name="connsiteX3" fmla="*/ 9153 w 10000"/>
                  <a:gd name="connsiteY3" fmla="*/ 4001 h 10042"/>
                  <a:gd name="connsiteX4" fmla="*/ 7063 w 10000"/>
                  <a:gd name="connsiteY4" fmla="*/ 4001 h 10042"/>
                  <a:gd name="connsiteX5" fmla="*/ 7063 w 10000"/>
                  <a:gd name="connsiteY5" fmla="*/ 3699 h 10042"/>
                  <a:gd name="connsiteX6" fmla="*/ 8734 w 10000"/>
                  <a:gd name="connsiteY6" fmla="*/ 3699 h 10042"/>
                  <a:gd name="connsiteX7" fmla="*/ 8734 w 10000"/>
                  <a:gd name="connsiteY7" fmla="*/ 3391 h 10042"/>
                  <a:gd name="connsiteX8" fmla="*/ 7063 w 10000"/>
                  <a:gd name="connsiteY8" fmla="*/ 3391 h 10042"/>
                  <a:gd name="connsiteX9" fmla="*/ 7063 w 10000"/>
                  <a:gd name="connsiteY9" fmla="*/ 1323 h 10042"/>
                  <a:gd name="connsiteX10" fmla="*/ 4603 w 10000"/>
                  <a:gd name="connsiteY10" fmla="*/ 534 h 10042"/>
                  <a:gd name="connsiteX11" fmla="*/ 4603 w 10000"/>
                  <a:gd name="connsiteY11" fmla="*/ 5498 h 10042"/>
                  <a:gd name="connsiteX12" fmla="*/ 4214 w 10000"/>
                  <a:gd name="connsiteY12" fmla="*/ 5504 h 10042"/>
                  <a:gd name="connsiteX13" fmla="*/ 4214 w 10000"/>
                  <a:gd name="connsiteY13" fmla="*/ 1702 h 10042"/>
                  <a:gd name="connsiteX14" fmla="*/ 3387 w 10000"/>
                  <a:gd name="connsiteY14" fmla="*/ 1998 h 10042"/>
                  <a:gd name="connsiteX15" fmla="*/ 2941 w 10000"/>
                  <a:gd name="connsiteY15" fmla="*/ 1998 h 10042"/>
                  <a:gd name="connsiteX16" fmla="*/ 2941 w 10000"/>
                  <a:gd name="connsiteY16" fmla="*/ 0 h 10042"/>
                  <a:gd name="connsiteX17" fmla="*/ 2776 w 10000"/>
                  <a:gd name="connsiteY17" fmla="*/ 0 h 10042"/>
                  <a:gd name="connsiteX18" fmla="*/ 2776 w 10000"/>
                  <a:gd name="connsiteY18" fmla="*/ 1998 h 10042"/>
                  <a:gd name="connsiteX19" fmla="*/ 2397 w 10000"/>
                  <a:gd name="connsiteY19" fmla="*/ 1998 h 10042"/>
                  <a:gd name="connsiteX20" fmla="*/ 2397 w 10000"/>
                  <a:gd name="connsiteY20" fmla="*/ 2416 h 10042"/>
                  <a:gd name="connsiteX21" fmla="*/ 1715 w 10000"/>
                  <a:gd name="connsiteY21" fmla="*/ 2729 h 10042"/>
                  <a:gd name="connsiteX22" fmla="*/ 1715 w 10000"/>
                  <a:gd name="connsiteY22" fmla="*/ 4278 h 10042"/>
                  <a:gd name="connsiteX23" fmla="*/ 1350 w 10000"/>
                  <a:gd name="connsiteY23" fmla="*/ 4278 h 10042"/>
                  <a:gd name="connsiteX24" fmla="*/ 1350 w 10000"/>
                  <a:gd name="connsiteY24" fmla="*/ 4689 h 10042"/>
                  <a:gd name="connsiteX25" fmla="*/ 1715 w 10000"/>
                  <a:gd name="connsiteY25" fmla="*/ 4689 h 10042"/>
                  <a:gd name="connsiteX26" fmla="*/ 1715 w 10000"/>
                  <a:gd name="connsiteY26" fmla="*/ 5203 h 10042"/>
                  <a:gd name="connsiteX27" fmla="*/ 1350 w 10000"/>
                  <a:gd name="connsiteY27" fmla="*/ 5203 h 10042"/>
                  <a:gd name="connsiteX28" fmla="*/ 1350 w 10000"/>
                  <a:gd name="connsiteY28" fmla="*/ 5614 h 10042"/>
                  <a:gd name="connsiteX29" fmla="*/ 1715 w 10000"/>
                  <a:gd name="connsiteY29" fmla="*/ 5614 h 10042"/>
                  <a:gd name="connsiteX30" fmla="*/ 1715 w 10000"/>
                  <a:gd name="connsiteY30" fmla="*/ 6828 h 10042"/>
                  <a:gd name="connsiteX31" fmla="*/ 628 w 10000"/>
                  <a:gd name="connsiteY31" fmla="*/ 6828 h 10042"/>
                  <a:gd name="connsiteX32" fmla="*/ 628 w 10000"/>
                  <a:gd name="connsiteY32" fmla="*/ 7578 h 10042"/>
                  <a:gd name="connsiteX33" fmla="*/ 1185 w 10000"/>
                  <a:gd name="connsiteY33" fmla="*/ 7598 h 10042"/>
                  <a:gd name="connsiteX34" fmla="*/ 1941 w 10000"/>
                  <a:gd name="connsiteY34" fmla="*/ 7091 h 10042"/>
                  <a:gd name="connsiteX35" fmla="*/ 1934 w 10000"/>
                  <a:gd name="connsiteY35" fmla="*/ 7578 h 10042"/>
                  <a:gd name="connsiteX36" fmla="*/ 2630 w 10000"/>
                  <a:gd name="connsiteY36" fmla="*/ 7143 h 10042"/>
                  <a:gd name="connsiteX37" fmla="*/ 2630 w 10000"/>
                  <a:gd name="connsiteY37" fmla="*/ 7578 h 10042"/>
                  <a:gd name="connsiteX38" fmla="*/ 3318 w 10000"/>
                  <a:gd name="connsiteY38" fmla="*/ 7136 h 10042"/>
                  <a:gd name="connsiteX39" fmla="*/ 3324 w 10000"/>
                  <a:gd name="connsiteY39" fmla="*/ 7572 h 10042"/>
                  <a:gd name="connsiteX40" fmla="*/ 3986 w 10000"/>
                  <a:gd name="connsiteY40" fmla="*/ 7104 h 10042"/>
                  <a:gd name="connsiteX41" fmla="*/ 3986 w 10000"/>
                  <a:gd name="connsiteY41" fmla="*/ 8349 h 10042"/>
                  <a:gd name="connsiteX42" fmla="*/ 4063 w 10000"/>
                  <a:gd name="connsiteY42" fmla="*/ 8259 h 10042"/>
                  <a:gd name="connsiteX43" fmla="*/ 4137 w 10000"/>
                  <a:gd name="connsiteY43" fmla="*/ 8176 h 10042"/>
                  <a:gd name="connsiteX44" fmla="*/ 4230 w 10000"/>
                  <a:gd name="connsiteY44" fmla="*/ 8105 h 10042"/>
                  <a:gd name="connsiteX45" fmla="*/ 4331 w 10000"/>
                  <a:gd name="connsiteY45" fmla="*/ 8041 h 10042"/>
                  <a:gd name="connsiteX46" fmla="*/ 4433 w 10000"/>
                  <a:gd name="connsiteY46" fmla="*/ 7997 h 10042"/>
                  <a:gd name="connsiteX47" fmla="*/ 4543 w 10000"/>
                  <a:gd name="connsiteY47" fmla="*/ 7964 h 10042"/>
                  <a:gd name="connsiteX48" fmla="*/ 4658 w 10000"/>
                  <a:gd name="connsiteY48" fmla="*/ 7939 h 10042"/>
                  <a:gd name="connsiteX49" fmla="*/ 4790 w 10000"/>
                  <a:gd name="connsiteY49" fmla="*/ 7932 h 10042"/>
                  <a:gd name="connsiteX50" fmla="*/ 4970 w 10000"/>
                  <a:gd name="connsiteY50" fmla="*/ 7945 h 10042"/>
                  <a:gd name="connsiteX51" fmla="*/ 5150 w 10000"/>
                  <a:gd name="connsiteY51" fmla="*/ 7990 h 10042"/>
                  <a:gd name="connsiteX52" fmla="*/ 5293 w 10000"/>
                  <a:gd name="connsiteY52" fmla="*/ 8067 h 10042"/>
                  <a:gd name="connsiteX53" fmla="*/ 5440 w 10000"/>
                  <a:gd name="connsiteY53" fmla="*/ 8163 h 10042"/>
                  <a:gd name="connsiteX54" fmla="*/ 5564 w 10000"/>
                  <a:gd name="connsiteY54" fmla="*/ 8279 h 10042"/>
                  <a:gd name="connsiteX55" fmla="*/ 5645 w 10000"/>
                  <a:gd name="connsiteY55" fmla="*/ 8420 h 10042"/>
                  <a:gd name="connsiteX56" fmla="*/ 5721 w 10000"/>
                  <a:gd name="connsiteY56" fmla="*/ 8567 h 10042"/>
                  <a:gd name="connsiteX57" fmla="*/ 5747 w 10000"/>
                  <a:gd name="connsiteY57" fmla="*/ 8729 h 10042"/>
                  <a:gd name="connsiteX58" fmla="*/ 5782 w 10000"/>
                  <a:gd name="connsiteY58" fmla="*/ 8722 h 10042"/>
                  <a:gd name="connsiteX59" fmla="*/ 5809 w 10000"/>
                  <a:gd name="connsiteY59" fmla="*/ 8722 h 10042"/>
                  <a:gd name="connsiteX60" fmla="*/ 5837 w 10000"/>
                  <a:gd name="connsiteY60" fmla="*/ 8716 h 10042"/>
                  <a:gd name="connsiteX61" fmla="*/ 5864 w 10000"/>
                  <a:gd name="connsiteY61" fmla="*/ 8716 h 10042"/>
                  <a:gd name="connsiteX62" fmla="*/ 5899 w 10000"/>
                  <a:gd name="connsiteY62" fmla="*/ 8710 h 10042"/>
                  <a:gd name="connsiteX63" fmla="*/ 5931 w 10000"/>
                  <a:gd name="connsiteY63" fmla="*/ 8710 h 10042"/>
                  <a:gd name="connsiteX64" fmla="*/ 5960 w 10000"/>
                  <a:gd name="connsiteY64" fmla="*/ 8710 h 10042"/>
                  <a:gd name="connsiteX65" fmla="*/ 5996 w 10000"/>
                  <a:gd name="connsiteY65" fmla="*/ 8710 h 10042"/>
                  <a:gd name="connsiteX66" fmla="*/ 6139 w 10000"/>
                  <a:gd name="connsiteY66" fmla="*/ 8716 h 10042"/>
                  <a:gd name="connsiteX67" fmla="*/ 6270 w 10000"/>
                  <a:gd name="connsiteY67" fmla="*/ 8748 h 10042"/>
                  <a:gd name="connsiteX68" fmla="*/ 6401 w 10000"/>
                  <a:gd name="connsiteY68" fmla="*/ 8793 h 10042"/>
                  <a:gd name="connsiteX69" fmla="*/ 6519 w 10000"/>
                  <a:gd name="connsiteY69" fmla="*/ 8858 h 10042"/>
                  <a:gd name="connsiteX70" fmla="*/ 6628 w 10000"/>
                  <a:gd name="connsiteY70" fmla="*/ 8934 h 10042"/>
                  <a:gd name="connsiteX71" fmla="*/ 6725 w 10000"/>
                  <a:gd name="connsiteY71" fmla="*/ 9017 h 10042"/>
                  <a:gd name="connsiteX72" fmla="*/ 6802 w 10000"/>
                  <a:gd name="connsiteY72" fmla="*/ 9127 h 10042"/>
                  <a:gd name="connsiteX73" fmla="*/ 6871 w 10000"/>
                  <a:gd name="connsiteY73" fmla="*/ 9235 h 10042"/>
                  <a:gd name="connsiteX74" fmla="*/ 2941 w 10000"/>
                  <a:gd name="connsiteY74" fmla="*/ 9235 h 10042"/>
                  <a:gd name="connsiteX75" fmla="*/ 2981 w 10000"/>
                  <a:gd name="connsiteY75" fmla="*/ 9152 h 10042"/>
                  <a:gd name="connsiteX76" fmla="*/ 3036 w 10000"/>
                  <a:gd name="connsiteY76" fmla="*/ 9069 h 10042"/>
                  <a:gd name="connsiteX77" fmla="*/ 3092 w 10000"/>
                  <a:gd name="connsiteY77" fmla="*/ 9005 h 10042"/>
                  <a:gd name="connsiteX78" fmla="*/ 3165 w 10000"/>
                  <a:gd name="connsiteY78" fmla="*/ 8941 h 10042"/>
                  <a:gd name="connsiteX79" fmla="*/ 3235 w 10000"/>
                  <a:gd name="connsiteY79" fmla="*/ 8890 h 10042"/>
                  <a:gd name="connsiteX80" fmla="*/ 3318 w 10000"/>
                  <a:gd name="connsiteY80" fmla="*/ 8838 h 10042"/>
                  <a:gd name="connsiteX81" fmla="*/ 3401 w 10000"/>
                  <a:gd name="connsiteY81" fmla="*/ 8800 h 10042"/>
                  <a:gd name="connsiteX82" fmla="*/ 3498 w 10000"/>
                  <a:gd name="connsiteY82" fmla="*/ 8768 h 10042"/>
                  <a:gd name="connsiteX83" fmla="*/ 3498 w 10000"/>
                  <a:gd name="connsiteY83" fmla="*/ 7945 h 10042"/>
                  <a:gd name="connsiteX84" fmla="*/ 1331 w 10000"/>
                  <a:gd name="connsiteY84" fmla="*/ 8029 h 10042"/>
                  <a:gd name="connsiteX85" fmla="*/ 3 w 10000"/>
                  <a:gd name="connsiteY85" fmla="*/ 7299 h 10042"/>
                  <a:gd name="connsiteX86" fmla="*/ 2409 w 10000"/>
                  <a:gd name="connsiteY86" fmla="*/ 9452 h 10042"/>
                  <a:gd name="connsiteX87" fmla="*/ 6133 w 10000"/>
                  <a:gd name="connsiteY87" fmla="*/ 9979 h 10042"/>
                  <a:gd name="connsiteX88" fmla="*/ 8595 w 10000"/>
                  <a:gd name="connsiteY88" fmla="*/ 8949 h 10042"/>
                  <a:gd name="connsiteX0" fmla="*/ 8595 w 10000"/>
                  <a:gd name="connsiteY0" fmla="*/ 8949 h 10042"/>
                  <a:gd name="connsiteX1" fmla="*/ 10000 w 10000"/>
                  <a:gd name="connsiteY1" fmla="*/ 7155 h 10042"/>
                  <a:gd name="connsiteX2" fmla="*/ 9153 w 10000"/>
                  <a:gd name="connsiteY2" fmla="*/ 7155 h 10042"/>
                  <a:gd name="connsiteX3" fmla="*/ 9153 w 10000"/>
                  <a:gd name="connsiteY3" fmla="*/ 4001 h 10042"/>
                  <a:gd name="connsiteX4" fmla="*/ 7063 w 10000"/>
                  <a:gd name="connsiteY4" fmla="*/ 4001 h 10042"/>
                  <a:gd name="connsiteX5" fmla="*/ 7063 w 10000"/>
                  <a:gd name="connsiteY5" fmla="*/ 3699 h 10042"/>
                  <a:gd name="connsiteX6" fmla="*/ 8734 w 10000"/>
                  <a:gd name="connsiteY6" fmla="*/ 3699 h 10042"/>
                  <a:gd name="connsiteX7" fmla="*/ 8734 w 10000"/>
                  <a:gd name="connsiteY7" fmla="*/ 3391 h 10042"/>
                  <a:gd name="connsiteX8" fmla="*/ 7063 w 10000"/>
                  <a:gd name="connsiteY8" fmla="*/ 3391 h 10042"/>
                  <a:gd name="connsiteX9" fmla="*/ 7063 w 10000"/>
                  <a:gd name="connsiteY9" fmla="*/ 1323 h 10042"/>
                  <a:gd name="connsiteX10" fmla="*/ 4603 w 10000"/>
                  <a:gd name="connsiteY10" fmla="*/ 534 h 10042"/>
                  <a:gd name="connsiteX11" fmla="*/ 4603 w 10000"/>
                  <a:gd name="connsiteY11" fmla="*/ 5498 h 10042"/>
                  <a:gd name="connsiteX12" fmla="*/ 4214 w 10000"/>
                  <a:gd name="connsiteY12" fmla="*/ 5504 h 10042"/>
                  <a:gd name="connsiteX13" fmla="*/ 4214 w 10000"/>
                  <a:gd name="connsiteY13" fmla="*/ 1702 h 10042"/>
                  <a:gd name="connsiteX14" fmla="*/ 3387 w 10000"/>
                  <a:gd name="connsiteY14" fmla="*/ 1998 h 10042"/>
                  <a:gd name="connsiteX15" fmla="*/ 2941 w 10000"/>
                  <a:gd name="connsiteY15" fmla="*/ 1998 h 10042"/>
                  <a:gd name="connsiteX16" fmla="*/ 2941 w 10000"/>
                  <a:gd name="connsiteY16" fmla="*/ 0 h 10042"/>
                  <a:gd name="connsiteX17" fmla="*/ 2776 w 10000"/>
                  <a:gd name="connsiteY17" fmla="*/ 0 h 10042"/>
                  <a:gd name="connsiteX18" fmla="*/ 2776 w 10000"/>
                  <a:gd name="connsiteY18" fmla="*/ 1998 h 10042"/>
                  <a:gd name="connsiteX19" fmla="*/ 2397 w 10000"/>
                  <a:gd name="connsiteY19" fmla="*/ 1998 h 10042"/>
                  <a:gd name="connsiteX20" fmla="*/ 2397 w 10000"/>
                  <a:gd name="connsiteY20" fmla="*/ 2416 h 10042"/>
                  <a:gd name="connsiteX21" fmla="*/ 1715 w 10000"/>
                  <a:gd name="connsiteY21" fmla="*/ 2729 h 10042"/>
                  <a:gd name="connsiteX22" fmla="*/ 1715 w 10000"/>
                  <a:gd name="connsiteY22" fmla="*/ 4278 h 10042"/>
                  <a:gd name="connsiteX23" fmla="*/ 1350 w 10000"/>
                  <a:gd name="connsiteY23" fmla="*/ 4278 h 10042"/>
                  <a:gd name="connsiteX24" fmla="*/ 1350 w 10000"/>
                  <a:gd name="connsiteY24" fmla="*/ 4689 h 10042"/>
                  <a:gd name="connsiteX25" fmla="*/ 1715 w 10000"/>
                  <a:gd name="connsiteY25" fmla="*/ 4689 h 10042"/>
                  <a:gd name="connsiteX26" fmla="*/ 1715 w 10000"/>
                  <a:gd name="connsiteY26" fmla="*/ 5203 h 10042"/>
                  <a:gd name="connsiteX27" fmla="*/ 1350 w 10000"/>
                  <a:gd name="connsiteY27" fmla="*/ 5203 h 10042"/>
                  <a:gd name="connsiteX28" fmla="*/ 1350 w 10000"/>
                  <a:gd name="connsiteY28" fmla="*/ 5614 h 10042"/>
                  <a:gd name="connsiteX29" fmla="*/ 1715 w 10000"/>
                  <a:gd name="connsiteY29" fmla="*/ 5614 h 10042"/>
                  <a:gd name="connsiteX30" fmla="*/ 1715 w 10000"/>
                  <a:gd name="connsiteY30" fmla="*/ 6828 h 10042"/>
                  <a:gd name="connsiteX31" fmla="*/ 628 w 10000"/>
                  <a:gd name="connsiteY31" fmla="*/ 6828 h 10042"/>
                  <a:gd name="connsiteX32" fmla="*/ 628 w 10000"/>
                  <a:gd name="connsiteY32" fmla="*/ 7578 h 10042"/>
                  <a:gd name="connsiteX33" fmla="*/ 1185 w 10000"/>
                  <a:gd name="connsiteY33" fmla="*/ 7598 h 10042"/>
                  <a:gd name="connsiteX34" fmla="*/ 1941 w 10000"/>
                  <a:gd name="connsiteY34" fmla="*/ 7091 h 10042"/>
                  <a:gd name="connsiteX35" fmla="*/ 1934 w 10000"/>
                  <a:gd name="connsiteY35" fmla="*/ 7578 h 10042"/>
                  <a:gd name="connsiteX36" fmla="*/ 2630 w 10000"/>
                  <a:gd name="connsiteY36" fmla="*/ 7143 h 10042"/>
                  <a:gd name="connsiteX37" fmla="*/ 2630 w 10000"/>
                  <a:gd name="connsiteY37" fmla="*/ 7578 h 10042"/>
                  <a:gd name="connsiteX38" fmla="*/ 3318 w 10000"/>
                  <a:gd name="connsiteY38" fmla="*/ 7136 h 10042"/>
                  <a:gd name="connsiteX39" fmla="*/ 3324 w 10000"/>
                  <a:gd name="connsiteY39" fmla="*/ 7572 h 10042"/>
                  <a:gd name="connsiteX40" fmla="*/ 3986 w 10000"/>
                  <a:gd name="connsiteY40" fmla="*/ 7104 h 10042"/>
                  <a:gd name="connsiteX41" fmla="*/ 3986 w 10000"/>
                  <a:gd name="connsiteY41" fmla="*/ 8349 h 10042"/>
                  <a:gd name="connsiteX42" fmla="*/ 4063 w 10000"/>
                  <a:gd name="connsiteY42" fmla="*/ 8259 h 10042"/>
                  <a:gd name="connsiteX43" fmla="*/ 4137 w 10000"/>
                  <a:gd name="connsiteY43" fmla="*/ 8176 h 10042"/>
                  <a:gd name="connsiteX44" fmla="*/ 4230 w 10000"/>
                  <a:gd name="connsiteY44" fmla="*/ 8105 h 10042"/>
                  <a:gd name="connsiteX45" fmla="*/ 4331 w 10000"/>
                  <a:gd name="connsiteY45" fmla="*/ 8041 h 10042"/>
                  <a:gd name="connsiteX46" fmla="*/ 4433 w 10000"/>
                  <a:gd name="connsiteY46" fmla="*/ 7997 h 10042"/>
                  <a:gd name="connsiteX47" fmla="*/ 4543 w 10000"/>
                  <a:gd name="connsiteY47" fmla="*/ 7964 h 10042"/>
                  <a:gd name="connsiteX48" fmla="*/ 4658 w 10000"/>
                  <a:gd name="connsiteY48" fmla="*/ 7939 h 10042"/>
                  <a:gd name="connsiteX49" fmla="*/ 4790 w 10000"/>
                  <a:gd name="connsiteY49" fmla="*/ 7932 h 10042"/>
                  <a:gd name="connsiteX50" fmla="*/ 4970 w 10000"/>
                  <a:gd name="connsiteY50" fmla="*/ 7945 h 10042"/>
                  <a:gd name="connsiteX51" fmla="*/ 5150 w 10000"/>
                  <a:gd name="connsiteY51" fmla="*/ 7990 h 10042"/>
                  <a:gd name="connsiteX52" fmla="*/ 5293 w 10000"/>
                  <a:gd name="connsiteY52" fmla="*/ 8067 h 10042"/>
                  <a:gd name="connsiteX53" fmla="*/ 5440 w 10000"/>
                  <a:gd name="connsiteY53" fmla="*/ 8163 h 10042"/>
                  <a:gd name="connsiteX54" fmla="*/ 5564 w 10000"/>
                  <a:gd name="connsiteY54" fmla="*/ 8279 h 10042"/>
                  <a:gd name="connsiteX55" fmla="*/ 5645 w 10000"/>
                  <a:gd name="connsiteY55" fmla="*/ 8420 h 10042"/>
                  <a:gd name="connsiteX56" fmla="*/ 5721 w 10000"/>
                  <a:gd name="connsiteY56" fmla="*/ 8567 h 10042"/>
                  <a:gd name="connsiteX57" fmla="*/ 5747 w 10000"/>
                  <a:gd name="connsiteY57" fmla="*/ 8729 h 10042"/>
                  <a:gd name="connsiteX58" fmla="*/ 5782 w 10000"/>
                  <a:gd name="connsiteY58" fmla="*/ 8722 h 10042"/>
                  <a:gd name="connsiteX59" fmla="*/ 5809 w 10000"/>
                  <a:gd name="connsiteY59" fmla="*/ 8722 h 10042"/>
                  <a:gd name="connsiteX60" fmla="*/ 5837 w 10000"/>
                  <a:gd name="connsiteY60" fmla="*/ 8716 h 10042"/>
                  <a:gd name="connsiteX61" fmla="*/ 5864 w 10000"/>
                  <a:gd name="connsiteY61" fmla="*/ 8716 h 10042"/>
                  <a:gd name="connsiteX62" fmla="*/ 5899 w 10000"/>
                  <a:gd name="connsiteY62" fmla="*/ 8710 h 10042"/>
                  <a:gd name="connsiteX63" fmla="*/ 5931 w 10000"/>
                  <a:gd name="connsiteY63" fmla="*/ 8710 h 10042"/>
                  <a:gd name="connsiteX64" fmla="*/ 5960 w 10000"/>
                  <a:gd name="connsiteY64" fmla="*/ 8710 h 10042"/>
                  <a:gd name="connsiteX65" fmla="*/ 5996 w 10000"/>
                  <a:gd name="connsiteY65" fmla="*/ 8710 h 10042"/>
                  <a:gd name="connsiteX66" fmla="*/ 6139 w 10000"/>
                  <a:gd name="connsiteY66" fmla="*/ 8716 h 10042"/>
                  <a:gd name="connsiteX67" fmla="*/ 6270 w 10000"/>
                  <a:gd name="connsiteY67" fmla="*/ 8748 h 10042"/>
                  <a:gd name="connsiteX68" fmla="*/ 6401 w 10000"/>
                  <a:gd name="connsiteY68" fmla="*/ 8793 h 10042"/>
                  <a:gd name="connsiteX69" fmla="*/ 6519 w 10000"/>
                  <a:gd name="connsiteY69" fmla="*/ 8858 h 10042"/>
                  <a:gd name="connsiteX70" fmla="*/ 6628 w 10000"/>
                  <a:gd name="connsiteY70" fmla="*/ 8934 h 10042"/>
                  <a:gd name="connsiteX71" fmla="*/ 6725 w 10000"/>
                  <a:gd name="connsiteY71" fmla="*/ 9017 h 10042"/>
                  <a:gd name="connsiteX72" fmla="*/ 6802 w 10000"/>
                  <a:gd name="connsiteY72" fmla="*/ 9127 h 10042"/>
                  <a:gd name="connsiteX73" fmla="*/ 6871 w 10000"/>
                  <a:gd name="connsiteY73" fmla="*/ 9235 h 10042"/>
                  <a:gd name="connsiteX74" fmla="*/ 2941 w 10000"/>
                  <a:gd name="connsiteY74" fmla="*/ 9235 h 10042"/>
                  <a:gd name="connsiteX75" fmla="*/ 2981 w 10000"/>
                  <a:gd name="connsiteY75" fmla="*/ 9152 h 10042"/>
                  <a:gd name="connsiteX76" fmla="*/ 3036 w 10000"/>
                  <a:gd name="connsiteY76" fmla="*/ 9069 h 10042"/>
                  <a:gd name="connsiteX77" fmla="*/ 3092 w 10000"/>
                  <a:gd name="connsiteY77" fmla="*/ 9005 h 10042"/>
                  <a:gd name="connsiteX78" fmla="*/ 3165 w 10000"/>
                  <a:gd name="connsiteY78" fmla="*/ 8941 h 10042"/>
                  <a:gd name="connsiteX79" fmla="*/ 3235 w 10000"/>
                  <a:gd name="connsiteY79" fmla="*/ 8890 h 10042"/>
                  <a:gd name="connsiteX80" fmla="*/ 3318 w 10000"/>
                  <a:gd name="connsiteY80" fmla="*/ 8838 h 10042"/>
                  <a:gd name="connsiteX81" fmla="*/ 3401 w 10000"/>
                  <a:gd name="connsiteY81" fmla="*/ 8800 h 10042"/>
                  <a:gd name="connsiteX82" fmla="*/ 3498 w 10000"/>
                  <a:gd name="connsiteY82" fmla="*/ 8768 h 10042"/>
                  <a:gd name="connsiteX83" fmla="*/ 3498 w 10000"/>
                  <a:gd name="connsiteY83" fmla="*/ 7945 h 10042"/>
                  <a:gd name="connsiteX84" fmla="*/ 1331 w 10000"/>
                  <a:gd name="connsiteY84" fmla="*/ 8029 h 10042"/>
                  <a:gd name="connsiteX85" fmla="*/ 3 w 10000"/>
                  <a:gd name="connsiteY85" fmla="*/ 7299 h 10042"/>
                  <a:gd name="connsiteX86" fmla="*/ 2409 w 10000"/>
                  <a:gd name="connsiteY86" fmla="*/ 9452 h 10042"/>
                  <a:gd name="connsiteX87" fmla="*/ 6133 w 10000"/>
                  <a:gd name="connsiteY87" fmla="*/ 9979 h 10042"/>
                  <a:gd name="connsiteX88" fmla="*/ 8595 w 10000"/>
                  <a:gd name="connsiteY88" fmla="*/ 8949 h 10042"/>
                  <a:gd name="connsiteX0" fmla="*/ 8595 w 10000"/>
                  <a:gd name="connsiteY0" fmla="*/ 8949 h 10042"/>
                  <a:gd name="connsiteX1" fmla="*/ 10000 w 10000"/>
                  <a:gd name="connsiteY1" fmla="*/ 7155 h 10042"/>
                  <a:gd name="connsiteX2" fmla="*/ 9153 w 10000"/>
                  <a:gd name="connsiteY2" fmla="*/ 7155 h 10042"/>
                  <a:gd name="connsiteX3" fmla="*/ 9153 w 10000"/>
                  <a:gd name="connsiteY3" fmla="*/ 4001 h 10042"/>
                  <a:gd name="connsiteX4" fmla="*/ 7063 w 10000"/>
                  <a:gd name="connsiteY4" fmla="*/ 4001 h 10042"/>
                  <a:gd name="connsiteX5" fmla="*/ 7063 w 10000"/>
                  <a:gd name="connsiteY5" fmla="*/ 3699 h 10042"/>
                  <a:gd name="connsiteX6" fmla="*/ 8734 w 10000"/>
                  <a:gd name="connsiteY6" fmla="*/ 3699 h 10042"/>
                  <a:gd name="connsiteX7" fmla="*/ 8734 w 10000"/>
                  <a:gd name="connsiteY7" fmla="*/ 3391 h 10042"/>
                  <a:gd name="connsiteX8" fmla="*/ 7063 w 10000"/>
                  <a:gd name="connsiteY8" fmla="*/ 3391 h 10042"/>
                  <a:gd name="connsiteX9" fmla="*/ 7063 w 10000"/>
                  <a:gd name="connsiteY9" fmla="*/ 1323 h 10042"/>
                  <a:gd name="connsiteX10" fmla="*/ 4603 w 10000"/>
                  <a:gd name="connsiteY10" fmla="*/ 534 h 10042"/>
                  <a:gd name="connsiteX11" fmla="*/ 4603 w 10000"/>
                  <a:gd name="connsiteY11" fmla="*/ 5498 h 10042"/>
                  <a:gd name="connsiteX12" fmla="*/ 4214 w 10000"/>
                  <a:gd name="connsiteY12" fmla="*/ 5504 h 10042"/>
                  <a:gd name="connsiteX13" fmla="*/ 4214 w 10000"/>
                  <a:gd name="connsiteY13" fmla="*/ 1702 h 10042"/>
                  <a:gd name="connsiteX14" fmla="*/ 3387 w 10000"/>
                  <a:gd name="connsiteY14" fmla="*/ 1998 h 10042"/>
                  <a:gd name="connsiteX15" fmla="*/ 2941 w 10000"/>
                  <a:gd name="connsiteY15" fmla="*/ 1998 h 10042"/>
                  <a:gd name="connsiteX16" fmla="*/ 2941 w 10000"/>
                  <a:gd name="connsiteY16" fmla="*/ 0 h 10042"/>
                  <a:gd name="connsiteX17" fmla="*/ 2776 w 10000"/>
                  <a:gd name="connsiteY17" fmla="*/ 0 h 10042"/>
                  <a:gd name="connsiteX18" fmla="*/ 2776 w 10000"/>
                  <a:gd name="connsiteY18" fmla="*/ 1998 h 10042"/>
                  <a:gd name="connsiteX19" fmla="*/ 2397 w 10000"/>
                  <a:gd name="connsiteY19" fmla="*/ 1998 h 10042"/>
                  <a:gd name="connsiteX20" fmla="*/ 2397 w 10000"/>
                  <a:gd name="connsiteY20" fmla="*/ 2416 h 10042"/>
                  <a:gd name="connsiteX21" fmla="*/ 1715 w 10000"/>
                  <a:gd name="connsiteY21" fmla="*/ 2729 h 10042"/>
                  <a:gd name="connsiteX22" fmla="*/ 1715 w 10000"/>
                  <a:gd name="connsiteY22" fmla="*/ 4278 h 10042"/>
                  <a:gd name="connsiteX23" fmla="*/ 1350 w 10000"/>
                  <a:gd name="connsiteY23" fmla="*/ 4278 h 10042"/>
                  <a:gd name="connsiteX24" fmla="*/ 1350 w 10000"/>
                  <a:gd name="connsiteY24" fmla="*/ 4689 h 10042"/>
                  <a:gd name="connsiteX25" fmla="*/ 1715 w 10000"/>
                  <a:gd name="connsiteY25" fmla="*/ 4689 h 10042"/>
                  <a:gd name="connsiteX26" fmla="*/ 1715 w 10000"/>
                  <a:gd name="connsiteY26" fmla="*/ 5203 h 10042"/>
                  <a:gd name="connsiteX27" fmla="*/ 1350 w 10000"/>
                  <a:gd name="connsiteY27" fmla="*/ 5203 h 10042"/>
                  <a:gd name="connsiteX28" fmla="*/ 1350 w 10000"/>
                  <a:gd name="connsiteY28" fmla="*/ 5614 h 10042"/>
                  <a:gd name="connsiteX29" fmla="*/ 1715 w 10000"/>
                  <a:gd name="connsiteY29" fmla="*/ 5614 h 10042"/>
                  <a:gd name="connsiteX30" fmla="*/ 1715 w 10000"/>
                  <a:gd name="connsiteY30" fmla="*/ 6828 h 10042"/>
                  <a:gd name="connsiteX31" fmla="*/ 628 w 10000"/>
                  <a:gd name="connsiteY31" fmla="*/ 6828 h 10042"/>
                  <a:gd name="connsiteX32" fmla="*/ 628 w 10000"/>
                  <a:gd name="connsiteY32" fmla="*/ 7578 h 10042"/>
                  <a:gd name="connsiteX33" fmla="*/ 1185 w 10000"/>
                  <a:gd name="connsiteY33" fmla="*/ 7598 h 10042"/>
                  <a:gd name="connsiteX34" fmla="*/ 1941 w 10000"/>
                  <a:gd name="connsiteY34" fmla="*/ 7091 h 10042"/>
                  <a:gd name="connsiteX35" fmla="*/ 1934 w 10000"/>
                  <a:gd name="connsiteY35" fmla="*/ 7578 h 10042"/>
                  <a:gd name="connsiteX36" fmla="*/ 2630 w 10000"/>
                  <a:gd name="connsiteY36" fmla="*/ 7143 h 10042"/>
                  <a:gd name="connsiteX37" fmla="*/ 2630 w 10000"/>
                  <a:gd name="connsiteY37" fmla="*/ 7578 h 10042"/>
                  <a:gd name="connsiteX38" fmla="*/ 3318 w 10000"/>
                  <a:gd name="connsiteY38" fmla="*/ 7136 h 10042"/>
                  <a:gd name="connsiteX39" fmla="*/ 3324 w 10000"/>
                  <a:gd name="connsiteY39" fmla="*/ 7572 h 10042"/>
                  <a:gd name="connsiteX40" fmla="*/ 3986 w 10000"/>
                  <a:gd name="connsiteY40" fmla="*/ 7104 h 10042"/>
                  <a:gd name="connsiteX41" fmla="*/ 3986 w 10000"/>
                  <a:gd name="connsiteY41" fmla="*/ 8349 h 10042"/>
                  <a:gd name="connsiteX42" fmla="*/ 4063 w 10000"/>
                  <a:gd name="connsiteY42" fmla="*/ 8259 h 10042"/>
                  <a:gd name="connsiteX43" fmla="*/ 4137 w 10000"/>
                  <a:gd name="connsiteY43" fmla="*/ 8176 h 10042"/>
                  <a:gd name="connsiteX44" fmla="*/ 4230 w 10000"/>
                  <a:gd name="connsiteY44" fmla="*/ 8105 h 10042"/>
                  <a:gd name="connsiteX45" fmla="*/ 4331 w 10000"/>
                  <a:gd name="connsiteY45" fmla="*/ 8041 h 10042"/>
                  <a:gd name="connsiteX46" fmla="*/ 4433 w 10000"/>
                  <a:gd name="connsiteY46" fmla="*/ 7997 h 10042"/>
                  <a:gd name="connsiteX47" fmla="*/ 4543 w 10000"/>
                  <a:gd name="connsiteY47" fmla="*/ 7964 h 10042"/>
                  <a:gd name="connsiteX48" fmla="*/ 4658 w 10000"/>
                  <a:gd name="connsiteY48" fmla="*/ 7939 h 10042"/>
                  <a:gd name="connsiteX49" fmla="*/ 4790 w 10000"/>
                  <a:gd name="connsiteY49" fmla="*/ 7932 h 10042"/>
                  <a:gd name="connsiteX50" fmla="*/ 4970 w 10000"/>
                  <a:gd name="connsiteY50" fmla="*/ 7945 h 10042"/>
                  <a:gd name="connsiteX51" fmla="*/ 5150 w 10000"/>
                  <a:gd name="connsiteY51" fmla="*/ 7990 h 10042"/>
                  <a:gd name="connsiteX52" fmla="*/ 5293 w 10000"/>
                  <a:gd name="connsiteY52" fmla="*/ 8067 h 10042"/>
                  <a:gd name="connsiteX53" fmla="*/ 5440 w 10000"/>
                  <a:gd name="connsiteY53" fmla="*/ 8163 h 10042"/>
                  <a:gd name="connsiteX54" fmla="*/ 5564 w 10000"/>
                  <a:gd name="connsiteY54" fmla="*/ 8279 h 10042"/>
                  <a:gd name="connsiteX55" fmla="*/ 5645 w 10000"/>
                  <a:gd name="connsiteY55" fmla="*/ 8420 h 10042"/>
                  <a:gd name="connsiteX56" fmla="*/ 5721 w 10000"/>
                  <a:gd name="connsiteY56" fmla="*/ 8567 h 10042"/>
                  <a:gd name="connsiteX57" fmla="*/ 5747 w 10000"/>
                  <a:gd name="connsiteY57" fmla="*/ 8729 h 10042"/>
                  <a:gd name="connsiteX58" fmla="*/ 5782 w 10000"/>
                  <a:gd name="connsiteY58" fmla="*/ 8722 h 10042"/>
                  <a:gd name="connsiteX59" fmla="*/ 5809 w 10000"/>
                  <a:gd name="connsiteY59" fmla="*/ 8722 h 10042"/>
                  <a:gd name="connsiteX60" fmla="*/ 5837 w 10000"/>
                  <a:gd name="connsiteY60" fmla="*/ 8716 h 10042"/>
                  <a:gd name="connsiteX61" fmla="*/ 5864 w 10000"/>
                  <a:gd name="connsiteY61" fmla="*/ 8716 h 10042"/>
                  <a:gd name="connsiteX62" fmla="*/ 5899 w 10000"/>
                  <a:gd name="connsiteY62" fmla="*/ 8710 h 10042"/>
                  <a:gd name="connsiteX63" fmla="*/ 5931 w 10000"/>
                  <a:gd name="connsiteY63" fmla="*/ 8710 h 10042"/>
                  <a:gd name="connsiteX64" fmla="*/ 5960 w 10000"/>
                  <a:gd name="connsiteY64" fmla="*/ 8710 h 10042"/>
                  <a:gd name="connsiteX65" fmla="*/ 5996 w 10000"/>
                  <a:gd name="connsiteY65" fmla="*/ 8710 h 10042"/>
                  <a:gd name="connsiteX66" fmla="*/ 6139 w 10000"/>
                  <a:gd name="connsiteY66" fmla="*/ 8716 h 10042"/>
                  <a:gd name="connsiteX67" fmla="*/ 6270 w 10000"/>
                  <a:gd name="connsiteY67" fmla="*/ 8748 h 10042"/>
                  <a:gd name="connsiteX68" fmla="*/ 6401 w 10000"/>
                  <a:gd name="connsiteY68" fmla="*/ 8793 h 10042"/>
                  <a:gd name="connsiteX69" fmla="*/ 6519 w 10000"/>
                  <a:gd name="connsiteY69" fmla="*/ 8858 h 10042"/>
                  <a:gd name="connsiteX70" fmla="*/ 6628 w 10000"/>
                  <a:gd name="connsiteY70" fmla="*/ 8934 h 10042"/>
                  <a:gd name="connsiteX71" fmla="*/ 6725 w 10000"/>
                  <a:gd name="connsiteY71" fmla="*/ 9017 h 10042"/>
                  <a:gd name="connsiteX72" fmla="*/ 6802 w 10000"/>
                  <a:gd name="connsiteY72" fmla="*/ 9127 h 10042"/>
                  <a:gd name="connsiteX73" fmla="*/ 6871 w 10000"/>
                  <a:gd name="connsiteY73" fmla="*/ 9235 h 10042"/>
                  <a:gd name="connsiteX74" fmla="*/ 2941 w 10000"/>
                  <a:gd name="connsiteY74" fmla="*/ 9235 h 10042"/>
                  <a:gd name="connsiteX75" fmla="*/ 2981 w 10000"/>
                  <a:gd name="connsiteY75" fmla="*/ 9152 h 10042"/>
                  <a:gd name="connsiteX76" fmla="*/ 3036 w 10000"/>
                  <a:gd name="connsiteY76" fmla="*/ 9069 h 10042"/>
                  <a:gd name="connsiteX77" fmla="*/ 3092 w 10000"/>
                  <a:gd name="connsiteY77" fmla="*/ 9005 h 10042"/>
                  <a:gd name="connsiteX78" fmla="*/ 3165 w 10000"/>
                  <a:gd name="connsiteY78" fmla="*/ 8941 h 10042"/>
                  <a:gd name="connsiteX79" fmla="*/ 3235 w 10000"/>
                  <a:gd name="connsiteY79" fmla="*/ 8890 h 10042"/>
                  <a:gd name="connsiteX80" fmla="*/ 3318 w 10000"/>
                  <a:gd name="connsiteY80" fmla="*/ 8838 h 10042"/>
                  <a:gd name="connsiteX81" fmla="*/ 3401 w 10000"/>
                  <a:gd name="connsiteY81" fmla="*/ 8800 h 10042"/>
                  <a:gd name="connsiteX82" fmla="*/ 3498 w 10000"/>
                  <a:gd name="connsiteY82" fmla="*/ 8768 h 10042"/>
                  <a:gd name="connsiteX83" fmla="*/ 3498 w 10000"/>
                  <a:gd name="connsiteY83" fmla="*/ 7945 h 10042"/>
                  <a:gd name="connsiteX84" fmla="*/ 1331 w 10000"/>
                  <a:gd name="connsiteY84" fmla="*/ 8029 h 10042"/>
                  <a:gd name="connsiteX85" fmla="*/ 3 w 10000"/>
                  <a:gd name="connsiteY85" fmla="*/ 7299 h 10042"/>
                  <a:gd name="connsiteX86" fmla="*/ 2409 w 10000"/>
                  <a:gd name="connsiteY86" fmla="*/ 9452 h 10042"/>
                  <a:gd name="connsiteX87" fmla="*/ 6133 w 10000"/>
                  <a:gd name="connsiteY87" fmla="*/ 9979 h 10042"/>
                  <a:gd name="connsiteX88" fmla="*/ 8595 w 10000"/>
                  <a:gd name="connsiteY88" fmla="*/ 8949 h 10042"/>
                  <a:gd name="connsiteX0" fmla="*/ 8595 w 10047"/>
                  <a:gd name="connsiteY0" fmla="*/ 8949 h 10042"/>
                  <a:gd name="connsiteX1" fmla="*/ 10000 w 10047"/>
                  <a:gd name="connsiteY1" fmla="*/ 7155 h 10042"/>
                  <a:gd name="connsiteX2" fmla="*/ 9153 w 10047"/>
                  <a:gd name="connsiteY2" fmla="*/ 7155 h 10042"/>
                  <a:gd name="connsiteX3" fmla="*/ 9153 w 10047"/>
                  <a:gd name="connsiteY3" fmla="*/ 4001 h 10042"/>
                  <a:gd name="connsiteX4" fmla="*/ 7063 w 10047"/>
                  <a:gd name="connsiteY4" fmla="*/ 4001 h 10042"/>
                  <a:gd name="connsiteX5" fmla="*/ 7063 w 10047"/>
                  <a:gd name="connsiteY5" fmla="*/ 3699 h 10042"/>
                  <a:gd name="connsiteX6" fmla="*/ 8734 w 10047"/>
                  <a:gd name="connsiteY6" fmla="*/ 3699 h 10042"/>
                  <a:gd name="connsiteX7" fmla="*/ 8734 w 10047"/>
                  <a:gd name="connsiteY7" fmla="*/ 3391 h 10042"/>
                  <a:gd name="connsiteX8" fmla="*/ 7063 w 10047"/>
                  <a:gd name="connsiteY8" fmla="*/ 3391 h 10042"/>
                  <a:gd name="connsiteX9" fmla="*/ 7063 w 10047"/>
                  <a:gd name="connsiteY9" fmla="*/ 1323 h 10042"/>
                  <a:gd name="connsiteX10" fmla="*/ 4603 w 10047"/>
                  <a:gd name="connsiteY10" fmla="*/ 534 h 10042"/>
                  <a:gd name="connsiteX11" fmla="*/ 4603 w 10047"/>
                  <a:gd name="connsiteY11" fmla="*/ 5498 h 10042"/>
                  <a:gd name="connsiteX12" fmla="*/ 4214 w 10047"/>
                  <a:gd name="connsiteY12" fmla="*/ 5504 h 10042"/>
                  <a:gd name="connsiteX13" fmla="*/ 4214 w 10047"/>
                  <a:gd name="connsiteY13" fmla="*/ 1702 h 10042"/>
                  <a:gd name="connsiteX14" fmla="*/ 3387 w 10047"/>
                  <a:gd name="connsiteY14" fmla="*/ 1998 h 10042"/>
                  <a:gd name="connsiteX15" fmla="*/ 2941 w 10047"/>
                  <a:gd name="connsiteY15" fmla="*/ 1998 h 10042"/>
                  <a:gd name="connsiteX16" fmla="*/ 2941 w 10047"/>
                  <a:gd name="connsiteY16" fmla="*/ 0 h 10042"/>
                  <a:gd name="connsiteX17" fmla="*/ 2776 w 10047"/>
                  <a:gd name="connsiteY17" fmla="*/ 0 h 10042"/>
                  <a:gd name="connsiteX18" fmla="*/ 2776 w 10047"/>
                  <a:gd name="connsiteY18" fmla="*/ 1998 h 10042"/>
                  <a:gd name="connsiteX19" fmla="*/ 2397 w 10047"/>
                  <a:gd name="connsiteY19" fmla="*/ 1998 h 10042"/>
                  <a:gd name="connsiteX20" fmla="*/ 2397 w 10047"/>
                  <a:gd name="connsiteY20" fmla="*/ 2416 h 10042"/>
                  <a:gd name="connsiteX21" fmla="*/ 1715 w 10047"/>
                  <a:gd name="connsiteY21" fmla="*/ 2729 h 10042"/>
                  <a:gd name="connsiteX22" fmla="*/ 1715 w 10047"/>
                  <a:gd name="connsiteY22" fmla="*/ 4278 h 10042"/>
                  <a:gd name="connsiteX23" fmla="*/ 1350 w 10047"/>
                  <a:gd name="connsiteY23" fmla="*/ 4278 h 10042"/>
                  <a:gd name="connsiteX24" fmla="*/ 1350 w 10047"/>
                  <a:gd name="connsiteY24" fmla="*/ 4689 h 10042"/>
                  <a:gd name="connsiteX25" fmla="*/ 1715 w 10047"/>
                  <a:gd name="connsiteY25" fmla="*/ 4689 h 10042"/>
                  <a:gd name="connsiteX26" fmla="*/ 1715 w 10047"/>
                  <a:gd name="connsiteY26" fmla="*/ 5203 h 10042"/>
                  <a:gd name="connsiteX27" fmla="*/ 1350 w 10047"/>
                  <a:gd name="connsiteY27" fmla="*/ 5203 h 10042"/>
                  <a:gd name="connsiteX28" fmla="*/ 1350 w 10047"/>
                  <a:gd name="connsiteY28" fmla="*/ 5614 h 10042"/>
                  <a:gd name="connsiteX29" fmla="*/ 1715 w 10047"/>
                  <a:gd name="connsiteY29" fmla="*/ 5614 h 10042"/>
                  <a:gd name="connsiteX30" fmla="*/ 1715 w 10047"/>
                  <a:gd name="connsiteY30" fmla="*/ 6828 h 10042"/>
                  <a:gd name="connsiteX31" fmla="*/ 628 w 10047"/>
                  <a:gd name="connsiteY31" fmla="*/ 6828 h 10042"/>
                  <a:gd name="connsiteX32" fmla="*/ 628 w 10047"/>
                  <a:gd name="connsiteY32" fmla="*/ 7578 h 10042"/>
                  <a:gd name="connsiteX33" fmla="*/ 1185 w 10047"/>
                  <a:gd name="connsiteY33" fmla="*/ 7598 h 10042"/>
                  <a:gd name="connsiteX34" fmla="*/ 1941 w 10047"/>
                  <a:gd name="connsiteY34" fmla="*/ 7091 h 10042"/>
                  <a:gd name="connsiteX35" fmla="*/ 1934 w 10047"/>
                  <a:gd name="connsiteY35" fmla="*/ 7578 h 10042"/>
                  <a:gd name="connsiteX36" fmla="*/ 2630 w 10047"/>
                  <a:gd name="connsiteY36" fmla="*/ 7143 h 10042"/>
                  <a:gd name="connsiteX37" fmla="*/ 2630 w 10047"/>
                  <a:gd name="connsiteY37" fmla="*/ 7578 h 10042"/>
                  <a:gd name="connsiteX38" fmla="*/ 3318 w 10047"/>
                  <a:gd name="connsiteY38" fmla="*/ 7136 h 10042"/>
                  <a:gd name="connsiteX39" fmla="*/ 3324 w 10047"/>
                  <a:gd name="connsiteY39" fmla="*/ 7572 h 10042"/>
                  <a:gd name="connsiteX40" fmla="*/ 3986 w 10047"/>
                  <a:gd name="connsiteY40" fmla="*/ 7104 h 10042"/>
                  <a:gd name="connsiteX41" fmla="*/ 3986 w 10047"/>
                  <a:gd name="connsiteY41" fmla="*/ 8349 h 10042"/>
                  <a:gd name="connsiteX42" fmla="*/ 4063 w 10047"/>
                  <a:gd name="connsiteY42" fmla="*/ 8259 h 10042"/>
                  <a:gd name="connsiteX43" fmla="*/ 4137 w 10047"/>
                  <a:gd name="connsiteY43" fmla="*/ 8176 h 10042"/>
                  <a:gd name="connsiteX44" fmla="*/ 4230 w 10047"/>
                  <a:gd name="connsiteY44" fmla="*/ 8105 h 10042"/>
                  <a:gd name="connsiteX45" fmla="*/ 4331 w 10047"/>
                  <a:gd name="connsiteY45" fmla="*/ 8041 h 10042"/>
                  <a:gd name="connsiteX46" fmla="*/ 4433 w 10047"/>
                  <a:gd name="connsiteY46" fmla="*/ 7997 h 10042"/>
                  <a:gd name="connsiteX47" fmla="*/ 4543 w 10047"/>
                  <a:gd name="connsiteY47" fmla="*/ 7964 h 10042"/>
                  <a:gd name="connsiteX48" fmla="*/ 4658 w 10047"/>
                  <a:gd name="connsiteY48" fmla="*/ 7939 h 10042"/>
                  <a:gd name="connsiteX49" fmla="*/ 4790 w 10047"/>
                  <a:gd name="connsiteY49" fmla="*/ 7932 h 10042"/>
                  <a:gd name="connsiteX50" fmla="*/ 4970 w 10047"/>
                  <a:gd name="connsiteY50" fmla="*/ 7945 h 10042"/>
                  <a:gd name="connsiteX51" fmla="*/ 5150 w 10047"/>
                  <a:gd name="connsiteY51" fmla="*/ 7990 h 10042"/>
                  <a:gd name="connsiteX52" fmla="*/ 5293 w 10047"/>
                  <a:gd name="connsiteY52" fmla="*/ 8067 h 10042"/>
                  <a:gd name="connsiteX53" fmla="*/ 5440 w 10047"/>
                  <a:gd name="connsiteY53" fmla="*/ 8163 h 10042"/>
                  <a:gd name="connsiteX54" fmla="*/ 5564 w 10047"/>
                  <a:gd name="connsiteY54" fmla="*/ 8279 h 10042"/>
                  <a:gd name="connsiteX55" fmla="*/ 5645 w 10047"/>
                  <a:gd name="connsiteY55" fmla="*/ 8420 h 10042"/>
                  <a:gd name="connsiteX56" fmla="*/ 5721 w 10047"/>
                  <a:gd name="connsiteY56" fmla="*/ 8567 h 10042"/>
                  <a:gd name="connsiteX57" fmla="*/ 5747 w 10047"/>
                  <a:gd name="connsiteY57" fmla="*/ 8729 h 10042"/>
                  <a:gd name="connsiteX58" fmla="*/ 5782 w 10047"/>
                  <a:gd name="connsiteY58" fmla="*/ 8722 h 10042"/>
                  <a:gd name="connsiteX59" fmla="*/ 5809 w 10047"/>
                  <a:gd name="connsiteY59" fmla="*/ 8722 h 10042"/>
                  <a:gd name="connsiteX60" fmla="*/ 5837 w 10047"/>
                  <a:gd name="connsiteY60" fmla="*/ 8716 h 10042"/>
                  <a:gd name="connsiteX61" fmla="*/ 5864 w 10047"/>
                  <a:gd name="connsiteY61" fmla="*/ 8716 h 10042"/>
                  <a:gd name="connsiteX62" fmla="*/ 5899 w 10047"/>
                  <a:gd name="connsiteY62" fmla="*/ 8710 h 10042"/>
                  <a:gd name="connsiteX63" fmla="*/ 5931 w 10047"/>
                  <a:gd name="connsiteY63" fmla="*/ 8710 h 10042"/>
                  <a:gd name="connsiteX64" fmla="*/ 5960 w 10047"/>
                  <a:gd name="connsiteY64" fmla="*/ 8710 h 10042"/>
                  <a:gd name="connsiteX65" fmla="*/ 5996 w 10047"/>
                  <a:gd name="connsiteY65" fmla="*/ 8710 h 10042"/>
                  <a:gd name="connsiteX66" fmla="*/ 6139 w 10047"/>
                  <a:gd name="connsiteY66" fmla="*/ 8716 h 10042"/>
                  <a:gd name="connsiteX67" fmla="*/ 6270 w 10047"/>
                  <a:gd name="connsiteY67" fmla="*/ 8748 h 10042"/>
                  <a:gd name="connsiteX68" fmla="*/ 6401 w 10047"/>
                  <a:gd name="connsiteY68" fmla="*/ 8793 h 10042"/>
                  <a:gd name="connsiteX69" fmla="*/ 6519 w 10047"/>
                  <a:gd name="connsiteY69" fmla="*/ 8858 h 10042"/>
                  <a:gd name="connsiteX70" fmla="*/ 6628 w 10047"/>
                  <a:gd name="connsiteY70" fmla="*/ 8934 h 10042"/>
                  <a:gd name="connsiteX71" fmla="*/ 6725 w 10047"/>
                  <a:gd name="connsiteY71" fmla="*/ 9017 h 10042"/>
                  <a:gd name="connsiteX72" fmla="*/ 6802 w 10047"/>
                  <a:gd name="connsiteY72" fmla="*/ 9127 h 10042"/>
                  <a:gd name="connsiteX73" fmla="*/ 6871 w 10047"/>
                  <a:gd name="connsiteY73" fmla="*/ 9235 h 10042"/>
                  <a:gd name="connsiteX74" fmla="*/ 2941 w 10047"/>
                  <a:gd name="connsiteY74" fmla="*/ 9235 h 10042"/>
                  <a:gd name="connsiteX75" fmla="*/ 2981 w 10047"/>
                  <a:gd name="connsiteY75" fmla="*/ 9152 h 10042"/>
                  <a:gd name="connsiteX76" fmla="*/ 3036 w 10047"/>
                  <a:gd name="connsiteY76" fmla="*/ 9069 h 10042"/>
                  <a:gd name="connsiteX77" fmla="*/ 3092 w 10047"/>
                  <a:gd name="connsiteY77" fmla="*/ 9005 h 10042"/>
                  <a:gd name="connsiteX78" fmla="*/ 3165 w 10047"/>
                  <a:gd name="connsiteY78" fmla="*/ 8941 h 10042"/>
                  <a:gd name="connsiteX79" fmla="*/ 3235 w 10047"/>
                  <a:gd name="connsiteY79" fmla="*/ 8890 h 10042"/>
                  <a:gd name="connsiteX80" fmla="*/ 3318 w 10047"/>
                  <a:gd name="connsiteY80" fmla="*/ 8838 h 10042"/>
                  <a:gd name="connsiteX81" fmla="*/ 3401 w 10047"/>
                  <a:gd name="connsiteY81" fmla="*/ 8800 h 10042"/>
                  <a:gd name="connsiteX82" fmla="*/ 3498 w 10047"/>
                  <a:gd name="connsiteY82" fmla="*/ 8768 h 10042"/>
                  <a:gd name="connsiteX83" fmla="*/ 3498 w 10047"/>
                  <a:gd name="connsiteY83" fmla="*/ 7945 h 10042"/>
                  <a:gd name="connsiteX84" fmla="*/ 1331 w 10047"/>
                  <a:gd name="connsiteY84" fmla="*/ 8029 h 10042"/>
                  <a:gd name="connsiteX85" fmla="*/ 3 w 10047"/>
                  <a:gd name="connsiteY85" fmla="*/ 7299 h 10042"/>
                  <a:gd name="connsiteX86" fmla="*/ 2409 w 10047"/>
                  <a:gd name="connsiteY86" fmla="*/ 9452 h 10042"/>
                  <a:gd name="connsiteX87" fmla="*/ 6133 w 10047"/>
                  <a:gd name="connsiteY87" fmla="*/ 9979 h 10042"/>
                  <a:gd name="connsiteX88" fmla="*/ 8595 w 10047"/>
                  <a:gd name="connsiteY88" fmla="*/ 8949 h 10042"/>
                  <a:gd name="connsiteX0" fmla="*/ 8198 w 9650"/>
                  <a:gd name="connsiteY0" fmla="*/ 8949 h 9996"/>
                  <a:gd name="connsiteX1" fmla="*/ 9603 w 9650"/>
                  <a:gd name="connsiteY1" fmla="*/ 7155 h 9996"/>
                  <a:gd name="connsiteX2" fmla="*/ 8756 w 9650"/>
                  <a:gd name="connsiteY2" fmla="*/ 7155 h 9996"/>
                  <a:gd name="connsiteX3" fmla="*/ 8756 w 9650"/>
                  <a:gd name="connsiteY3" fmla="*/ 4001 h 9996"/>
                  <a:gd name="connsiteX4" fmla="*/ 6666 w 9650"/>
                  <a:gd name="connsiteY4" fmla="*/ 4001 h 9996"/>
                  <a:gd name="connsiteX5" fmla="*/ 6666 w 9650"/>
                  <a:gd name="connsiteY5" fmla="*/ 3699 h 9996"/>
                  <a:gd name="connsiteX6" fmla="*/ 8337 w 9650"/>
                  <a:gd name="connsiteY6" fmla="*/ 3699 h 9996"/>
                  <a:gd name="connsiteX7" fmla="*/ 8337 w 9650"/>
                  <a:gd name="connsiteY7" fmla="*/ 3391 h 9996"/>
                  <a:gd name="connsiteX8" fmla="*/ 6666 w 9650"/>
                  <a:gd name="connsiteY8" fmla="*/ 3391 h 9996"/>
                  <a:gd name="connsiteX9" fmla="*/ 6666 w 9650"/>
                  <a:gd name="connsiteY9" fmla="*/ 1323 h 9996"/>
                  <a:gd name="connsiteX10" fmla="*/ 4206 w 9650"/>
                  <a:gd name="connsiteY10" fmla="*/ 534 h 9996"/>
                  <a:gd name="connsiteX11" fmla="*/ 4206 w 9650"/>
                  <a:gd name="connsiteY11" fmla="*/ 5498 h 9996"/>
                  <a:gd name="connsiteX12" fmla="*/ 3817 w 9650"/>
                  <a:gd name="connsiteY12" fmla="*/ 5504 h 9996"/>
                  <a:gd name="connsiteX13" fmla="*/ 3817 w 9650"/>
                  <a:gd name="connsiteY13" fmla="*/ 1702 h 9996"/>
                  <a:gd name="connsiteX14" fmla="*/ 2990 w 9650"/>
                  <a:gd name="connsiteY14" fmla="*/ 1998 h 9996"/>
                  <a:gd name="connsiteX15" fmla="*/ 2544 w 9650"/>
                  <a:gd name="connsiteY15" fmla="*/ 1998 h 9996"/>
                  <a:gd name="connsiteX16" fmla="*/ 2544 w 9650"/>
                  <a:gd name="connsiteY16" fmla="*/ 0 h 9996"/>
                  <a:gd name="connsiteX17" fmla="*/ 2379 w 9650"/>
                  <a:gd name="connsiteY17" fmla="*/ 0 h 9996"/>
                  <a:gd name="connsiteX18" fmla="*/ 2379 w 9650"/>
                  <a:gd name="connsiteY18" fmla="*/ 1998 h 9996"/>
                  <a:gd name="connsiteX19" fmla="*/ 2000 w 9650"/>
                  <a:gd name="connsiteY19" fmla="*/ 1998 h 9996"/>
                  <a:gd name="connsiteX20" fmla="*/ 2000 w 9650"/>
                  <a:gd name="connsiteY20" fmla="*/ 2416 h 9996"/>
                  <a:gd name="connsiteX21" fmla="*/ 1318 w 9650"/>
                  <a:gd name="connsiteY21" fmla="*/ 2729 h 9996"/>
                  <a:gd name="connsiteX22" fmla="*/ 1318 w 9650"/>
                  <a:gd name="connsiteY22" fmla="*/ 4278 h 9996"/>
                  <a:gd name="connsiteX23" fmla="*/ 953 w 9650"/>
                  <a:gd name="connsiteY23" fmla="*/ 4278 h 9996"/>
                  <a:gd name="connsiteX24" fmla="*/ 953 w 9650"/>
                  <a:gd name="connsiteY24" fmla="*/ 4689 h 9996"/>
                  <a:gd name="connsiteX25" fmla="*/ 1318 w 9650"/>
                  <a:gd name="connsiteY25" fmla="*/ 4689 h 9996"/>
                  <a:gd name="connsiteX26" fmla="*/ 1318 w 9650"/>
                  <a:gd name="connsiteY26" fmla="*/ 5203 h 9996"/>
                  <a:gd name="connsiteX27" fmla="*/ 953 w 9650"/>
                  <a:gd name="connsiteY27" fmla="*/ 5203 h 9996"/>
                  <a:gd name="connsiteX28" fmla="*/ 953 w 9650"/>
                  <a:gd name="connsiteY28" fmla="*/ 5614 h 9996"/>
                  <a:gd name="connsiteX29" fmla="*/ 1318 w 9650"/>
                  <a:gd name="connsiteY29" fmla="*/ 5614 h 9996"/>
                  <a:gd name="connsiteX30" fmla="*/ 1318 w 9650"/>
                  <a:gd name="connsiteY30" fmla="*/ 6828 h 9996"/>
                  <a:gd name="connsiteX31" fmla="*/ 231 w 9650"/>
                  <a:gd name="connsiteY31" fmla="*/ 6828 h 9996"/>
                  <a:gd name="connsiteX32" fmla="*/ 231 w 9650"/>
                  <a:gd name="connsiteY32" fmla="*/ 7578 h 9996"/>
                  <a:gd name="connsiteX33" fmla="*/ 788 w 9650"/>
                  <a:gd name="connsiteY33" fmla="*/ 7598 h 9996"/>
                  <a:gd name="connsiteX34" fmla="*/ 1544 w 9650"/>
                  <a:gd name="connsiteY34" fmla="*/ 7091 h 9996"/>
                  <a:gd name="connsiteX35" fmla="*/ 1537 w 9650"/>
                  <a:gd name="connsiteY35" fmla="*/ 7578 h 9996"/>
                  <a:gd name="connsiteX36" fmla="*/ 2233 w 9650"/>
                  <a:gd name="connsiteY36" fmla="*/ 7143 h 9996"/>
                  <a:gd name="connsiteX37" fmla="*/ 2233 w 9650"/>
                  <a:gd name="connsiteY37" fmla="*/ 7578 h 9996"/>
                  <a:gd name="connsiteX38" fmla="*/ 2921 w 9650"/>
                  <a:gd name="connsiteY38" fmla="*/ 7136 h 9996"/>
                  <a:gd name="connsiteX39" fmla="*/ 2927 w 9650"/>
                  <a:gd name="connsiteY39" fmla="*/ 7572 h 9996"/>
                  <a:gd name="connsiteX40" fmla="*/ 3589 w 9650"/>
                  <a:gd name="connsiteY40" fmla="*/ 7104 h 9996"/>
                  <a:gd name="connsiteX41" fmla="*/ 3589 w 9650"/>
                  <a:gd name="connsiteY41" fmla="*/ 8349 h 9996"/>
                  <a:gd name="connsiteX42" fmla="*/ 3666 w 9650"/>
                  <a:gd name="connsiteY42" fmla="*/ 8259 h 9996"/>
                  <a:gd name="connsiteX43" fmla="*/ 3740 w 9650"/>
                  <a:gd name="connsiteY43" fmla="*/ 8176 h 9996"/>
                  <a:gd name="connsiteX44" fmla="*/ 3833 w 9650"/>
                  <a:gd name="connsiteY44" fmla="*/ 8105 h 9996"/>
                  <a:gd name="connsiteX45" fmla="*/ 3934 w 9650"/>
                  <a:gd name="connsiteY45" fmla="*/ 8041 h 9996"/>
                  <a:gd name="connsiteX46" fmla="*/ 4036 w 9650"/>
                  <a:gd name="connsiteY46" fmla="*/ 7997 h 9996"/>
                  <a:gd name="connsiteX47" fmla="*/ 4146 w 9650"/>
                  <a:gd name="connsiteY47" fmla="*/ 7964 h 9996"/>
                  <a:gd name="connsiteX48" fmla="*/ 4261 w 9650"/>
                  <a:gd name="connsiteY48" fmla="*/ 7939 h 9996"/>
                  <a:gd name="connsiteX49" fmla="*/ 4393 w 9650"/>
                  <a:gd name="connsiteY49" fmla="*/ 7932 h 9996"/>
                  <a:gd name="connsiteX50" fmla="*/ 4573 w 9650"/>
                  <a:gd name="connsiteY50" fmla="*/ 7945 h 9996"/>
                  <a:gd name="connsiteX51" fmla="*/ 4753 w 9650"/>
                  <a:gd name="connsiteY51" fmla="*/ 7990 h 9996"/>
                  <a:gd name="connsiteX52" fmla="*/ 4896 w 9650"/>
                  <a:gd name="connsiteY52" fmla="*/ 8067 h 9996"/>
                  <a:gd name="connsiteX53" fmla="*/ 5043 w 9650"/>
                  <a:gd name="connsiteY53" fmla="*/ 8163 h 9996"/>
                  <a:gd name="connsiteX54" fmla="*/ 5167 w 9650"/>
                  <a:gd name="connsiteY54" fmla="*/ 8279 h 9996"/>
                  <a:gd name="connsiteX55" fmla="*/ 5248 w 9650"/>
                  <a:gd name="connsiteY55" fmla="*/ 8420 h 9996"/>
                  <a:gd name="connsiteX56" fmla="*/ 5324 w 9650"/>
                  <a:gd name="connsiteY56" fmla="*/ 8567 h 9996"/>
                  <a:gd name="connsiteX57" fmla="*/ 5350 w 9650"/>
                  <a:gd name="connsiteY57" fmla="*/ 8729 h 9996"/>
                  <a:gd name="connsiteX58" fmla="*/ 5385 w 9650"/>
                  <a:gd name="connsiteY58" fmla="*/ 8722 h 9996"/>
                  <a:gd name="connsiteX59" fmla="*/ 5412 w 9650"/>
                  <a:gd name="connsiteY59" fmla="*/ 8722 h 9996"/>
                  <a:gd name="connsiteX60" fmla="*/ 5440 w 9650"/>
                  <a:gd name="connsiteY60" fmla="*/ 8716 h 9996"/>
                  <a:gd name="connsiteX61" fmla="*/ 5467 w 9650"/>
                  <a:gd name="connsiteY61" fmla="*/ 8716 h 9996"/>
                  <a:gd name="connsiteX62" fmla="*/ 5502 w 9650"/>
                  <a:gd name="connsiteY62" fmla="*/ 8710 h 9996"/>
                  <a:gd name="connsiteX63" fmla="*/ 5534 w 9650"/>
                  <a:gd name="connsiteY63" fmla="*/ 8710 h 9996"/>
                  <a:gd name="connsiteX64" fmla="*/ 5563 w 9650"/>
                  <a:gd name="connsiteY64" fmla="*/ 8710 h 9996"/>
                  <a:gd name="connsiteX65" fmla="*/ 5599 w 9650"/>
                  <a:gd name="connsiteY65" fmla="*/ 8710 h 9996"/>
                  <a:gd name="connsiteX66" fmla="*/ 5742 w 9650"/>
                  <a:gd name="connsiteY66" fmla="*/ 8716 h 9996"/>
                  <a:gd name="connsiteX67" fmla="*/ 5873 w 9650"/>
                  <a:gd name="connsiteY67" fmla="*/ 8748 h 9996"/>
                  <a:gd name="connsiteX68" fmla="*/ 6004 w 9650"/>
                  <a:gd name="connsiteY68" fmla="*/ 8793 h 9996"/>
                  <a:gd name="connsiteX69" fmla="*/ 6122 w 9650"/>
                  <a:gd name="connsiteY69" fmla="*/ 8858 h 9996"/>
                  <a:gd name="connsiteX70" fmla="*/ 6231 w 9650"/>
                  <a:gd name="connsiteY70" fmla="*/ 8934 h 9996"/>
                  <a:gd name="connsiteX71" fmla="*/ 6328 w 9650"/>
                  <a:gd name="connsiteY71" fmla="*/ 9017 h 9996"/>
                  <a:gd name="connsiteX72" fmla="*/ 6405 w 9650"/>
                  <a:gd name="connsiteY72" fmla="*/ 9127 h 9996"/>
                  <a:gd name="connsiteX73" fmla="*/ 6474 w 9650"/>
                  <a:gd name="connsiteY73" fmla="*/ 9235 h 9996"/>
                  <a:gd name="connsiteX74" fmla="*/ 2544 w 9650"/>
                  <a:gd name="connsiteY74" fmla="*/ 9235 h 9996"/>
                  <a:gd name="connsiteX75" fmla="*/ 2584 w 9650"/>
                  <a:gd name="connsiteY75" fmla="*/ 9152 h 9996"/>
                  <a:gd name="connsiteX76" fmla="*/ 2639 w 9650"/>
                  <a:gd name="connsiteY76" fmla="*/ 9069 h 9996"/>
                  <a:gd name="connsiteX77" fmla="*/ 2695 w 9650"/>
                  <a:gd name="connsiteY77" fmla="*/ 9005 h 9996"/>
                  <a:gd name="connsiteX78" fmla="*/ 2768 w 9650"/>
                  <a:gd name="connsiteY78" fmla="*/ 8941 h 9996"/>
                  <a:gd name="connsiteX79" fmla="*/ 2838 w 9650"/>
                  <a:gd name="connsiteY79" fmla="*/ 8890 h 9996"/>
                  <a:gd name="connsiteX80" fmla="*/ 2921 w 9650"/>
                  <a:gd name="connsiteY80" fmla="*/ 8838 h 9996"/>
                  <a:gd name="connsiteX81" fmla="*/ 3004 w 9650"/>
                  <a:gd name="connsiteY81" fmla="*/ 8800 h 9996"/>
                  <a:gd name="connsiteX82" fmla="*/ 3101 w 9650"/>
                  <a:gd name="connsiteY82" fmla="*/ 8768 h 9996"/>
                  <a:gd name="connsiteX83" fmla="*/ 3101 w 9650"/>
                  <a:gd name="connsiteY83" fmla="*/ 7945 h 9996"/>
                  <a:gd name="connsiteX84" fmla="*/ 934 w 9650"/>
                  <a:gd name="connsiteY84" fmla="*/ 8029 h 9996"/>
                  <a:gd name="connsiteX85" fmla="*/ 5 w 9650"/>
                  <a:gd name="connsiteY85" fmla="*/ 7679 h 9996"/>
                  <a:gd name="connsiteX86" fmla="*/ 2012 w 9650"/>
                  <a:gd name="connsiteY86" fmla="*/ 9452 h 9996"/>
                  <a:gd name="connsiteX87" fmla="*/ 5736 w 9650"/>
                  <a:gd name="connsiteY87" fmla="*/ 9979 h 9996"/>
                  <a:gd name="connsiteX88" fmla="*/ 8198 w 9650"/>
                  <a:gd name="connsiteY88" fmla="*/ 8949 h 9996"/>
                  <a:gd name="connsiteX0" fmla="*/ 8700 w 10205"/>
                  <a:gd name="connsiteY0" fmla="*/ 8953 h 10000"/>
                  <a:gd name="connsiteX1" fmla="*/ 10156 w 10205"/>
                  <a:gd name="connsiteY1" fmla="*/ 7158 h 10000"/>
                  <a:gd name="connsiteX2" fmla="*/ 9279 w 10205"/>
                  <a:gd name="connsiteY2" fmla="*/ 7158 h 10000"/>
                  <a:gd name="connsiteX3" fmla="*/ 9279 w 10205"/>
                  <a:gd name="connsiteY3" fmla="*/ 4003 h 10000"/>
                  <a:gd name="connsiteX4" fmla="*/ 7113 w 10205"/>
                  <a:gd name="connsiteY4" fmla="*/ 4003 h 10000"/>
                  <a:gd name="connsiteX5" fmla="*/ 7113 w 10205"/>
                  <a:gd name="connsiteY5" fmla="*/ 3700 h 10000"/>
                  <a:gd name="connsiteX6" fmla="*/ 8844 w 10205"/>
                  <a:gd name="connsiteY6" fmla="*/ 3700 h 10000"/>
                  <a:gd name="connsiteX7" fmla="*/ 8844 w 10205"/>
                  <a:gd name="connsiteY7" fmla="*/ 3392 h 10000"/>
                  <a:gd name="connsiteX8" fmla="*/ 7113 w 10205"/>
                  <a:gd name="connsiteY8" fmla="*/ 3392 h 10000"/>
                  <a:gd name="connsiteX9" fmla="*/ 7113 w 10205"/>
                  <a:gd name="connsiteY9" fmla="*/ 1324 h 10000"/>
                  <a:gd name="connsiteX10" fmla="*/ 4564 w 10205"/>
                  <a:gd name="connsiteY10" fmla="*/ 534 h 10000"/>
                  <a:gd name="connsiteX11" fmla="*/ 4564 w 10205"/>
                  <a:gd name="connsiteY11" fmla="*/ 5500 h 10000"/>
                  <a:gd name="connsiteX12" fmla="*/ 4160 w 10205"/>
                  <a:gd name="connsiteY12" fmla="*/ 5506 h 10000"/>
                  <a:gd name="connsiteX13" fmla="*/ 4160 w 10205"/>
                  <a:gd name="connsiteY13" fmla="*/ 1703 h 10000"/>
                  <a:gd name="connsiteX14" fmla="*/ 3303 w 10205"/>
                  <a:gd name="connsiteY14" fmla="*/ 1999 h 10000"/>
                  <a:gd name="connsiteX15" fmla="*/ 2841 w 10205"/>
                  <a:gd name="connsiteY15" fmla="*/ 1999 h 10000"/>
                  <a:gd name="connsiteX16" fmla="*/ 2841 w 10205"/>
                  <a:gd name="connsiteY16" fmla="*/ 0 h 10000"/>
                  <a:gd name="connsiteX17" fmla="*/ 2670 w 10205"/>
                  <a:gd name="connsiteY17" fmla="*/ 0 h 10000"/>
                  <a:gd name="connsiteX18" fmla="*/ 2670 w 10205"/>
                  <a:gd name="connsiteY18" fmla="*/ 1999 h 10000"/>
                  <a:gd name="connsiteX19" fmla="*/ 2278 w 10205"/>
                  <a:gd name="connsiteY19" fmla="*/ 1999 h 10000"/>
                  <a:gd name="connsiteX20" fmla="*/ 2278 w 10205"/>
                  <a:gd name="connsiteY20" fmla="*/ 2417 h 10000"/>
                  <a:gd name="connsiteX21" fmla="*/ 1571 w 10205"/>
                  <a:gd name="connsiteY21" fmla="*/ 2730 h 10000"/>
                  <a:gd name="connsiteX22" fmla="*/ 1571 w 10205"/>
                  <a:gd name="connsiteY22" fmla="*/ 4280 h 10000"/>
                  <a:gd name="connsiteX23" fmla="*/ 1193 w 10205"/>
                  <a:gd name="connsiteY23" fmla="*/ 4280 h 10000"/>
                  <a:gd name="connsiteX24" fmla="*/ 1193 w 10205"/>
                  <a:gd name="connsiteY24" fmla="*/ 4691 h 10000"/>
                  <a:gd name="connsiteX25" fmla="*/ 1571 w 10205"/>
                  <a:gd name="connsiteY25" fmla="*/ 4691 h 10000"/>
                  <a:gd name="connsiteX26" fmla="*/ 1571 w 10205"/>
                  <a:gd name="connsiteY26" fmla="*/ 5205 h 10000"/>
                  <a:gd name="connsiteX27" fmla="*/ 1193 w 10205"/>
                  <a:gd name="connsiteY27" fmla="*/ 5205 h 10000"/>
                  <a:gd name="connsiteX28" fmla="*/ 1193 w 10205"/>
                  <a:gd name="connsiteY28" fmla="*/ 5616 h 10000"/>
                  <a:gd name="connsiteX29" fmla="*/ 1571 w 10205"/>
                  <a:gd name="connsiteY29" fmla="*/ 5616 h 10000"/>
                  <a:gd name="connsiteX30" fmla="*/ 1571 w 10205"/>
                  <a:gd name="connsiteY30" fmla="*/ 6831 h 10000"/>
                  <a:gd name="connsiteX31" fmla="*/ 444 w 10205"/>
                  <a:gd name="connsiteY31" fmla="*/ 6831 h 10000"/>
                  <a:gd name="connsiteX32" fmla="*/ 444 w 10205"/>
                  <a:gd name="connsiteY32" fmla="*/ 7581 h 10000"/>
                  <a:gd name="connsiteX33" fmla="*/ 1022 w 10205"/>
                  <a:gd name="connsiteY33" fmla="*/ 7601 h 10000"/>
                  <a:gd name="connsiteX34" fmla="*/ 1805 w 10205"/>
                  <a:gd name="connsiteY34" fmla="*/ 7094 h 10000"/>
                  <a:gd name="connsiteX35" fmla="*/ 1798 w 10205"/>
                  <a:gd name="connsiteY35" fmla="*/ 7581 h 10000"/>
                  <a:gd name="connsiteX36" fmla="*/ 2519 w 10205"/>
                  <a:gd name="connsiteY36" fmla="*/ 7146 h 10000"/>
                  <a:gd name="connsiteX37" fmla="*/ 2519 w 10205"/>
                  <a:gd name="connsiteY37" fmla="*/ 7581 h 10000"/>
                  <a:gd name="connsiteX38" fmla="*/ 3232 w 10205"/>
                  <a:gd name="connsiteY38" fmla="*/ 7139 h 10000"/>
                  <a:gd name="connsiteX39" fmla="*/ 3238 w 10205"/>
                  <a:gd name="connsiteY39" fmla="*/ 7575 h 10000"/>
                  <a:gd name="connsiteX40" fmla="*/ 3924 w 10205"/>
                  <a:gd name="connsiteY40" fmla="*/ 7107 h 10000"/>
                  <a:gd name="connsiteX41" fmla="*/ 3924 w 10205"/>
                  <a:gd name="connsiteY41" fmla="*/ 8352 h 10000"/>
                  <a:gd name="connsiteX42" fmla="*/ 4004 w 10205"/>
                  <a:gd name="connsiteY42" fmla="*/ 8262 h 10000"/>
                  <a:gd name="connsiteX43" fmla="*/ 4081 w 10205"/>
                  <a:gd name="connsiteY43" fmla="*/ 8179 h 10000"/>
                  <a:gd name="connsiteX44" fmla="*/ 4177 w 10205"/>
                  <a:gd name="connsiteY44" fmla="*/ 8108 h 10000"/>
                  <a:gd name="connsiteX45" fmla="*/ 4282 w 10205"/>
                  <a:gd name="connsiteY45" fmla="*/ 8044 h 10000"/>
                  <a:gd name="connsiteX46" fmla="*/ 4387 w 10205"/>
                  <a:gd name="connsiteY46" fmla="*/ 8000 h 10000"/>
                  <a:gd name="connsiteX47" fmla="*/ 4501 w 10205"/>
                  <a:gd name="connsiteY47" fmla="*/ 7967 h 10000"/>
                  <a:gd name="connsiteX48" fmla="*/ 4621 w 10205"/>
                  <a:gd name="connsiteY48" fmla="*/ 7942 h 10000"/>
                  <a:gd name="connsiteX49" fmla="*/ 4757 w 10205"/>
                  <a:gd name="connsiteY49" fmla="*/ 7935 h 10000"/>
                  <a:gd name="connsiteX50" fmla="*/ 4944 w 10205"/>
                  <a:gd name="connsiteY50" fmla="*/ 7948 h 10000"/>
                  <a:gd name="connsiteX51" fmla="*/ 5130 w 10205"/>
                  <a:gd name="connsiteY51" fmla="*/ 7993 h 10000"/>
                  <a:gd name="connsiteX52" fmla="*/ 5279 w 10205"/>
                  <a:gd name="connsiteY52" fmla="*/ 8070 h 10000"/>
                  <a:gd name="connsiteX53" fmla="*/ 5431 w 10205"/>
                  <a:gd name="connsiteY53" fmla="*/ 8166 h 10000"/>
                  <a:gd name="connsiteX54" fmla="*/ 5559 w 10205"/>
                  <a:gd name="connsiteY54" fmla="*/ 8282 h 10000"/>
                  <a:gd name="connsiteX55" fmla="*/ 5643 w 10205"/>
                  <a:gd name="connsiteY55" fmla="*/ 8423 h 10000"/>
                  <a:gd name="connsiteX56" fmla="*/ 5722 w 10205"/>
                  <a:gd name="connsiteY56" fmla="*/ 8570 h 10000"/>
                  <a:gd name="connsiteX57" fmla="*/ 5749 w 10205"/>
                  <a:gd name="connsiteY57" fmla="*/ 8732 h 10000"/>
                  <a:gd name="connsiteX58" fmla="*/ 5785 w 10205"/>
                  <a:gd name="connsiteY58" fmla="*/ 8725 h 10000"/>
                  <a:gd name="connsiteX59" fmla="*/ 5813 w 10205"/>
                  <a:gd name="connsiteY59" fmla="*/ 8725 h 10000"/>
                  <a:gd name="connsiteX60" fmla="*/ 5842 w 10205"/>
                  <a:gd name="connsiteY60" fmla="*/ 8719 h 10000"/>
                  <a:gd name="connsiteX61" fmla="*/ 5870 w 10205"/>
                  <a:gd name="connsiteY61" fmla="*/ 8719 h 10000"/>
                  <a:gd name="connsiteX62" fmla="*/ 5907 w 10205"/>
                  <a:gd name="connsiteY62" fmla="*/ 8713 h 10000"/>
                  <a:gd name="connsiteX63" fmla="*/ 5940 w 10205"/>
                  <a:gd name="connsiteY63" fmla="*/ 8713 h 10000"/>
                  <a:gd name="connsiteX64" fmla="*/ 5970 w 10205"/>
                  <a:gd name="connsiteY64" fmla="*/ 8713 h 10000"/>
                  <a:gd name="connsiteX65" fmla="*/ 6007 w 10205"/>
                  <a:gd name="connsiteY65" fmla="*/ 8713 h 10000"/>
                  <a:gd name="connsiteX66" fmla="*/ 6155 w 10205"/>
                  <a:gd name="connsiteY66" fmla="*/ 8719 h 10000"/>
                  <a:gd name="connsiteX67" fmla="*/ 6291 w 10205"/>
                  <a:gd name="connsiteY67" fmla="*/ 8752 h 10000"/>
                  <a:gd name="connsiteX68" fmla="*/ 6427 w 10205"/>
                  <a:gd name="connsiteY68" fmla="*/ 8797 h 10000"/>
                  <a:gd name="connsiteX69" fmla="*/ 6549 w 10205"/>
                  <a:gd name="connsiteY69" fmla="*/ 8862 h 10000"/>
                  <a:gd name="connsiteX70" fmla="*/ 6662 w 10205"/>
                  <a:gd name="connsiteY70" fmla="*/ 8938 h 10000"/>
                  <a:gd name="connsiteX71" fmla="*/ 6763 w 10205"/>
                  <a:gd name="connsiteY71" fmla="*/ 9021 h 10000"/>
                  <a:gd name="connsiteX72" fmla="*/ 6842 w 10205"/>
                  <a:gd name="connsiteY72" fmla="*/ 9131 h 10000"/>
                  <a:gd name="connsiteX73" fmla="*/ 6914 w 10205"/>
                  <a:gd name="connsiteY73" fmla="*/ 9239 h 10000"/>
                  <a:gd name="connsiteX74" fmla="*/ 2841 w 10205"/>
                  <a:gd name="connsiteY74" fmla="*/ 9239 h 10000"/>
                  <a:gd name="connsiteX75" fmla="*/ 2883 w 10205"/>
                  <a:gd name="connsiteY75" fmla="*/ 9156 h 10000"/>
                  <a:gd name="connsiteX76" fmla="*/ 2940 w 10205"/>
                  <a:gd name="connsiteY76" fmla="*/ 9073 h 10000"/>
                  <a:gd name="connsiteX77" fmla="*/ 2998 w 10205"/>
                  <a:gd name="connsiteY77" fmla="*/ 9009 h 10000"/>
                  <a:gd name="connsiteX78" fmla="*/ 3073 w 10205"/>
                  <a:gd name="connsiteY78" fmla="*/ 8945 h 10000"/>
                  <a:gd name="connsiteX79" fmla="*/ 3146 w 10205"/>
                  <a:gd name="connsiteY79" fmla="*/ 8894 h 10000"/>
                  <a:gd name="connsiteX80" fmla="*/ 3232 w 10205"/>
                  <a:gd name="connsiteY80" fmla="*/ 8842 h 10000"/>
                  <a:gd name="connsiteX81" fmla="*/ 3318 w 10205"/>
                  <a:gd name="connsiteY81" fmla="*/ 8804 h 10000"/>
                  <a:gd name="connsiteX82" fmla="*/ 3418 w 10205"/>
                  <a:gd name="connsiteY82" fmla="*/ 8772 h 10000"/>
                  <a:gd name="connsiteX83" fmla="*/ 3418 w 10205"/>
                  <a:gd name="connsiteY83" fmla="*/ 7948 h 10000"/>
                  <a:gd name="connsiteX84" fmla="*/ 1173 w 10205"/>
                  <a:gd name="connsiteY84" fmla="*/ 8032 h 10000"/>
                  <a:gd name="connsiteX85" fmla="*/ 3 w 10205"/>
                  <a:gd name="connsiteY85" fmla="*/ 7682 h 10000"/>
                  <a:gd name="connsiteX86" fmla="*/ 2290 w 10205"/>
                  <a:gd name="connsiteY86" fmla="*/ 9456 h 10000"/>
                  <a:gd name="connsiteX87" fmla="*/ 6149 w 10205"/>
                  <a:gd name="connsiteY87" fmla="*/ 9983 h 10000"/>
                  <a:gd name="connsiteX88" fmla="*/ 8700 w 10205"/>
                  <a:gd name="connsiteY88" fmla="*/ 8953 h 10000"/>
                  <a:gd name="connsiteX0" fmla="*/ 8700 w 10205"/>
                  <a:gd name="connsiteY0" fmla="*/ 8953 h 10016"/>
                  <a:gd name="connsiteX1" fmla="*/ 10156 w 10205"/>
                  <a:gd name="connsiteY1" fmla="*/ 7158 h 10016"/>
                  <a:gd name="connsiteX2" fmla="*/ 9279 w 10205"/>
                  <a:gd name="connsiteY2" fmla="*/ 7158 h 10016"/>
                  <a:gd name="connsiteX3" fmla="*/ 9279 w 10205"/>
                  <a:gd name="connsiteY3" fmla="*/ 4003 h 10016"/>
                  <a:gd name="connsiteX4" fmla="*/ 7113 w 10205"/>
                  <a:gd name="connsiteY4" fmla="*/ 4003 h 10016"/>
                  <a:gd name="connsiteX5" fmla="*/ 7113 w 10205"/>
                  <a:gd name="connsiteY5" fmla="*/ 3700 h 10016"/>
                  <a:gd name="connsiteX6" fmla="*/ 8844 w 10205"/>
                  <a:gd name="connsiteY6" fmla="*/ 3700 h 10016"/>
                  <a:gd name="connsiteX7" fmla="*/ 8844 w 10205"/>
                  <a:gd name="connsiteY7" fmla="*/ 3392 h 10016"/>
                  <a:gd name="connsiteX8" fmla="*/ 7113 w 10205"/>
                  <a:gd name="connsiteY8" fmla="*/ 3392 h 10016"/>
                  <a:gd name="connsiteX9" fmla="*/ 7113 w 10205"/>
                  <a:gd name="connsiteY9" fmla="*/ 1324 h 10016"/>
                  <a:gd name="connsiteX10" fmla="*/ 4564 w 10205"/>
                  <a:gd name="connsiteY10" fmla="*/ 534 h 10016"/>
                  <a:gd name="connsiteX11" fmla="*/ 4564 w 10205"/>
                  <a:gd name="connsiteY11" fmla="*/ 5500 h 10016"/>
                  <a:gd name="connsiteX12" fmla="*/ 4160 w 10205"/>
                  <a:gd name="connsiteY12" fmla="*/ 5506 h 10016"/>
                  <a:gd name="connsiteX13" fmla="*/ 4160 w 10205"/>
                  <a:gd name="connsiteY13" fmla="*/ 1703 h 10016"/>
                  <a:gd name="connsiteX14" fmla="*/ 3303 w 10205"/>
                  <a:gd name="connsiteY14" fmla="*/ 1999 h 10016"/>
                  <a:gd name="connsiteX15" fmla="*/ 2841 w 10205"/>
                  <a:gd name="connsiteY15" fmla="*/ 1999 h 10016"/>
                  <a:gd name="connsiteX16" fmla="*/ 2841 w 10205"/>
                  <a:gd name="connsiteY16" fmla="*/ 0 h 10016"/>
                  <a:gd name="connsiteX17" fmla="*/ 2670 w 10205"/>
                  <a:gd name="connsiteY17" fmla="*/ 0 h 10016"/>
                  <a:gd name="connsiteX18" fmla="*/ 2670 w 10205"/>
                  <a:gd name="connsiteY18" fmla="*/ 1999 h 10016"/>
                  <a:gd name="connsiteX19" fmla="*/ 2278 w 10205"/>
                  <a:gd name="connsiteY19" fmla="*/ 1999 h 10016"/>
                  <a:gd name="connsiteX20" fmla="*/ 2278 w 10205"/>
                  <a:gd name="connsiteY20" fmla="*/ 2417 h 10016"/>
                  <a:gd name="connsiteX21" fmla="*/ 1571 w 10205"/>
                  <a:gd name="connsiteY21" fmla="*/ 2730 h 10016"/>
                  <a:gd name="connsiteX22" fmla="*/ 1571 w 10205"/>
                  <a:gd name="connsiteY22" fmla="*/ 4280 h 10016"/>
                  <a:gd name="connsiteX23" fmla="*/ 1193 w 10205"/>
                  <a:gd name="connsiteY23" fmla="*/ 4280 h 10016"/>
                  <a:gd name="connsiteX24" fmla="*/ 1193 w 10205"/>
                  <a:gd name="connsiteY24" fmla="*/ 4691 h 10016"/>
                  <a:gd name="connsiteX25" fmla="*/ 1571 w 10205"/>
                  <a:gd name="connsiteY25" fmla="*/ 4691 h 10016"/>
                  <a:gd name="connsiteX26" fmla="*/ 1571 w 10205"/>
                  <a:gd name="connsiteY26" fmla="*/ 5205 h 10016"/>
                  <a:gd name="connsiteX27" fmla="*/ 1193 w 10205"/>
                  <a:gd name="connsiteY27" fmla="*/ 5205 h 10016"/>
                  <a:gd name="connsiteX28" fmla="*/ 1193 w 10205"/>
                  <a:gd name="connsiteY28" fmla="*/ 5616 h 10016"/>
                  <a:gd name="connsiteX29" fmla="*/ 1571 w 10205"/>
                  <a:gd name="connsiteY29" fmla="*/ 5616 h 10016"/>
                  <a:gd name="connsiteX30" fmla="*/ 1571 w 10205"/>
                  <a:gd name="connsiteY30" fmla="*/ 6831 h 10016"/>
                  <a:gd name="connsiteX31" fmla="*/ 444 w 10205"/>
                  <a:gd name="connsiteY31" fmla="*/ 6831 h 10016"/>
                  <a:gd name="connsiteX32" fmla="*/ 444 w 10205"/>
                  <a:gd name="connsiteY32" fmla="*/ 7581 h 10016"/>
                  <a:gd name="connsiteX33" fmla="*/ 1022 w 10205"/>
                  <a:gd name="connsiteY33" fmla="*/ 7601 h 10016"/>
                  <a:gd name="connsiteX34" fmla="*/ 1805 w 10205"/>
                  <a:gd name="connsiteY34" fmla="*/ 7094 h 10016"/>
                  <a:gd name="connsiteX35" fmla="*/ 1798 w 10205"/>
                  <a:gd name="connsiteY35" fmla="*/ 7581 h 10016"/>
                  <a:gd name="connsiteX36" fmla="*/ 2519 w 10205"/>
                  <a:gd name="connsiteY36" fmla="*/ 7146 h 10016"/>
                  <a:gd name="connsiteX37" fmla="*/ 2519 w 10205"/>
                  <a:gd name="connsiteY37" fmla="*/ 7581 h 10016"/>
                  <a:gd name="connsiteX38" fmla="*/ 3232 w 10205"/>
                  <a:gd name="connsiteY38" fmla="*/ 7139 h 10016"/>
                  <a:gd name="connsiteX39" fmla="*/ 3238 w 10205"/>
                  <a:gd name="connsiteY39" fmla="*/ 7575 h 10016"/>
                  <a:gd name="connsiteX40" fmla="*/ 3924 w 10205"/>
                  <a:gd name="connsiteY40" fmla="*/ 7107 h 10016"/>
                  <a:gd name="connsiteX41" fmla="*/ 3924 w 10205"/>
                  <a:gd name="connsiteY41" fmla="*/ 8352 h 10016"/>
                  <a:gd name="connsiteX42" fmla="*/ 4004 w 10205"/>
                  <a:gd name="connsiteY42" fmla="*/ 8262 h 10016"/>
                  <a:gd name="connsiteX43" fmla="*/ 4081 w 10205"/>
                  <a:gd name="connsiteY43" fmla="*/ 8179 h 10016"/>
                  <a:gd name="connsiteX44" fmla="*/ 4177 w 10205"/>
                  <a:gd name="connsiteY44" fmla="*/ 8108 h 10016"/>
                  <a:gd name="connsiteX45" fmla="*/ 4282 w 10205"/>
                  <a:gd name="connsiteY45" fmla="*/ 8044 h 10016"/>
                  <a:gd name="connsiteX46" fmla="*/ 4387 w 10205"/>
                  <a:gd name="connsiteY46" fmla="*/ 8000 h 10016"/>
                  <a:gd name="connsiteX47" fmla="*/ 4501 w 10205"/>
                  <a:gd name="connsiteY47" fmla="*/ 7967 h 10016"/>
                  <a:gd name="connsiteX48" fmla="*/ 4621 w 10205"/>
                  <a:gd name="connsiteY48" fmla="*/ 7942 h 10016"/>
                  <a:gd name="connsiteX49" fmla="*/ 4757 w 10205"/>
                  <a:gd name="connsiteY49" fmla="*/ 7935 h 10016"/>
                  <a:gd name="connsiteX50" fmla="*/ 4944 w 10205"/>
                  <a:gd name="connsiteY50" fmla="*/ 7948 h 10016"/>
                  <a:gd name="connsiteX51" fmla="*/ 5130 w 10205"/>
                  <a:gd name="connsiteY51" fmla="*/ 7993 h 10016"/>
                  <a:gd name="connsiteX52" fmla="*/ 5279 w 10205"/>
                  <a:gd name="connsiteY52" fmla="*/ 8070 h 10016"/>
                  <a:gd name="connsiteX53" fmla="*/ 5431 w 10205"/>
                  <a:gd name="connsiteY53" fmla="*/ 8166 h 10016"/>
                  <a:gd name="connsiteX54" fmla="*/ 5559 w 10205"/>
                  <a:gd name="connsiteY54" fmla="*/ 8282 h 10016"/>
                  <a:gd name="connsiteX55" fmla="*/ 5643 w 10205"/>
                  <a:gd name="connsiteY55" fmla="*/ 8423 h 10016"/>
                  <a:gd name="connsiteX56" fmla="*/ 5722 w 10205"/>
                  <a:gd name="connsiteY56" fmla="*/ 8570 h 10016"/>
                  <a:gd name="connsiteX57" fmla="*/ 5749 w 10205"/>
                  <a:gd name="connsiteY57" fmla="*/ 8732 h 10016"/>
                  <a:gd name="connsiteX58" fmla="*/ 5785 w 10205"/>
                  <a:gd name="connsiteY58" fmla="*/ 8725 h 10016"/>
                  <a:gd name="connsiteX59" fmla="*/ 5813 w 10205"/>
                  <a:gd name="connsiteY59" fmla="*/ 8725 h 10016"/>
                  <a:gd name="connsiteX60" fmla="*/ 5842 w 10205"/>
                  <a:gd name="connsiteY60" fmla="*/ 8719 h 10016"/>
                  <a:gd name="connsiteX61" fmla="*/ 5870 w 10205"/>
                  <a:gd name="connsiteY61" fmla="*/ 8719 h 10016"/>
                  <a:gd name="connsiteX62" fmla="*/ 5907 w 10205"/>
                  <a:gd name="connsiteY62" fmla="*/ 8713 h 10016"/>
                  <a:gd name="connsiteX63" fmla="*/ 5940 w 10205"/>
                  <a:gd name="connsiteY63" fmla="*/ 8713 h 10016"/>
                  <a:gd name="connsiteX64" fmla="*/ 5970 w 10205"/>
                  <a:gd name="connsiteY64" fmla="*/ 8713 h 10016"/>
                  <a:gd name="connsiteX65" fmla="*/ 6007 w 10205"/>
                  <a:gd name="connsiteY65" fmla="*/ 8713 h 10016"/>
                  <a:gd name="connsiteX66" fmla="*/ 6155 w 10205"/>
                  <a:gd name="connsiteY66" fmla="*/ 8719 h 10016"/>
                  <a:gd name="connsiteX67" fmla="*/ 6291 w 10205"/>
                  <a:gd name="connsiteY67" fmla="*/ 8752 h 10016"/>
                  <a:gd name="connsiteX68" fmla="*/ 6427 w 10205"/>
                  <a:gd name="connsiteY68" fmla="*/ 8797 h 10016"/>
                  <a:gd name="connsiteX69" fmla="*/ 6549 w 10205"/>
                  <a:gd name="connsiteY69" fmla="*/ 8862 h 10016"/>
                  <a:gd name="connsiteX70" fmla="*/ 6662 w 10205"/>
                  <a:gd name="connsiteY70" fmla="*/ 8938 h 10016"/>
                  <a:gd name="connsiteX71" fmla="*/ 6763 w 10205"/>
                  <a:gd name="connsiteY71" fmla="*/ 9021 h 10016"/>
                  <a:gd name="connsiteX72" fmla="*/ 6842 w 10205"/>
                  <a:gd name="connsiteY72" fmla="*/ 9131 h 10016"/>
                  <a:gd name="connsiteX73" fmla="*/ 6914 w 10205"/>
                  <a:gd name="connsiteY73" fmla="*/ 9239 h 10016"/>
                  <a:gd name="connsiteX74" fmla="*/ 2841 w 10205"/>
                  <a:gd name="connsiteY74" fmla="*/ 9239 h 10016"/>
                  <a:gd name="connsiteX75" fmla="*/ 2883 w 10205"/>
                  <a:gd name="connsiteY75" fmla="*/ 9156 h 10016"/>
                  <a:gd name="connsiteX76" fmla="*/ 2940 w 10205"/>
                  <a:gd name="connsiteY76" fmla="*/ 9073 h 10016"/>
                  <a:gd name="connsiteX77" fmla="*/ 2998 w 10205"/>
                  <a:gd name="connsiteY77" fmla="*/ 9009 h 10016"/>
                  <a:gd name="connsiteX78" fmla="*/ 3073 w 10205"/>
                  <a:gd name="connsiteY78" fmla="*/ 8945 h 10016"/>
                  <a:gd name="connsiteX79" fmla="*/ 3146 w 10205"/>
                  <a:gd name="connsiteY79" fmla="*/ 8894 h 10016"/>
                  <a:gd name="connsiteX80" fmla="*/ 3232 w 10205"/>
                  <a:gd name="connsiteY80" fmla="*/ 8842 h 10016"/>
                  <a:gd name="connsiteX81" fmla="*/ 3318 w 10205"/>
                  <a:gd name="connsiteY81" fmla="*/ 8804 h 10016"/>
                  <a:gd name="connsiteX82" fmla="*/ 3418 w 10205"/>
                  <a:gd name="connsiteY82" fmla="*/ 8772 h 10016"/>
                  <a:gd name="connsiteX83" fmla="*/ 3418 w 10205"/>
                  <a:gd name="connsiteY83" fmla="*/ 7948 h 10016"/>
                  <a:gd name="connsiteX84" fmla="*/ 1173 w 10205"/>
                  <a:gd name="connsiteY84" fmla="*/ 8032 h 10016"/>
                  <a:gd name="connsiteX85" fmla="*/ 3 w 10205"/>
                  <a:gd name="connsiteY85" fmla="*/ 7682 h 10016"/>
                  <a:gd name="connsiteX86" fmla="*/ 2290 w 10205"/>
                  <a:gd name="connsiteY86" fmla="*/ 9456 h 10016"/>
                  <a:gd name="connsiteX87" fmla="*/ 6149 w 10205"/>
                  <a:gd name="connsiteY87" fmla="*/ 9983 h 10016"/>
                  <a:gd name="connsiteX88" fmla="*/ 8700 w 10205"/>
                  <a:gd name="connsiteY88" fmla="*/ 8953 h 10016"/>
                  <a:gd name="connsiteX0" fmla="*/ 8700 w 10205"/>
                  <a:gd name="connsiteY0" fmla="*/ 8953 h 10036"/>
                  <a:gd name="connsiteX1" fmla="*/ 10156 w 10205"/>
                  <a:gd name="connsiteY1" fmla="*/ 7158 h 10036"/>
                  <a:gd name="connsiteX2" fmla="*/ 9279 w 10205"/>
                  <a:gd name="connsiteY2" fmla="*/ 7158 h 10036"/>
                  <a:gd name="connsiteX3" fmla="*/ 9279 w 10205"/>
                  <a:gd name="connsiteY3" fmla="*/ 4003 h 10036"/>
                  <a:gd name="connsiteX4" fmla="*/ 7113 w 10205"/>
                  <a:gd name="connsiteY4" fmla="*/ 4003 h 10036"/>
                  <a:gd name="connsiteX5" fmla="*/ 7113 w 10205"/>
                  <a:gd name="connsiteY5" fmla="*/ 3700 h 10036"/>
                  <a:gd name="connsiteX6" fmla="*/ 8844 w 10205"/>
                  <a:gd name="connsiteY6" fmla="*/ 3700 h 10036"/>
                  <a:gd name="connsiteX7" fmla="*/ 8844 w 10205"/>
                  <a:gd name="connsiteY7" fmla="*/ 3392 h 10036"/>
                  <a:gd name="connsiteX8" fmla="*/ 7113 w 10205"/>
                  <a:gd name="connsiteY8" fmla="*/ 3392 h 10036"/>
                  <a:gd name="connsiteX9" fmla="*/ 7113 w 10205"/>
                  <a:gd name="connsiteY9" fmla="*/ 1324 h 10036"/>
                  <a:gd name="connsiteX10" fmla="*/ 4564 w 10205"/>
                  <a:gd name="connsiteY10" fmla="*/ 534 h 10036"/>
                  <a:gd name="connsiteX11" fmla="*/ 4564 w 10205"/>
                  <a:gd name="connsiteY11" fmla="*/ 5500 h 10036"/>
                  <a:gd name="connsiteX12" fmla="*/ 4160 w 10205"/>
                  <a:gd name="connsiteY12" fmla="*/ 5506 h 10036"/>
                  <a:gd name="connsiteX13" fmla="*/ 4160 w 10205"/>
                  <a:gd name="connsiteY13" fmla="*/ 1703 h 10036"/>
                  <a:gd name="connsiteX14" fmla="*/ 3303 w 10205"/>
                  <a:gd name="connsiteY14" fmla="*/ 1999 h 10036"/>
                  <a:gd name="connsiteX15" fmla="*/ 2841 w 10205"/>
                  <a:gd name="connsiteY15" fmla="*/ 1999 h 10036"/>
                  <a:gd name="connsiteX16" fmla="*/ 2841 w 10205"/>
                  <a:gd name="connsiteY16" fmla="*/ 0 h 10036"/>
                  <a:gd name="connsiteX17" fmla="*/ 2670 w 10205"/>
                  <a:gd name="connsiteY17" fmla="*/ 0 h 10036"/>
                  <a:gd name="connsiteX18" fmla="*/ 2670 w 10205"/>
                  <a:gd name="connsiteY18" fmla="*/ 1999 h 10036"/>
                  <a:gd name="connsiteX19" fmla="*/ 2278 w 10205"/>
                  <a:gd name="connsiteY19" fmla="*/ 1999 h 10036"/>
                  <a:gd name="connsiteX20" fmla="*/ 2278 w 10205"/>
                  <a:gd name="connsiteY20" fmla="*/ 2417 h 10036"/>
                  <a:gd name="connsiteX21" fmla="*/ 1571 w 10205"/>
                  <a:gd name="connsiteY21" fmla="*/ 2730 h 10036"/>
                  <a:gd name="connsiteX22" fmla="*/ 1571 w 10205"/>
                  <a:gd name="connsiteY22" fmla="*/ 4280 h 10036"/>
                  <a:gd name="connsiteX23" fmla="*/ 1193 w 10205"/>
                  <a:gd name="connsiteY23" fmla="*/ 4280 h 10036"/>
                  <a:gd name="connsiteX24" fmla="*/ 1193 w 10205"/>
                  <a:gd name="connsiteY24" fmla="*/ 4691 h 10036"/>
                  <a:gd name="connsiteX25" fmla="*/ 1571 w 10205"/>
                  <a:gd name="connsiteY25" fmla="*/ 4691 h 10036"/>
                  <a:gd name="connsiteX26" fmla="*/ 1571 w 10205"/>
                  <a:gd name="connsiteY26" fmla="*/ 5205 h 10036"/>
                  <a:gd name="connsiteX27" fmla="*/ 1193 w 10205"/>
                  <a:gd name="connsiteY27" fmla="*/ 5205 h 10036"/>
                  <a:gd name="connsiteX28" fmla="*/ 1193 w 10205"/>
                  <a:gd name="connsiteY28" fmla="*/ 5616 h 10036"/>
                  <a:gd name="connsiteX29" fmla="*/ 1571 w 10205"/>
                  <a:gd name="connsiteY29" fmla="*/ 5616 h 10036"/>
                  <a:gd name="connsiteX30" fmla="*/ 1571 w 10205"/>
                  <a:gd name="connsiteY30" fmla="*/ 6831 h 10036"/>
                  <a:gd name="connsiteX31" fmla="*/ 444 w 10205"/>
                  <a:gd name="connsiteY31" fmla="*/ 6831 h 10036"/>
                  <a:gd name="connsiteX32" fmla="*/ 444 w 10205"/>
                  <a:gd name="connsiteY32" fmla="*/ 7581 h 10036"/>
                  <a:gd name="connsiteX33" fmla="*/ 1022 w 10205"/>
                  <a:gd name="connsiteY33" fmla="*/ 7601 h 10036"/>
                  <a:gd name="connsiteX34" fmla="*/ 1805 w 10205"/>
                  <a:gd name="connsiteY34" fmla="*/ 7094 h 10036"/>
                  <a:gd name="connsiteX35" fmla="*/ 1798 w 10205"/>
                  <a:gd name="connsiteY35" fmla="*/ 7581 h 10036"/>
                  <a:gd name="connsiteX36" fmla="*/ 2519 w 10205"/>
                  <a:gd name="connsiteY36" fmla="*/ 7146 h 10036"/>
                  <a:gd name="connsiteX37" fmla="*/ 2519 w 10205"/>
                  <a:gd name="connsiteY37" fmla="*/ 7581 h 10036"/>
                  <a:gd name="connsiteX38" fmla="*/ 3232 w 10205"/>
                  <a:gd name="connsiteY38" fmla="*/ 7139 h 10036"/>
                  <a:gd name="connsiteX39" fmla="*/ 3238 w 10205"/>
                  <a:gd name="connsiteY39" fmla="*/ 7575 h 10036"/>
                  <a:gd name="connsiteX40" fmla="*/ 3924 w 10205"/>
                  <a:gd name="connsiteY40" fmla="*/ 7107 h 10036"/>
                  <a:gd name="connsiteX41" fmla="*/ 3924 w 10205"/>
                  <a:gd name="connsiteY41" fmla="*/ 8352 h 10036"/>
                  <a:gd name="connsiteX42" fmla="*/ 4004 w 10205"/>
                  <a:gd name="connsiteY42" fmla="*/ 8262 h 10036"/>
                  <a:gd name="connsiteX43" fmla="*/ 4081 w 10205"/>
                  <a:gd name="connsiteY43" fmla="*/ 8179 h 10036"/>
                  <a:gd name="connsiteX44" fmla="*/ 4177 w 10205"/>
                  <a:gd name="connsiteY44" fmla="*/ 8108 h 10036"/>
                  <a:gd name="connsiteX45" fmla="*/ 4282 w 10205"/>
                  <a:gd name="connsiteY45" fmla="*/ 8044 h 10036"/>
                  <a:gd name="connsiteX46" fmla="*/ 4387 w 10205"/>
                  <a:gd name="connsiteY46" fmla="*/ 8000 h 10036"/>
                  <a:gd name="connsiteX47" fmla="*/ 4501 w 10205"/>
                  <a:gd name="connsiteY47" fmla="*/ 7967 h 10036"/>
                  <a:gd name="connsiteX48" fmla="*/ 4621 w 10205"/>
                  <a:gd name="connsiteY48" fmla="*/ 7942 h 10036"/>
                  <a:gd name="connsiteX49" fmla="*/ 4757 w 10205"/>
                  <a:gd name="connsiteY49" fmla="*/ 7935 h 10036"/>
                  <a:gd name="connsiteX50" fmla="*/ 4944 w 10205"/>
                  <a:gd name="connsiteY50" fmla="*/ 7948 h 10036"/>
                  <a:gd name="connsiteX51" fmla="*/ 5130 w 10205"/>
                  <a:gd name="connsiteY51" fmla="*/ 7993 h 10036"/>
                  <a:gd name="connsiteX52" fmla="*/ 5279 w 10205"/>
                  <a:gd name="connsiteY52" fmla="*/ 8070 h 10036"/>
                  <a:gd name="connsiteX53" fmla="*/ 5431 w 10205"/>
                  <a:gd name="connsiteY53" fmla="*/ 8166 h 10036"/>
                  <a:gd name="connsiteX54" fmla="*/ 5559 w 10205"/>
                  <a:gd name="connsiteY54" fmla="*/ 8282 h 10036"/>
                  <a:gd name="connsiteX55" fmla="*/ 5643 w 10205"/>
                  <a:gd name="connsiteY55" fmla="*/ 8423 h 10036"/>
                  <a:gd name="connsiteX56" fmla="*/ 5722 w 10205"/>
                  <a:gd name="connsiteY56" fmla="*/ 8570 h 10036"/>
                  <a:gd name="connsiteX57" fmla="*/ 5749 w 10205"/>
                  <a:gd name="connsiteY57" fmla="*/ 8732 h 10036"/>
                  <a:gd name="connsiteX58" fmla="*/ 5785 w 10205"/>
                  <a:gd name="connsiteY58" fmla="*/ 8725 h 10036"/>
                  <a:gd name="connsiteX59" fmla="*/ 5813 w 10205"/>
                  <a:gd name="connsiteY59" fmla="*/ 8725 h 10036"/>
                  <a:gd name="connsiteX60" fmla="*/ 5842 w 10205"/>
                  <a:gd name="connsiteY60" fmla="*/ 8719 h 10036"/>
                  <a:gd name="connsiteX61" fmla="*/ 5870 w 10205"/>
                  <a:gd name="connsiteY61" fmla="*/ 8719 h 10036"/>
                  <a:gd name="connsiteX62" fmla="*/ 5907 w 10205"/>
                  <a:gd name="connsiteY62" fmla="*/ 8713 h 10036"/>
                  <a:gd name="connsiteX63" fmla="*/ 5940 w 10205"/>
                  <a:gd name="connsiteY63" fmla="*/ 8713 h 10036"/>
                  <a:gd name="connsiteX64" fmla="*/ 5970 w 10205"/>
                  <a:gd name="connsiteY64" fmla="*/ 8713 h 10036"/>
                  <a:gd name="connsiteX65" fmla="*/ 6007 w 10205"/>
                  <a:gd name="connsiteY65" fmla="*/ 8713 h 10036"/>
                  <a:gd name="connsiteX66" fmla="*/ 6155 w 10205"/>
                  <a:gd name="connsiteY66" fmla="*/ 8719 h 10036"/>
                  <a:gd name="connsiteX67" fmla="*/ 6291 w 10205"/>
                  <a:gd name="connsiteY67" fmla="*/ 8752 h 10036"/>
                  <a:gd name="connsiteX68" fmla="*/ 6427 w 10205"/>
                  <a:gd name="connsiteY68" fmla="*/ 8797 h 10036"/>
                  <a:gd name="connsiteX69" fmla="*/ 6549 w 10205"/>
                  <a:gd name="connsiteY69" fmla="*/ 8862 h 10036"/>
                  <a:gd name="connsiteX70" fmla="*/ 6662 w 10205"/>
                  <a:gd name="connsiteY70" fmla="*/ 8938 h 10036"/>
                  <a:gd name="connsiteX71" fmla="*/ 6763 w 10205"/>
                  <a:gd name="connsiteY71" fmla="*/ 9021 h 10036"/>
                  <a:gd name="connsiteX72" fmla="*/ 6842 w 10205"/>
                  <a:gd name="connsiteY72" fmla="*/ 9131 h 10036"/>
                  <a:gd name="connsiteX73" fmla="*/ 6914 w 10205"/>
                  <a:gd name="connsiteY73" fmla="*/ 9239 h 10036"/>
                  <a:gd name="connsiteX74" fmla="*/ 2841 w 10205"/>
                  <a:gd name="connsiteY74" fmla="*/ 9239 h 10036"/>
                  <a:gd name="connsiteX75" fmla="*/ 2883 w 10205"/>
                  <a:gd name="connsiteY75" fmla="*/ 9156 h 10036"/>
                  <a:gd name="connsiteX76" fmla="*/ 2940 w 10205"/>
                  <a:gd name="connsiteY76" fmla="*/ 9073 h 10036"/>
                  <a:gd name="connsiteX77" fmla="*/ 2998 w 10205"/>
                  <a:gd name="connsiteY77" fmla="*/ 9009 h 10036"/>
                  <a:gd name="connsiteX78" fmla="*/ 3073 w 10205"/>
                  <a:gd name="connsiteY78" fmla="*/ 8945 h 10036"/>
                  <a:gd name="connsiteX79" fmla="*/ 3146 w 10205"/>
                  <a:gd name="connsiteY79" fmla="*/ 8894 h 10036"/>
                  <a:gd name="connsiteX80" fmla="*/ 3232 w 10205"/>
                  <a:gd name="connsiteY80" fmla="*/ 8842 h 10036"/>
                  <a:gd name="connsiteX81" fmla="*/ 3318 w 10205"/>
                  <a:gd name="connsiteY81" fmla="*/ 8804 h 10036"/>
                  <a:gd name="connsiteX82" fmla="*/ 3418 w 10205"/>
                  <a:gd name="connsiteY82" fmla="*/ 8772 h 10036"/>
                  <a:gd name="connsiteX83" fmla="*/ 3418 w 10205"/>
                  <a:gd name="connsiteY83" fmla="*/ 7948 h 10036"/>
                  <a:gd name="connsiteX84" fmla="*/ 1173 w 10205"/>
                  <a:gd name="connsiteY84" fmla="*/ 8032 h 10036"/>
                  <a:gd name="connsiteX85" fmla="*/ 3 w 10205"/>
                  <a:gd name="connsiteY85" fmla="*/ 7682 h 10036"/>
                  <a:gd name="connsiteX86" fmla="*/ 2290 w 10205"/>
                  <a:gd name="connsiteY86" fmla="*/ 9456 h 10036"/>
                  <a:gd name="connsiteX87" fmla="*/ 6149 w 10205"/>
                  <a:gd name="connsiteY87" fmla="*/ 9983 h 10036"/>
                  <a:gd name="connsiteX88" fmla="*/ 8700 w 10205"/>
                  <a:gd name="connsiteY88" fmla="*/ 8953 h 10036"/>
                  <a:gd name="connsiteX0" fmla="*/ 8700 w 10207"/>
                  <a:gd name="connsiteY0" fmla="*/ 8953 h 10105"/>
                  <a:gd name="connsiteX1" fmla="*/ 10156 w 10207"/>
                  <a:gd name="connsiteY1" fmla="*/ 7158 h 10105"/>
                  <a:gd name="connsiteX2" fmla="*/ 9279 w 10207"/>
                  <a:gd name="connsiteY2" fmla="*/ 7158 h 10105"/>
                  <a:gd name="connsiteX3" fmla="*/ 9279 w 10207"/>
                  <a:gd name="connsiteY3" fmla="*/ 4003 h 10105"/>
                  <a:gd name="connsiteX4" fmla="*/ 7113 w 10207"/>
                  <a:gd name="connsiteY4" fmla="*/ 4003 h 10105"/>
                  <a:gd name="connsiteX5" fmla="*/ 7113 w 10207"/>
                  <a:gd name="connsiteY5" fmla="*/ 3700 h 10105"/>
                  <a:gd name="connsiteX6" fmla="*/ 8844 w 10207"/>
                  <a:gd name="connsiteY6" fmla="*/ 3700 h 10105"/>
                  <a:gd name="connsiteX7" fmla="*/ 8844 w 10207"/>
                  <a:gd name="connsiteY7" fmla="*/ 3392 h 10105"/>
                  <a:gd name="connsiteX8" fmla="*/ 7113 w 10207"/>
                  <a:gd name="connsiteY8" fmla="*/ 3392 h 10105"/>
                  <a:gd name="connsiteX9" fmla="*/ 7113 w 10207"/>
                  <a:gd name="connsiteY9" fmla="*/ 1324 h 10105"/>
                  <a:gd name="connsiteX10" fmla="*/ 4564 w 10207"/>
                  <a:gd name="connsiteY10" fmla="*/ 534 h 10105"/>
                  <a:gd name="connsiteX11" fmla="*/ 4564 w 10207"/>
                  <a:gd name="connsiteY11" fmla="*/ 5500 h 10105"/>
                  <a:gd name="connsiteX12" fmla="*/ 4160 w 10207"/>
                  <a:gd name="connsiteY12" fmla="*/ 5506 h 10105"/>
                  <a:gd name="connsiteX13" fmla="*/ 4160 w 10207"/>
                  <a:gd name="connsiteY13" fmla="*/ 1703 h 10105"/>
                  <a:gd name="connsiteX14" fmla="*/ 3303 w 10207"/>
                  <a:gd name="connsiteY14" fmla="*/ 1999 h 10105"/>
                  <a:gd name="connsiteX15" fmla="*/ 2841 w 10207"/>
                  <a:gd name="connsiteY15" fmla="*/ 1999 h 10105"/>
                  <a:gd name="connsiteX16" fmla="*/ 2841 w 10207"/>
                  <a:gd name="connsiteY16" fmla="*/ 0 h 10105"/>
                  <a:gd name="connsiteX17" fmla="*/ 2670 w 10207"/>
                  <a:gd name="connsiteY17" fmla="*/ 0 h 10105"/>
                  <a:gd name="connsiteX18" fmla="*/ 2670 w 10207"/>
                  <a:gd name="connsiteY18" fmla="*/ 1999 h 10105"/>
                  <a:gd name="connsiteX19" fmla="*/ 2278 w 10207"/>
                  <a:gd name="connsiteY19" fmla="*/ 1999 h 10105"/>
                  <a:gd name="connsiteX20" fmla="*/ 2278 w 10207"/>
                  <a:gd name="connsiteY20" fmla="*/ 2417 h 10105"/>
                  <a:gd name="connsiteX21" fmla="*/ 1571 w 10207"/>
                  <a:gd name="connsiteY21" fmla="*/ 2730 h 10105"/>
                  <a:gd name="connsiteX22" fmla="*/ 1571 w 10207"/>
                  <a:gd name="connsiteY22" fmla="*/ 4280 h 10105"/>
                  <a:gd name="connsiteX23" fmla="*/ 1193 w 10207"/>
                  <a:gd name="connsiteY23" fmla="*/ 4280 h 10105"/>
                  <a:gd name="connsiteX24" fmla="*/ 1193 w 10207"/>
                  <a:gd name="connsiteY24" fmla="*/ 4691 h 10105"/>
                  <a:gd name="connsiteX25" fmla="*/ 1571 w 10207"/>
                  <a:gd name="connsiteY25" fmla="*/ 4691 h 10105"/>
                  <a:gd name="connsiteX26" fmla="*/ 1571 w 10207"/>
                  <a:gd name="connsiteY26" fmla="*/ 5205 h 10105"/>
                  <a:gd name="connsiteX27" fmla="*/ 1193 w 10207"/>
                  <a:gd name="connsiteY27" fmla="*/ 5205 h 10105"/>
                  <a:gd name="connsiteX28" fmla="*/ 1193 w 10207"/>
                  <a:gd name="connsiteY28" fmla="*/ 5616 h 10105"/>
                  <a:gd name="connsiteX29" fmla="*/ 1571 w 10207"/>
                  <a:gd name="connsiteY29" fmla="*/ 5616 h 10105"/>
                  <a:gd name="connsiteX30" fmla="*/ 1571 w 10207"/>
                  <a:gd name="connsiteY30" fmla="*/ 6831 h 10105"/>
                  <a:gd name="connsiteX31" fmla="*/ 444 w 10207"/>
                  <a:gd name="connsiteY31" fmla="*/ 6831 h 10105"/>
                  <a:gd name="connsiteX32" fmla="*/ 444 w 10207"/>
                  <a:gd name="connsiteY32" fmla="*/ 7581 h 10105"/>
                  <a:gd name="connsiteX33" fmla="*/ 1022 w 10207"/>
                  <a:gd name="connsiteY33" fmla="*/ 7601 h 10105"/>
                  <a:gd name="connsiteX34" fmla="*/ 1805 w 10207"/>
                  <a:gd name="connsiteY34" fmla="*/ 7094 h 10105"/>
                  <a:gd name="connsiteX35" fmla="*/ 1798 w 10207"/>
                  <a:gd name="connsiteY35" fmla="*/ 7581 h 10105"/>
                  <a:gd name="connsiteX36" fmla="*/ 2519 w 10207"/>
                  <a:gd name="connsiteY36" fmla="*/ 7146 h 10105"/>
                  <a:gd name="connsiteX37" fmla="*/ 2519 w 10207"/>
                  <a:gd name="connsiteY37" fmla="*/ 7581 h 10105"/>
                  <a:gd name="connsiteX38" fmla="*/ 3232 w 10207"/>
                  <a:gd name="connsiteY38" fmla="*/ 7139 h 10105"/>
                  <a:gd name="connsiteX39" fmla="*/ 3238 w 10207"/>
                  <a:gd name="connsiteY39" fmla="*/ 7575 h 10105"/>
                  <a:gd name="connsiteX40" fmla="*/ 3924 w 10207"/>
                  <a:gd name="connsiteY40" fmla="*/ 7107 h 10105"/>
                  <a:gd name="connsiteX41" fmla="*/ 3924 w 10207"/>
                  <a:gd name="connsiteY41" fmla="*/ 8352 h 10105"/>
                  <a:gd name="connsiteX42" fmla="*/ 4004 w 10207"/>
                  <a:gd name="connsiteY42" fmla="*/ 8262 h 10105"/>
                  <a:gd name="connsiteX43" fmla="*/ 4081 w 10207"/>
                  <a:gd name="connsiteY43" fmla="*/ 8179 h 10105"/>
                  <a:gd name="connsiteX44" fmla="*/ 4177 w 10207"/>
                  <a:gd name="connsiteY44" fmla="*/ 8108 h 10105"/>
                  <a:gd name="connsiteX45" fmla="*/ 4282 w 10207"/>
                  <a:gd name="connsiteY45" fmla="*/ 8044 h 10105"/>
                  <a:gd name="connsiteX46" fmla="*/ 4387 w 10207"/>
                  <a:gd name="connsiteY46" fmla="*/ 8000 h 10105"/>
                  <a:gd name="connsiteX47" fmla="*/ 4501 w 10207"/>
                  <a:gd name="connsiteY47" fmla="*/ 7967 h 10105"/>
                  <a:gd name="connsiteX48" fmla="*/ 4621 w 10207"/>
                  <a:gd name="connsiteY48" fmla="*/ 7942 h 10105"/>
                  <a:gd name="connsiteX49" fmla="*/ 4757 w 10207"/>
                  <a:gd name="connsiteY49" fmla="*/ 7935 h 10105"/>
                  <a:gd name="connsiteX50" fmla="*/ 4944 w 10207"/>
                  <a:gd name="connsiteY50" fmla="*/ 7948 h 10105"/>
                  <a:gd name="connsiteX51" fmla="*/ 5130 w 10207"/>
                  <a:gd name="connsiteY51" fmla="*/ 7993 h 10105"/>
                  <a:gd name="connsiteX52" fmla="*/ 5279 w 10207"/>
                  <a:gd name="connsiteY52" fmla="*/ 8070 h 10105"/>
                  <a:gd name="connsiteX53" fmla="*/ 5431 w 10207"/>
                  <a:gd name="connsiteY53" fmla="*/ 8166 h 10105"/>
                  <a:gd name="connsiteX54" fmla="*/ 5559 w 10207"/>
                  <a:gd name="connsiteY54" fmla="*/ 8282 h 10105"/>
                  <a:gd name="connsiteX55" fmla="*/ 5643 w 10207"/>
                  <a:gd name="connsiteY55" fmla="*/ 8423 h 10105"/>
                  <a:gd name="connsiteX56" fmla="*/ 5722 w 10207"/>
                  <a:gd name="connsiteY56" fmla="*/ 8570 h 10105"/>
                  <a:gd name="connsiteX57" fmla="*/ 5749 w 10207"/>
                  <a:gd name="connsiteY57" fmla="*/ 8732 h 10105"/>
                  <a:gd name="connsiteX58" fmla="*/ 5785 w 10207"/>
                  <a:gd name="connsiteY58" fmla="*/ 8725 h 10105"/>
                  <a:gd name="connsiteX59" fmla="*/ 5813 w 10207"/>
                  <a:gd name="connsiteY59" fmla="*/ 8725 h 10105"/>
                  <a:gd name="connsiteX60" fmla="*/ 5842 w 10207"/>
                  <a:gd name="connsiteY60" fmla="*/ 8719 h 10105"/>
                  <a:gd name="connsiteX61" fmla="*/ 5870 w 10207"/>
                  <a:gd name="connsiteY61" fmla="*/ 8719 h 10105"/>
                  <a:gd name="connsiteX62" fmla="*/ 5907 w 10207"/>
                  <a:gd name="connsiteY62" fmla="*/ 8713 h 10105"/>
                  <a:gd name="connsiteX63" fmla="*/ 5940 w 10207"/>
                  <a:gd name="connsiteY63" fmla="*/ 8713 h 10105"/>
                  <a:gd name="connsiteX64" fmla="*/ 5970 w 10207"/>
                  <a:gd name="connsiteY64" fmla="*/ 8713 h 10105"/>
                  <a:gd name="connsiteX65" fmla="*/ 6007 w 10207"/>
                  <a:gd name="connsiteY65" fmla="*/ 8713 h 10105"/>
                  <a:gd name="connsiteX66" fmla="*/ 6155 w 10207"/>
                  <a:gd name="connsiteY66" fmla="*/ 8719 h 10105"/>
                  <a:gd name="connsiteX67" fmla="*/ 6291 w 10207"/>
                  <a:gd name="connsiteY67" fmla="*/ 8752 h 10105"/>
                  <a:gd name="connsiteX68" fmla="*/ 6427 w 10207"/>
                  <a:gd name="connsiteY68" fmla="*/ 8797 h 10105"/>
                  <a:gd name="connsiteX69" fmla="*/ 6549 w 10207"/>
                  <a:gd name="connsiteY69" fmla="*/ 8862 h 10105"/>
                  <a:gd name="connsiteX70" fmla="*/ 6662 w 10207"/>
                  <a:gd name="connsiteY70" fmla="*/ 8938 h 10105"/>
                  <a:gd name="connsiteX71" fmla="*/ 6763 w 10207"/>
                  <a:gd name="connsiteY71" fmla="*/ 9021 h 10105"/>
                  <a:gd name="connsiteX72" fmla="*/ 6842 w 10207"/>
                  <a:gd name="connsiteY72" fmla="*/ 9131 h 10105"/>
                  <a:gd name="connsiteX73" fmla="*/ 6914 w 10207"/>
                  <a:gd name="connsiteY73" fmla="*/ 9239 h 10105"/>
                  <a:gd name="connsiteX74" fmla="*/ 2841 w 10207"/>
                  <a:gd name="connsiteY74" fmla="*/ 9239 h 10105"/>
                  <a:gd name="connsiteX75" fmla="*/ 2883 w 10207"/>
                  <a:gd name="connsiteY75" fmla="*/ 9156 h 10105"/>
                  <a:gd name="connsiteX76" fmla="*/ 2940 w 10207"/>
                  <a:gd name="connsiteY76" fmla="*/ 9073 h 10105"/>
                  <a:gd name="connsiteX77" fmla="*/ 2998 w 10207"/>
                  <a:gd name="connsiteY77" fmla="*/ 9009 h 10105"/>
                  <a:gd name="connsiteX78" fmla="*/ 3073 w 10207"/>
                  <a:gd name="connsiteY78" fmla="*/ 8945 h 10105"/>
                  <a:gd name="connsiteX79" fmla="*/ 3146 w 10207"/>
                  <a:gd name="connsiteY79" fmla="*/ 8894 h 10105"/>
                  <a:gd name="connsiteX80" fmla="*/ 3232 w 10207"/>
                  <a:gd name="connsiteY80" fmla="*/ 8842 h 10105"/>
                  <a:gd name="connsiteX81" fmla="*/ 3318 w 10207"/>
                  <a:gd name="connsiteY81" fmla="*/ 8804 h 10105"/>
                  <a:gd name="connsiteX82" fmla="*/ 3418 w 10207"/>
                  <a:gd name="connsiteY82" fmla="*/ 8772 h 10105"/>
                  <a:gd name="connsiteX83" fmla="*/ 3418 w 10207"/>
                  <a:gd name="connsiteY83" fmla="*/ 7948 h 10105"/>
                  <a:gd name="connsiteX84" fmla="*/ 1173 w 10207"/>
                  <a:gd name="connsiteY84" fmla="*/ 8032 h 10105"/>
                  <a:gd name="connsiteX85" fmla="*/ 3 w 10207"/>
                  <a:gd name="connsiteY85" fmla="*/ 7682 h 10105"/>
                  <a:gd name="connsiteX86" fmla="*/ 2290 w 10207"/>
                  <a:gd name="connsiteY86" fmla="*/ 9456 h 10105"/>
                  <a:gd name="connsiteX87" fmla="*/ 5787 w 10207"/>
                  <a:gd name="connsiteY87" fmla="*/ 10078 h 10105"/>
                  <a:gd name="connsiteX88" fmla="*/ 8700 w 10207"/>
                  <a:gd name="connsiteY88" fmla="*/ 8953 h 10105"/>
                  <a:gd name="connsiteX0" fmla="*/ 8700 w 10207"/>
                  <a:gd name="connsiteY0" fmla="*/ 8953 h 10115"/>
                  <a:gd name="connsiteX1" fmla="*/ 10156 w 10207"/>
                  <a:gd name="connsiteY1" fmla="*/ 7158 h 10115"/>
                  <a:gd name="connsiteX2" fmla="*/ 9279 w 10207"/>
                  <a:gd name="connsiteY2" fmla="*/ 7158 h 10115"/>
                  <a:gd name="connsiteX3" fmla="*/ 9279 w 10207"/>
                  <a:gd name="connsiteY3" fmla="*/ 4003 h 10115"/>
                  <a:gd name="connsiteX4" fmla="*/ 7113 w 10207"/>
                  <a:gd name="connsiteY4" fmla="*/ 4003 h 10115"/>
                  <a:gd name="connsiteX5" fmla="*/ 7113 w 10207"/>
                  <a:gd name="connsiteY5" fmla="*/ 3700 h 10115"/>
                  <a:gd name="connsiteX6" fmla="*/ 8844 w 10207"/>
                  <a:gd name="connsiteY6" fmla="*/ 3700 h 10115"/>
                  <a:gd name="connsiteX7" fmla="*/ 8844 w 10207"/>
                  <a:gd name="connsiteY7" fmla="*/ 3392 h 10115"/>
                  <a:gd name="connsiteX8" fmla="*/ 7113 w 10207"/>
                  <a:gd name="connsiteY8" fmla="*/ 3392 h 10115"/>
                  <a:gd name="connsiteX9" fmla="*/ 7113 w 10207"/>
                  <a:gd name="connsiteY9" fmla="*/ 1324 h 10115"/>
                  <a:gd name="connsiteX10" fmla="*/ 4564 w 10207"/>
                  <a:gd name="connsiteY10" fmla="*/ 534 h 10115"/>
                  <a:gd name="connsiteX11" fmla="*/ 4564 w 10207"/>
                  <a:gd name="connsiteY11" fmla="*/ 5500 h 10115"/>
                  <a:gd name="connsiteX12" fmla="*/ 4160 w 10207"/>
                  <a:gd name="connsiteY12" fmla="*/ 5506 h 10115"/>
                  <a:gd name="connsiteX13" fmla="*/ 4160 w 10207"/>
                  <a:gd name="connsiteY13" fmla="*/ 1703 h 10115"/>
                  <a:gd name="connsiteX14" fmla="*/ 3303 w 10207"/>
                  <a:gd name="connsiteY14" fmla="*/ 1999 h 10115"/>
                  <a:gd name="connsiteX15" fmla="*/ 2841 w 10207"/>
                  <a:gd name="connsiteY15" fmla="*/ 1999 h 10115"/>
                  <a:gd name="connsiteX16" fmla="*/ 2841 w 10207"/>
                  <a:gd name="connsiteY16" fmla="*/ 0 h 10115"/>
                  <a:gd name="connsiteX17" fmla="*/ 2670 w 10207"/>
                  <a:gd name="connsiteY17" fmla="*/ 0 h 10115"/>
                  <a:gd name="connsiteX18" fmla="*/ 2670 w 10207"/>
                  <a:gd name="connsiteY18" fmla="*/ 1999 h 10115"/>
                  <a:gd name="connsiteX19" fmla="*/ 2278 w 10207"/>
                  <a:gd name="connsiteY19" fmla="*/ 1999 h 10115"/>
                  <a:gd name="connsiteX20" fmla="*/ 2278 w 10207"/>
                  <a:gd name="connsiteY20" fmla="*/ 2417 h 10115"/>
                  <a:gd name="connsiteX21" fmla="*/ 1571 w 10207"/>
                  <a:gd name="connsiteY21" fmla="*/ 2730 h 10115"/>
                  <a:gd name="connsiteX22" fmla="*/ 1571 w 10207"/>
                  <a:gd name="connsiteY22" fmla="*/ 4280 h 10115"/>
                  <a:gd name="connsiteX23" fmla="*/ 1193 w 10207"/>
                  <a:gd name="connsiteY23" fmla="*/ 4280 h 10115"/>
                  <a:gd name="connsiteX24" fmla="*/ 1193 w 10207"/>
                  <a:gd name="connsiteY24" fmla="*/ 4691 h 10115"/>
                  <a:gd name="connsiteX25" fmla="*/ 1571 w 10207"/>
                  <a:gd name="connsiteY25" fmla="*/ 4691 h 10115"/>
                  <a:gd name="connsiteX26" fmla="*/ 1571 w 10207"/>
                  <a:gd name="connsiteY26" fmla="*/ 5205 h 10115"/>
                  <a:gd name="connsiteX27" fmla="*/ 1193 w 10207"/>
                  <a:gd name="connsiteY27" fmla="*/ 5205 h 10115"/>
                  <a:gd name="connsiteX28" fmla="*/ 1193 w 10207"/>
                  <a:gd name="connsiteY28" fmla="*/ 5616 h 10115"/>
                  <a:gd name="connsiteX29" fmla="*/ 1571 w 10207"/>
                  <a:gd name="connsiteY29" fmla="*/ 5616 h 10115"/>
                  <a:gd name="connsiteX30" fmla="*/ 1571 w 10207"/>
                  <a:gd name="connsiteY30" fmla="*/ 6831 h 10115"/>
                  <a:gd name="connsiteX31" fmla="*/ 444 w 10207"/>
                  <a:gd name="connsiteY31" fmla="*/ 6831 h 10115"/>
                  <a:gd name="connsiteX32" fmla="*/ 444 w 10207"/>
                  <a:gd name="connsiteY32" fmla="*/ 7581 h 10115"/>
                  <a:gd name="connsiteX33" fmla="*/ 1022 w 10207"/>
                  <a:gd name="connsiteY33" fmla="*/ 7601 h 10115"/>
                  <a:gd name="connsiteX34" fmla="*/ 1805 w 10207"/>
                  <a:gd name="connsiteY34" fmla="*/ 7094 h 10115"/>
                  <a:gd name="connsiteX35" fmla="*/ 1798 w 10207"/>
                  <a:gd name="connsiteY35" fmla="*/ 7581 h 10115"/>
                  <a:gd name="connsiteX36" fmla="*/ 2519 w 10207"/>
                  <a:gd name="connsiteY36" fmla="*/ 7146 h 10115"/>
                  <a:gd name="connsiteX37" fmla="*/ 2519 w 10207"/>
                  <a:gd name="connsiteY37" fmla="*/ 7581 h 10115"/>
                  <a:gd name="connsiteX38" fmla="*/ 3232 w 10207"/>
                  <a:gd name="connsiteY38" fmla="*/ 7139 h 10115"/>
                  <a:gd name="connsiteX39" fmla="*/ 3238 w 10207"/>
                  <a:gd name="connsiteY39" fmla="*/ 7575 h 10115"/>
                  <a:gd name="connsiteX40" fmla="*/ 3924 w 10207"/>
                  <a:gd name="connsiteY40" fmla="*/ 7107 h 10115"/>
                  <a:gd name="connsiteX41" fmla="*/ 3924 w 10207"/>
                  <a:gd name="connsiteY41" fmla="*/ 8352 h 10115"/>
                  <a:gd name="connsiteX42" fmla="*/ 4004 w 10207"/>
                  <a:gd name="connsiteY42" fmla="*/ 8262 h 10115"/>
                  <a:gd name="connsiteX43" fmla="*/ 4081 w 10207"/>
                  <a:gd name="connsiteY43" fmla="*/ 8179 h 10115"/>
                  <a:gd name="connsiteX44" fmla="*/ 4177 w 10207"/>
                  <a:gd name="connsiteY44" fmla="*/ 8108 h 10115"/>
                  <a:gd name="connsiteX45" fmla="*/ 4282 w 10207"/>
                  <a:gd name="connsiteY45" fmla="*/ 8044 h 10115"/>
                  <a:gd name="connsiteX46" fmla="*/ 4387 w 10207"/>
                  <a:gd name="connsiteY46" fmla="*/ 8000 h 10115"/>
                  <a:gd name="connsiteX47" fmla="*/ 4501 w 10207"/>
                  <a:gd name="connsiteY47" fmla="*/ 7967 h 10115"/>
                  <a:gd name="connsiteX48" fmla="*/ 4621 w 10207"/>
                  <a:gd name="connsiteY48" fmla="*/ 7942 h 10115"/>
                  <a:gd name="connsiteX49" fmla="*/ 4757 w 10207"/>
                  <a:gd name="connsiteY49" fmla="*/ 7935 h 10115"/>
                  <a:gd name="connsiteX50" fmla="*/ 4944 w 10207"/>
                  <a:gd name="connsiteY50" fmla="*/ 7948 h 10115"/>
                  <a:gd name="connsiteX51" fmla="*/ 5130 w 10207"/>
                  <a:gd name="connsiteY51" fmla="*/ 7993 h 10115"/>
                  <a:gd name="connsiteX52" fmla="*/ 5279 w 10207"/>
                  <a:gd name="connsiteY52" fmla="*/ 8070 h 10115"/>
                  <a:gd name="connsiteX53" fmla="*/ 5431 w 10207"/>
                  <a:gd name="connsiteY53" fmla="*/ 8166 h 10115"/>
                  <a:gd name="connsiteX54" fmla="*/ 5559 w 10207"/>
                  <a:gd name="connsiteY54" fmla="*/ 8282 h 10115"/>
                  <a:gd name="connsiteX55" fmla="*/ 5643 w 10207"/>
                  <a:gd name="connsiteY55" fmla="*/ 8423 h 10115"/>
                  <a:gd name="connsiteX56" fmla="*/ 5722 w 10207"/>
                  <a:gd name="connsiteY56" fmla="*/ 8570 h 10115"/>
                  <a:gd name="connsiteX57" fmla="*/ 5749 w 10207"/>
                  <a:gd name="connsiteY57" fmla="*/ 8732 h 10115"/>
                  <a:gd name="connsiteX58" fmla="*/ 5785 w 10207"/>
                  <a:gd name="connsiteY58" fmla="*/ 8725 h 10115"/>
                  <a:gd name="connsiteX59" fmla="*/ 5813 w 10207"/>
                  <a:gd name="connsiteY59" fmla="*/ 8725 h 10115"/>
                  <a:gd name="connsiteX60" fmla="*/ 5842 w 10207"/>
                  <a:gd name="connsiteY60" fmla="*/ 8719 h 10115"/>
                  <a:gd name="connsiteX61" fmla="*/ 5870 w 10207"/>
                  <a:gd name="connsiteY61" fmla="*/ 8719 h 10115"/>
                  <a:gd name="connsiteX62" fmla="*/ 5907 w 10207"/>
                  <a:gd name="connsiteY62" fmla="*/ 8713 h 10115"/>
                  <a:gd name="connsiteX63" fmla="*/ 5940 w 10207"/>
                  <a:gd name="connsiteY63" fmla="*/ 8713 h 10115"/>
                  <a:gd name="connsiteX64" fmla="*/ 5970 w 10207"/>
                  <a:gd name="connsiteY64" fmla="*/ 8713 h 10115"/>
                  <a:gd name="connsiteX65" fmla="*/ 6007 w 10207"/>
                  <a:gd name="connsiteY65" fmla="*/ 8713 h 10115"/>
                  <a:gd name="connsiteX66" fmla="*/ 6155 w 10207"/>
                  <a:gd name="connsiteY66" fmla="*/ 8719 h 10115"/>
                  <a:gd name="connsiteX67" fmla="*/ 6291 w 10207"/>
                  <a:gd name="connsiteY67" fmla="*/ 8752 h 10115"/>
                  <a:gd name="connsiteX68" fmla="*/ 6427 w 10207"/>
                  <a:gd name="connsiteY68" fmla="*/ 8797 h 10115"/>
                  <a:gd name="connsiteX69" fmla="*/ 6549 w 10207"/>
                  <a:gd name="connsiteY69" fmla="*/ 8862 h 10115"/>
                  <a:gd name="connsiteX70" fmla="*/ 6662 w 10207"/>
                  <a:gd name="connsiteY70" fmla="*/ 8938 h 10115"/>
                  <a:gd name="connsiteX71" fmla="*/ 6763 w 10207"/>
                  <a:gd name="connsiteY71" fmla="*/ 9021 h 10115"/>
                  <a:gd name="connsiteX72" fmla="*/ 6842 w 10207"/>
                  <a:gd name="connsiteY72" fmla="*/ 9131 h 10115"/>
                  <a:gd name="connsiteX73" fmla="*/ 6914 w 10207"/>
                  <a:gd name="connsiteY73" fmla="*/ 9239 h 10115"/>
                  <a:gd name="connsiteX74" fmla="*/ 2841 w 10207"/>
                  <a:gd name="connsiteY74" fmla="*/ 9239 h 10115"/>
                  <a:gd name="connsiteX75" fmla="*/ 2883 w 10207"/>
                  <a:gd name="connsiteY75" fmla="*/ 9156 h 10115"/>
                  <a:gd name="connsiteX76" fmla="*/ 2940 w 10207"/>
                  <a:gd name="connsiteY76" fmla="*/ 9073 h 10115"/>
                  <a:gd name="connsiteX77" fmla="*/ 2998 w 10207"/>
                  <a:gd name="connsiteY77" fmla="*/ 9009 h 10115"/>
                  <a:gd name="connsiteX78" fmla="*/ 3073 w 10207"/>
                  <a:gd name="connsiteY78" fmla="*/ 8945 h 10115"/>
                  <a:gd name="connsiteX79" fmla="*/ 3146 w 10207"/>
                  <a:gd name="connsiteY79" fmla="*/ 8894 h 10115"/>
                  <a:gd name="connsiteX80" fmla="*/ 3232 w 10207"/>
                  <a:gd name="connsiteY80" fmla="*/ 8842 h 10115"/>
                  <a:gd name="connsiteX81" fmla="*/ 3318 w 10207"/>
                  <a:gd name="connsiteY81" fmla="*/ 8804 h 10115"/>
                  <a:gd name="connsiteX82" fmla="*/ 3418 w 10207"/>
                  <a:gd name="connsiteY82" fmla="*/ 8772 h 10115"/>
                  <a:gd name="connsiteX83" fmla="*/ 3418 w 10207"/>
                  <a:gd name="connsiteY83" fmla="*/ 7948 h 10115"/>
                  <a:gd name="connsiteX84" fmla="*/ 1173 w 10207"/>
                  <a:gd name="connsiteY84" fmla="*/ 8032 h 10115"/>
                  <a:gd name="connsiteX85" fmla="*/ 3 w 10207"/>
                  <a:gd name="connsiteY85" fmla="*/ 7682 h 10115"/>
                  <a:gd name="connsiteX86" fmla="*/ 2703 w 10207"/>
                  <a:gd name="connsiteY86" fmla="*/ 9646 h 10115"/>
                  <a:gd name="connsiteX87" fmla="*/ 5787 w 10207"/>
                  <a:gd name="connsiteY87" fmla="*/ 10078 h 10115"/>
                  <a:gd name="connsiteX88" fmla="*/ 8700 w 10207"/>
                  <a:gd name="connsiteY88" fmla="*/ 8953 h 10115"/>
                  <a:gd name="connsiteX0" fmla="*/ 8445 w 9952"/>
                  <a:gd name="connsiteY0" fmla="*/ 8953 h 10114"/>
                  <a:gd name="connsiteX1" fmla="*/ 9901 w 9952"/>
                  <a:gd name="connsiteY1" fmla="*/ 7158 h 10114"/>
                  <a:gd name="connsiteX2" fmla="*/ 9024 w 9952"/>
                  <a:gd name="connsiteY2" fmla="*/ 7158 h 10114"/>
                  <a:gd name="connsiteX3" fmla="*/ 9024 w 9952"/>
                  <a:gd name="connsiteY3" fmla="*/ 4003 h 10114"/>
                  <a:gd name="connsiteX4" fmla="*/ 6858 w 9952"/>
                  <a:gd name="connsiteY4" fmla="*/ 4003 h 10114"/>
                  <a:gd name="connsiteX5" fmla="*/ 6858 w 9952"/>
                  <a:gd name="connsiteY5" fmla="*/ 3700 h 10114"/>
                  <a:gd name="connsiteX6" fmla="*/ 8589 w 9952"/>
                  <a:gd name="connsiteY6" fmla="*/ 3700 h 10114"/>
                  <a:gd name="connsiteX7" fmla="*/ 8589 w 9952"/>
                  <a:gd name="connsiteY7" fmla="*/ 3392 h 10114"/>
                  <a:gd name="connsiteX8" fmla="*/ 6858 w 9952"/>
                  <a:gd name="connsiteY8" fmla="*/ 3392 h 10114"/>
                  <a:gd name="connsiteX9" fmla="*/ 6858 w 9952"/>
                  <a:gd name="connsiteY9" fmla="*/ 1324 h 10114"/>
                  <a:gd name="connsiteX10" fmla="*/ 4309 w 9952"/>
                  <a:gd name="connsiteY10" fmla="*/ 534 h 10114"/>
                  <a:gd name="connsiteX11" fmla="*/ 4309 w 9952"/>
                  <a:gd name="connsiteY11" fmla="*/ 5500 h 10114"/>
                  <a:gd name="connsiteX12" fmla="*/ 3905 w 9952"/>
                  <a:gd name="connsiteY12" fmla="*/ 5506 h 10114"/>
                  <a:gd name="connsiteX13" fmla="*/ 3905 w 9952"/>
                  <a:gd name="connsiteY13" fmla="*/ 1703 h 10114"/>
                  <a:gd name="connsiteX14" fmla="*/ 3048 w 9952"/>
                  <a:gd name="connsiteY14" fmla="*/ 1999 h 10114"/>
                  <a:gd name="connsiteX15" fmla="*/ 2586 w 9952"/>
                  <a:gd name="connsiteY15" fmla="*/ 1999 h 10114"/>
                  <a:gd name="connsiteX16" fmla="*/ 2586 w 9952"/>
                  <a:gd name="connsiteY16" fmla="*/ 0 h 10114"/>
                  <a:gd name="connsiteX17" fmla="*/ 2415 w 9952"/>
                  <a:gd name="connsiteY17" fmla="*/ 0 h 10114"/>
                  <a:gd name="connsiteX18" fmla="*/ 2415 w 9952"/>
                  <a:gd name="connsiteY18" fmla="*/ 1999 h 10114"/>
                  <a:gd name="connsiteX19" fmla="*/ 2023 w 9952"/>
                  <a:gd name="connsiteY19" fmla="*/ 1999 h 10114"/>
                  <a:gd name="connsiteX20" fmla="*/ 2023 w 9952"/>
                  <a:gd name="connsiteY20" fmla="*/ 2417 h 10114"/>
                  <a:gd name="connsiteX21" fmla="*/ 1316 w 9952"/>
                  <a:gd name="connsiteY21" fmla="*/ 2730 h 10114"/>
                  <a:gd name="connsiteX22" fmla="*/ 1316 w 9952"/>
                  <a:gd name="connsiteY22" fmla="*/ 4280 h 10114"/>
                  <a:gd name="connsiteX23" fmla="*/ 938 w 9952"/>
                  <a:gd name="connsiteY23" fmla="*/ 4280 h 10114"/>
                  <a:gd name="connsiteX24" fmla="*/ 938 w 9952"/>
                  <a:gd name="connsiteY24" fmla="*/ 4691 h 10114"/>
                  <a:gd name="connsiteX25" fmla="*/ 1316 w 9952"/>
                  <a:gd name="connsiteY25" fmla="*/ 4691 h 10114"/>
                  <a:gd name="connsiteX26" fmla="*/ 1316 w 9952"/>
                  <a:gd name="connsiteY26" fmla="*/ 5205 h 10114"/>
                  <a:gd name="connsiteX27" fmla="*/ 938 w 9952"/>
                  <a:gd name="connsiteY27" fmla="*/ 5205 h 10114"/>
                  <a:gd name="connsiteX28" fmla="*/ 938 w 9952"/>
                  <a:gd name="connsiteY28" fmla="*/ 5616 h 10114"/>
                  <a:gd name="connsiteX29" fmla="*/ 1316 w 9952"/>
                  <a:gd name="connsiteY29" fmla="*/ 5616 h 10114"/>
                  <a:gd name="connsiteX30" fmla="*/ 1316 w 9952"/>
                  <a:gd name="connsiteY30" fmla="*/ 6831 h 10114"/>
                  <a:gd name="connsiteX31" fmla="*/ 189 w 9952"/>
                  <a:gd name="connsiteY31" fmla="*/ 6831 h 10114"/>
                  <a:gd name="connsiteX32" fmla="*/ 189 w 9952"/>
                  <a:gd name="connsiteY32" fmla="*/ 7581 h 10114"/>
                  <a:gd name="connsiteX33" fmla="*/ 767 w 9952"/>
                  <a:gd name="connsiteY33" fmla="*/ 7601 h 10114"/>
                  <a:gd name="connsiteX34" fmla="*/ 1550 w 9952"/>
                  <a:gd name="connsiteY34" fmla="*/ 7094 h 10114"/>
                  <a:gd name="connsiteX35" fmla="*/ 1543 w 9952"/>
                  <a:gd name="connsiteY35" fmla="*/ 7581 h 10114"/>
                  <a:gd name="connsiteX36" fmla="*/ 2264 w 9952"/>
                  <a:gd name="connsiteY36" fmla="*/ 7146 h 10114"/>
                  <a:gd name="connsiteX37" fmla="*/ 2264 w 9952"/>
                  <a:gd name="connsiteY37" fmla="*/ 7581 h 10114"/>
                  <a:gd name="connsiteX38" fmla="*/ 2977 w 9952"/>
                  <a:gd name="connsiteY38" fmla="*/ 7139 h 10114"/>
                  <a:gd name="connsiteX39" fmla="*/ 2983 w 9952"/>
                  <a:gd name="connsiteY39" fmla="*/ 7575 h 10114"/>
                  <a:gd name="connsiteX40" fmla="*/ 3669 w 9952"/>
                  <a:gd name="connsiteY40" fmla="*/ 7107 h 10114"/>
                  <a:gd name="connsiteX41" fmla="*/ 3669 w 9952"/>
                  <a:gd name="connsiteY41" fmla="*/ 8352 h 10114"/>
                  <a:gd name="connsiteX42" fmla="*/ 3749 w 9952"/>
                  <a:gd name="connsiteY42" fmla="*/ 8262 h 10114"/>
                  <a:gd name="connsiteX43" fmla="*/ 3826 w 9952"/>
                  <a:gd name="connsiteY43" fmla="*/ 8179 h 10114"/>
                  <a:gd name="connsiteX44" fmla="*/ 3922 w 9952"/>
                  <a:gd name="connsiteY44" fmla="*/ 8108 h 10114"/>
                  <a:gd name="connsiteX45" fmla="*/ 4027 w 9952"/>
                  <a:gd name="connsiteY45" fmla="*/ 8044 h 10114"/>
                  <a:gd name="connsiteX46" fmla="*/ 4132 w 9952"/>
                  <a:gd name="connsiteY46" fmla="*/ 8000 h 10114"/>
                  <a:gd name="connsiteX47" fmla="*/ 4246 w 9952"/>
                  <a:gd name="connsiteY47" fmla="*/ 7967 h 10114"/>
                  <a:gd name="connsiteX48" fmla="*/ 4366 w 9952"/>
                  <a:gd name="connsiteY48" fmla="*/ 7942 h 10114"/>
                  <a:gd name="connsiteX49" fmla="*/ 4502 w 9952"/>
                  <a:gd name="connsiteY49" fmla="*/ 7935 h 10114"/>
                  <a:gd name="connsiteX50" fmla="*/ 4689 w 9952"/>
                  <a:gd name="connsiteY50" fmla="*/ 7948 h 10114"/>
                  <a:gd name="connsiteX51" fmla="*/ 4875 w 9952"/>
                  <a:gd name="connsiteY51" fmla="*/ 7993 h 10114"/>
                  <a:gd name="connsiteX52" fmla="*/ 5024 w 9952"/>
                  <a:gd name="connsiteY52" fmla="*/ 8070 h 10114"/>
                  <a:gd name="connsiteX53" fmla="*/ 5176 w 9952"/>
                  <a:gd name="connsiteY53" fmla="*/ 8166 h 10114"/>
                  <a:gd name="connsiteX54" fmla="*/ 5304 w 9952"/>
                  <a:gd name="connsiteY54" fmla="*/ 8282 h 10114"/>
                  <a:gd name="connsiteX55" fmla="*/ 5388 w 9952"/>
                  <a:gd name="connsiteY55" fmla="*/ 8423 h 10114"/>
                  <a:gd name="connsiteX56" fmla="*/ 5467 w 9952"/>
                  <a:gd name="connsiteY56" fmla="*/ 8570 h 10114"/>
                  <a:gd name="connsiteX57" fmla="*/ 5494 w 9952"/>
                  <a:gd name="connsiteY57" fmla="*/ 8732 h 10114"/>
                  <a:gd name="connsiteX58" fmla="*/ 5530 w 9952"/>
                  <a:gd name="connsiteY58" fmla="*/ 8725 h 10114"/>
                  <a:gd name="connsiteX59" fmla="*/ 5558 w 9952"/>
                  <a:gd name="connsiteY59" fmla="*/ 8725 h 10114"/>
                  <a:gd name="connsiteX60" fmla="*/ 5587 w 9952"/>
                  <a:gd name="connsiteY60" fmla="*/ 8719 h 10114"/>
                  <a:gd name="connsiteX61" fmla="*/ 5615 w 9952"/>
                  <a:gd name="connsiteY61" fmla="*/ 8719 h 10114"/>
                  <a:gd name="connsiteX62" fmla="*/ 5652 w 9952"/>
                  <a:gd name="connsiteY62" fmla="*/ 8713 h 10114"/>
                  <a:gd name="connsiteX63" fmla="*/ 5685 w 9952"/>
                  <a:gd name="connsiteY63" fmla="*/ 8713 h 10114"/>
                  <a:gd name="connsiteX64" fmla="*/ 5715 w 9952"/>
                  <a:gd name="connsiteY64" fmla="*/ 8713 h 10114"/>
                  <a:gd name="connsiteX65" fmla="*/ 5752 w 9952"/>
                  <a:gd name="connsiteY65" fmla="*/ 8713 h 10114"/>
                  <a:gd name="connsiteX66" fmla="*/ 5900 w 9952"/>
                  <a:gd name="connsiteY66" fmla="*/ 8719 h 10114"/>
                  <a:gd name="connsiteX67" fmla="*/ 6036 w 9952"/>
                  <a:gd name="connsiteY67" fmla="*/ 8752 h 10114"/>
                  <a:gd name="connsiteX68" fmla="*/ 6172 w 9952"/>
                  <a:gd name="connsiteY68" fmla="*/ 8797 h 10114"/>
                  <a:gd name="connsiteX69" fmla="*/ 6294 w 9952"/>
                  <a:gd name="connsiteY69" fmla="*/ 8862 h 10114"/>
                  <a:gd name="connsiteX70" fmla="*/ 6407 w 9952"/>
                  <a:gd name="connsiteY70" fmla="*/ 8938 h 10114"/>
                  <a:gd name="connsiteX71" fmla="*/ 6508 w 9952"/>
                  <a:gd name="connsiteY71" fmla="*/ 9021 h 10114"/>
                  <a:gd name="connsiteX72" fmla="*/ 6587 w 9952"/>
                  <a:gd name="connsiteY72" fmla="*/ 9131 h 10114"/>
                  <a:gd name="connsiteX73" fmla="*/ 6659 w 9952"/>
                  <a:gd name="connsiteY73" fmla="*/ 9239 h 10114"/>
                  <a:gd name="connsiteX74" fmla="*/ 2586 w 9952"/>
                  <a:gd name="connsiteY74" fmla="*/ 9239 h 10114"/>
                  <a:gd name="connsiteX75" fmla="*/ 2628 w 9952"/>
                  <a:gd name="connsiteY75" fmla="*/ 9156 h 10114"/>
                  <a:gd name="connsiteX76" fmla="*/ 2685 w 9952"/>
                  <a:gd name="connsiteY76" fmla="*/ 9073 h 10114"/>
                  <a:gd name="connsiteX77" fmla="*/ 2743 w 9952"/>
                  <a:gd name="connsiteY77" fmla="*/ 9009 h 10114"/>
                  <a:gd name="connsiteX78" fmla="*/ 2818 w 9952"/>
                  <a:gd name="connsiteY78" fmla="*/ 8945 h 10114"/>
                  <a:gd name="connsiteX79" fmla="*/ 2891 w 9952"/>
                  <a:gd name="connsiteY79" fmla="*/ 8894 h 10114"/>
                  <a:gd name="connsiteX80" fmla="*/ 2977 w 9952"/>
                  <a:gd name="connsiteY80" fmla="*/ 8842 h 10114"/>
                  <a:gd name="connsiteX81" fmla="*/ 3063 w 9952"/>
                  <a:gd name="connsiteY81" fmla="*/ 8804 h 10114"/>
                  <a:gd name="connsiteX82" fmla="*/ 3163 w 9952"/>
                  <a:gd name="connsiteY82" fmla="*/ 8772 h 10114"/>
                  <a:gd name="connsiteX83" fmla="*/ 3163 w 9952"/>
                  <a:gd name="connsiteY83" fmla="*/ 7948 h 10114"/>
                  <a:gd name="connsiteX84" fmla="*/ 918 w 9952"/>
                  <a:gd name="connsiteY84" fmla="*/ 8032 h 10114"/>
                  <a:gd name="connsiteX85" fmla="*/ 6 w 9952"/>
                  <a:gd name="connsiteY85" fmla="*/ 7777 h 10114"/>
                  <a:gd name="connsiteX86" fmla="*/ 2448 w 9952"/>
                  <a:gd name="connsiteY86" fmla="*/ 9646 h 10114"/>
                  <a:gd name="connsiteX87" fmla="*/ 5532 w 9952"/>
                  <a:gd name="connsiteY87" fmla="*/ 10078 h 10114"/>
                  <a:gd name="connsiteX88" fmla="*/ 8445 w 9952"/>
                  <a:gd name="connsiteY88" fmla="*/ 8953 h 1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952" h="10114">
                    <a:moveTo>
                      <a:pt x="8445" y="8953"/>
                    </a:moveTo>
                    <a:cubicBezTo>
                      <a:pt x="9173" y="8466"/>
                      <a:pt x="10194" y="7158"/>
                      <a:pt x="9901" y="7158"/>
                    </a:cubicBezTo>
                    <a:lnTo>
                      <a:pt x="9024" y="7158"/>
                    </a:lnTo>
                    <a:lnTo>
                      <a:pt x="9024" y="4003"/>
                    </a:lnTo>
                    <a:lnTo>
                      <a:pt x="6858" y="4003"/>
                    </a:lnTo>
                    <a:lnTo>
                      <a:pt x="6858" y="3700"/>
                    </a:lnTo>
                    <a:lnTo>
                      <a:pt x="8589" y="3700"/>
                    </a:lnTo>
                    <a:lnTo>
                      <a:pt x="8589" y="3392"/>
                    </a:lnTo>
                    <a:lnTo>
                      <a:pt x="6858" y="3392"/>
                    </a:lnTo>
                    <a:lnTo>
                      <a:pt x="6858" y="1324"/>
                    </a:lnTo>
                    <a:lnTo>
                      <a:pt x="4309" y="534"/>
                    </a:lnTo>
                    <a:lnTo>
                      <a:pt x="4309" y="5500"/>
                    </a:lnTo>
                    <a:lnTo>
                      <a:pt x="3905" y="5506"/>
                    </a:lnTo>
                    <a:lnTo>
                      <a:pt x="3905" y="1703"/>
                    </a:lnTo>
                    <a:lnTo>
                      <a:pt x="3048" y="1999"/>
                    </a:lnTo>
                    <a:lnTo>
                      <a:pt x="2586" y="1999"/>
                    </a:lnTo>
                    <a:lnTo>
                      <a:pt x="2586" y="0"/>
                    </a:lnTo>
                    <a:lnTo>
                      <a:pt x="2415" y="0"/>
                    </a:lnTo>
                    <a:lnTo>
                      <a:pt x="2415" y="1999"/>
                    </a:lnTo>
                    <a:lnTo>
                      <a:pt x="2023" y="1999"/>
                    </a:lnTo>
                    <a:lnTo>
                      <a:pt x="2023" y="2417"/>
                    </a:lnTo>
                    <a:lnTo>
                      <a:pt x="1316" y="2730"/>
                    </a:lnTo>
                    <a:lnTo>
                      <a:pt x="1316" y="4280"/>
                    </a:lnTo>
                    <a:lnTo>
                      <a:pt x="938" y="4280"/>
                    </a:lnTo>
                    <a:lnTo>
                      <a:pt x="938" y="4691"/>
                    </a:lnTo>
                    <a:lnTo>
                      <a:pt x="1316" y="4691"/>
                    </a:lnTo>
                    <a:lnTo>
                      <a:pt x="1316" y="5205"/>
                    </a:lnTo>
                    <a:lnTo>
                      <a:pt x="938" y="5205"/>
                    </a:lnTo>
                    <a:lnTo>
                      <a:pt x="938" y="5616"/>
                    </a:lnTo>
                    <a:lnTo>
                      <a:pt x="1316" y="5616"/>
                    </a:lnTo>
                    <a:lnTo>
                      <a:pt x="1316" y="6831"/>
                    </a:lnTo>
                    <a:lnTo>
                      <a:pt x="189" y="6831"/>
                    </a:lnTo>
                    <a:lnTo>
                      <a:pt x="189" y="7581"/>
                    </a:lnTo>
                    <a:lnTo>
                      <a:pt x="767" y="7601"/>
                    </a:lnTo>
                    <a:lnTo>
                      <a:pt x="1550" y="7094"/>
                    </a:lnTo>
                    <a:cubicBezTo>
                      <a:pt x="1548" y="7257"/>
                      <a:pt x="1547" y="7419"/>
                      <a:pt x="1543" y="7581"/>
                    </a:cubicBezTo>
                    <a:lnTo>
                      <a:pt x="2264" y="7146"/>
                    </a:lnTo>
                    <a:lnTo>
                      <a:pt x="2264" y="7581"/>
                    </a:lnTo>
                    <a:lnTo>
                      <a:pt x="2977" y="7139"/>
                    </a:lnTo>
                    <a:cubicBezTo>
                      <a:pt x="2980" y="7283"/>
                      <a:pt x="2981" y="7429"/>
                      <a:pt x="2983" y="7575"/>
                    </a:cubicBezTo>
                    <a:lnTo>
                      <a:pt x="3669" y="7107"/>
                    </a:lnTo>
                    <a:lnTo>
                      <a:pt x="3669" y="8352"/>
                    </a:lnTo>
                    <a:cubicBezTo>
                      <a:pt x="3695" y="8322"/>
                      <a:pt x="3724" y="8292"/>
                      <a:pt x="3749" y="8262"/>
                    </a:cubicBezTo>
                    <a:cubicBezTo>
                      <a:pt x="3773" y="8234"/>
                      <a:pt x="3801" y="8207"/>
                      <a:pt x="3826" y="8179"/>
                    </a:cubicBezTo>
                    <a:cubicBezTo>
                      <a:pt x="3858" y="8156"/>
                      <a:pt x="3888" y="8131"/>
                      <a:pt x="3922" y="8108"/>
                    </a:cubicBezTo>
                    <a:cubicBezTo>
                      <a:pt x="3957" y="8087"/>
                      <a:pt x="3991" y="8065"/>
                      <a:pt x="4027" y="8044"/>
                    </a:cubicBezTo>
                    <a:cubicBezTo>
                      <a:pt x="4063" y="8030"/>
                      <a:pt x="4095" y="8014"/>
                      <a:pt x="4132" y="8000"/>
                    </a:cubicBezTo>
                    <a:lnTo>
                      <a:pt x="4246" y="7967"/>
                    </a:lnTo>
                    <a:cubicBezTo>
                      <a:pt x="4286" y="7958"/>
                      <a:pt x="4327" y="7950"/>
                      <a:pt x="4366" y="7942"/>
                    </a:cubicBezTo>
                    <a:lnTo>
                      <a:pt x="4502" y="7935"/>
                    </a:lnTo>
                    <a:lnTo>
                      <a:pt x="4689" y="7948"/>
                    </a:lnTo>
                    <a:lnTo>
                      <a:pt x="4875" y="7993"/>
                    </a:lnTo>
                    <a:cubicBezTo>
                      <a:pt x="4925" y="8018"/>
                      <a:pt x="4974" y="8044"/>
                      <a:pt x="5024" y="8070"/>
                    </a:cubicBezTo>
                    <a:cubicBezTo>
                      <a:pt x="5074" y="8101"/>
                      <a:pt x="5124" y="8134"/>
                      <a:pt x="5176" y="8166"/>
                    </a:cubicBezTo>
                    <a:cubicBezTo>
                      <a:pt x="5215" y="8205"/>
                      <a:pt x="5259" y="8243"/>
                      <a:pt x="5304" y="8282"/>
                    </a:cubicBezTo>
                    <a:cubicBezTo>
                      <a:pt x="5331" y="8329"/>
                      <a:pt x="5360" y="8376"/>
                      <a:pt x="5388" y="8423"/>
                    </a:cubicBezTo>
                    <a:cubicBezTo>
                      <a:pt x="5415" y="8472"/>
                      <a:pt x="5442" y="8521"/>
                      <a:pt x="5467" y="8570"/>
                    </a:cubicBezTo>
                    <a:cubicBezTo>
                      <a:pt x="5477" y="8623"/>
                      <a:pt x="5486" y="8679"/>
                      <a:pt x="5494" y="8732"/>
                    </a:cubicBezTo>
                    <a:cubicBezTo>
                      <a:pt x="5505" y="8730"/>
                      <a:pt x="5518" y="8727"/>
                      <a:pt x="5530" y="8725"/>
                    </a:cubicBezTo>
                    <a:lnTo>
                      <a:pt x="5558" y="8725"/>
                    </a:lnTo>
                    <a:cubicBezTo>
                      <a:pt x="5570" y="8723"/>
                      <a:pt x="5578" y="8721"/>
                      <a:pt x="5587" y="8719"/>
                    </a:cubicBezTo>
                    <a:lnTo>
                      <a:pt x="5615" y="8719"/>
                    </a:lnTo>
                    <a:cubicBezTo>
                      <a:pt x="5627" y="8717"/>
                      <a:pt x="5639" y="8714"/>
                      <a:pt x="5652" y="8713"/>
                    </a:cubicBezTo>
                    <a:lnTo>
                      <a:pt x="5685" y="8713"/>
                    </a:lnTo>
                    <a:lnTo>
                      <a:pt x="5715" y="8713"/>
                    </a:lnTo>
                    <a:lnTo>
                      <a:pt x="5752" y="8713"/>
                    </a:lnTo>
                    <a:lnTo>
                      <a:pt x="5900" y="8719"/>
                    </a:lnTo>
                    <a:lnTo>
                      <a:pt x="6036" y="8752"/>
                    </a:lnTo>
                    <a:cubicBezTo>
                      <a:pt x="6083" y="8767"/>
                      <a:pt x="6128" y="8782"/>
                      <a:pt x="6172" y="8797"/>
                    </a:cubicBezTo>
                    <a:cubicBezTo>
                      <a:pt x="6214" y="8818"/>
                      <a:pt x="6254" y="8840"/>
                      <a:pt x="6294" y="8862"/>
                    </a:cubicBezTo>
                    <a:cubicBezTo>
                      <a:pt x="6332" y="8887"/>
                      <a:pt x="6369" y="8913"/>
                      <a:pt x="6407" y="8938"/>
                    </a:cubicBezTo>
                    <a:cubicBezTo>
                      <a:pt x="6440" y="8966"/>
                      <a:pt x="6474" y="8993"/>
                      <a:pt x="6508" y="9021"/>
                    </a:cubicBezTo>
                    <a:cubicBezTo>
                      <a:pt x="6533" y="9058"/>
                      <a:pt x="6562" y="9094"/>
                      <a:pt x="6587" y="9131"/>
                    </a:cubicBezTo>
                    <a:cubicBezTo>
                      <a:pt x="6611" y="9167"/>
                      <a:pt x="6633" y="9204"/>
                      <a:pt x="6659" y="9239"/>
                    </a:cubicBezTo>
                    <a:lnTo>
                      <a:pt x="2586" y="9239"/>
                    </a:lnTo>
                    <a:cubicBezTo>
                      <a:pt x="2601" y="9211"/>
                      <a:pt x="2613" y="9184"/>
                      <a:pt x="2628" y="9156"/>
                    </a:cubicBezTo>
                    <a:cubicBezTo>
                      <a:pt x="2646" y="9128"/>
                      <a:pt x="2665" y="9101"/>
                      <a:pt x="2685" y="9073"/>
                    </a:cubicBezTo>
                    <a:cubicBezTo>
                      <a:pt x="2705" y="9051"/>
                      <a:pt x="2723" y="9030"/>
                      <a:pt x="2743" y="9009"/>
                    </a:cubicBezTo>
                    <a:cubicBezTo>
                      <a:pt x="2769" y="8988"/>
                      <a:pt x="2795" y="8966"/>
                      <a:pt x="2818" y="8945"/>
                    </a:cubicBezTo>
                    <a:lnTo>
                      <a:pt x="2891" y="8894"/>
                    </a:lnTo>
                    <a:cubicBezTo>
                      <a:pt x="2919" y="8876"/>
                      <a:pt x="2948" y="8860"/>
                      <a:pt x="2977" y="8842"/>
                    </a:cubicBezTo>
                    <a:cubicBezTo>
                      <a:pt x="3006" y="8830"/>
                      <a:pt x="3034" y="8816"/>
                      <a:pt x="3063" y="8804"/>
                    </a:cubicBezTo>
                    <a:cubicBezTo>
                      <a:pt x="3096" y="8793"/>
                      <a:pt x="3130" y="8783"/>
                      <a:pt x="3163" y="8772"/>
                    </a:cubicBezTo>
                    <a:lnTo>
                      <a:pt x="3163" y="7948"/>
                    </a:lnTo>
                    <a:lnTo>
                      <a:pt x="918" y="8032"/>
                    </a:lnTo>
                    <a:cubicBezTo>
                      <a:pt x="271" y="7854"/>
                      <a:pt x="-48" y="7519"/>
                      <a:pt x="6" y="7777"/>
                    </a:cubicBezTo>
                    <a:cubicBezTo>
                      <a:pt x="660" y="8678"/>
                      <a:pt x="1527" y="9263"/>
                      <a:pt x="2448" y="9646"/>
                    </a:cubicBezTo>
                    <a:cubicBezTo>
                      <a:pt x="3369" y="10029"/>
                      <a:pt x="4533" y="10193"/>
                      <a:pt x="5532" y="10078"/>
                    </a:cubicBezTo>
                    <a:cubicBezTo>
                      <a:pt x="6531" y="9963"/>
                      <a:pt x="7717" y="9440"/>
                      <a:pt x="8445" y="8953"/>
                    </a:cubicBezTo>
                    <a:close/>
                  </a:path>
                </a:pathLst>
              </a:custGeom>
              <a:solidFill>
                <a:schemeClr val="bg1"/>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grpSp>
        <p:sp>
          <p:nvSpPr>
            <p:cNvPr id="89" name="Rectangle 433"/>
            <p:cNvSpPr>
              <a:spLocks noChangeArrowheads="1"/>
            </p:cNvSpPr>
            <p:nvPr/>
          </p:nvSpPr>
          <p:spPr bwMode="auto">
            <a:xfrm>
              <a:off x="8643033" y="4020408"/>
              <a:ext cx="22587" cy="23810"/>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90" name="Rectangle 434"/>
            <p:cNvSpPr>
              <a:spLocks noChangeArrowheads="1"/>
            </p:cNvSpPr>
            <p:nvPr/>
          </p:nvSpPr>
          <p:spPr bwMode="auto">
            <a:xfrm>
              <a:off x="8688209" y="4020408"/>
              <a:ext cx="22587" cy="23810"/>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91" name="Rectangle 435"/>
            <p:cNvSpPr>
              <a:spLocks noChangeArrowheads="1"/>
            </p:cNvSpPr>
            <p:nvPr/>
          </p:nvSpPr>
          <p:spPr bwMode="auto">
            <a:xfrm>
              <a:off x="8643033" y="4066743"/>
              <a:ext cx="22587" cy="23810"/>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92" name="Rectangle 436"/>
            <p:cNvSpPr>
              <a:spLocks noChangeArrowheads="1"/>
            </p:cNvSpPr>
            <p:nvPr/>
          </p:nvSpPr>
          <p:spPr bwMode="auto">
            <a:xfrm>
              <a:off x="8688209" y="4066743"/>
              <a:ext cx="22587" cy="23810"/>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93" name="Rectangle 437"/>
            <p:cNvSpPr>
              <a:spLocks noChangeArrowheads="1"/>
            </p:cNvSpPr>
            <p:nvPr/>
          </p:nvSpPr>
          <p:spPr bwMode="auto">
            <a:xfrm>
              <a:off x="8643033" y="4113075"/>
              <a:ext cx="22587" cy="23810"/>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94" name="Rectangle 438"/>
            <p:cNvSpPr>
              <a:spLocks noChangeArrowheads="1"/>
            </p:cNvSpPr>
            <p:nvPr/>
          </p:nvSpPr>
          <p:spPr bwMode="auto">
            <a:xfrm>
              <a:off x="8688209" y="4113075"/>
              <a:ext cx="22587" cy="23810"/>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95" name="Rectangle 439"/>
            <p:cNvSpPr>
              <a:spLocks noChangeArrowheads="1"/>
            </p:cNvSpPr>
            <p:nvPr/>
          </p:nvSpPr>
          <p:spPr bwMode="auto">
            <a:xfrm>
              <a:off x="8643033" y="4159407"/>
              <a:ext cx="22587" cy="23810"/>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96" name="Rectangle 440"/>
            <p:cNvSpPr>
              <a:spLocks noChangeArrowheads="1"/>
            </p:cNvSpPr>
            <p:nvPr/>
          </p:nvSpPr>
          <p:spPr bwMode="auto">
            <a:xfrm>
              <a:off x="8688209" y="4159407"/>
              <a:ext cx="22587" cy="23810"/>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97" name="Rectangle 441"/>
            <p:cNvSpPr>
              <a:spLocks noChangeArrowheads="1"/>
            </p:cNvSpPr>
            <p:nvPr/>
          </p:nvSpPr>
          <p:spPr bwMode="auto">
            <a:xfrm>
              <a:off x="8776055" y="3946399"/>
              <a:ext cx="21961" cy="22523"/>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98" name="Rectangle 442"/>
            <p:cNvSpPr>
              <a:spLocks noChangeArrowheads="1"/>
            </p:cNvSpPr>
            <p:nvPr/>
          </p:nvSpPr>
          <p:spPr bwMode="auto">
            <a:xfrm>
              <a:off x="8821229" y="3946399"/>
              <a:ext cx="21961" cy="22523"/>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99" name="Rectangle 443"/>
            <p:cNvSpPr>
              <a:spLocks noChangeArrowheads="1"/>
            </p:cNvSpPr>
            <p:nvPr/>
          </p:nvSpPr>
          <p:spPr bwMode="auto">
            <a:xfrm>
              <a:off x="8779002" y="3989818"/>
              <a:ext cx="21961" cy="22523"/>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100" name="Rectangle 445"/>
            <p:cNvSpPr>
              <a:spLocks noChangeArrowheads="1"/>
            </p:cNvSpPr>
            <p:nvPr/>
          </p:nvSpPr>
          <p:spPr bwMode="auto">
            <a:xfrm>
              <a:off x="8776055" y="4039066"/>
              <a:ext cx="21961" cy="22523"/>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101" name="Rectangle 446"/>
            <p:cNvSpPr>
              <a:spLocks noChangeArrowheads="1"/>
            </p:cNvSpPr>
            <p:nvPr/>
          </p:nvSpPr>
          <p:spPr bwMode="auto">
            <a:xfrm>
              <a:off x="8821229" y="4039066"/>
              <a:ext cx="21961" cy="22523"/>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102" name="Rectangle 447"/>
            <p:cNvSpPr>
              <a:spLocks noChangeArrowheads="1"/>
            </p:cNvSpPr>
            <p:nvPr/>
          </p:nvSpPr>
          <p:spPr bwMode="auto">
            <a:xfrm>
              <a:off x="8776055" y="4088620"/>
              <a:ext cx="21961" cy="23166"/>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103" name="Rectangle 448"/>
            <p:cNvSpPr>
              <a:spLocks noChangeArrowheads="1"/>
            </p:cNvSpPr>
            <p:nvPr/>
          </p:nvSpPr>
          <p:spPr bwMode="auto">
            <a:xfrm>
              <a:off x="8821229" y="4088619"/>
              <a:ext cx="21961" cy="23166"/>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104" name="Rectangle 449"/>
            <p:cNvSpPr>
              <a:spLocks noChangeArrowheads="1"/>
            </p:cNvSpPr>
            <p:nvPr/>
          </p:nvSpPr>
          <p:spPr bwMode="auto">
            <a:xfrm>
              <a:off x="8776055" y="4134952"/>
              <a:ext cx="21961" cy="23166"/>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105" name="Rectangle 450"/>
            <p:cNvSpPr>
              <a:spLocks noChangeArrowheads="1"/>
            </p:cNvSpPr>
            <p:nvPr/>
          </p:nvSpPr>
          <p:spPr bwMode="auto">
            <a:xfrm>
              <a:off x="8821229" y="4134952"/>
              <a:ext cx="21961" cy="23166"/>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106" name="Rectangle 451"/>
            <p:cNvSpPr>
              <a:spLocks noChangeArrowheads="1"/>
            </p:cNvSpPr>
            <p:nvPr/>
          </p:nvSpPr>
          <p:spPr bwMode="auto">
            <a:xfrm>
              <a:off x="8776055" y="4181286"/>
              <a:ext cx="21961" cy="23166"/>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107" name="Rectangle 452"/>
            <p:cNvSpPr>
              <a:spLocks noChangeArrowheads="1"/>
            </p:cNvSpPr>
            <p:nvPr/>
          </p:nvSpPr>
          <p:spPr bwMode="auto">
            <a:xfrm>
              <a:off x="8821229" y="4181286"/>
              <a:ext cx="21961" cy="23166"/>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108" name="Rectangle 453"/>
            <p:cNvSpPr>
              <a:spLocks noChangeArrowheads="1"/>
            </p:cNvSpPr>
            <p:nvPr/>
          </p:nvSpPr>
          <p:spPr bwMode="auto">
            <a:xfrm>
              <a:off x="8821229" y="4227620"/>
              <a:ext cx="21961" cy="23166"/>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109" name="Rectangle 454"/>
            <p:cNvSpPr>
              <a:spLocks noChangeArrowheads="1"/>
            </p:cNvSpPr>
            <p:nvPr/>
          </p:nvSpPr>
          <p:spPr bwMode="auto">
            <a:xfrm>
              <a:off x="8873939" y="4078965"/>
              <a:ext cx="9412" cy="218151"/>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110" name="Rectangle 455"/>
            <p:cNvSpPr>
              <a:spLocks noChangeArrowheads="1"/>
            </p:cNvSpPr>
            <p:nvPr/>
          </p:nvSpPr>
          <p:spPr bwMode="auto">
            <a:xfrm>
              <a:off x="8901547" y="4078965"/>
              <a:ext cx="10038" cy="218151"/>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111" name="Rectangle 456"/>
            <p:cNvSpPr>
              <a:spLocks noChangeArrowheads="1"/>
            </p:cNvSpPr>
            <p:nvPr/>
          </p:nvSpPr>
          <p:spPr bwMode="auto">
            <a:xfrm>
              <a:off x="8928526" y="4078965"/>
              <a:ext cx="10038" cy="218151"/>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112" name="Rectangle 457"/>
            <p:cNvSpPr>
              <a:spLocks noChangeArrowheads="1"/>
            </p:cNvSpPr>
            <p:nvPr/>
          </p:nvSpPr>
          <p:spPr bwMode="auto">
            <a:xfrm>
              <a:off x="8616051" y="4277169"/>
              <a:ext cx="17569" cy="17375"/>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113" name="Rectangle 459"/>
            <p:cNvSpPr>
              <a:spLocks noChangeArrowheads="1"/>
            </p:cNvSpPr>
            <p:nvPr/>
          </p:nvSpPr>
          <p:spPr bwMode="auto">
            <a:xfrm>
              <a:off x="8653697" y="4277169"/>
              <a:ext cx="17569" cy="17375"/>
            </a:xfrm>
            <a:prstGeom prst="rect">
              <a:avLst/>
            </a:prstGeom>
            <a:solidFill>
              <a:schemeClr val="accent5"/>
            </a:solidFill>
            <a:ln>
              <a:noFill/>
            </a:ln>
          </p:spPr>
          <p:txBody>
            <a:bodyPr vert="horz" wrap="square" lIns="82935" tIns="41468" rIns="82935" bIns="41468" numCol="1" anchor="t" anchorCtr="0" compatLnSpc="1">
              <a:prstTxWarp prst="textNoShape">
                <a:avLst/>
              </a:prstTxWarp>
            </a:bodyPr>
            <a:lstStyle/>
            <a:p>
              <a:endParaRPr lang="en-GB" sz="907" dirty="0">
                <a:solidFill>
                  <a:srgbClr val="000000"/>
                </a:solidFill>
              </a:endParaRPr>
            </a:p>
          </p:txBody>
        </p:sp>
        <p:sp>
          <p:nvSpPr>
            <p:cNvPr id="114" name="Text Box 3"/>
            <p:cNvSpPr txBox="1">
              <a:spLocks noChangeArrowheads="1"/>
            </p:cNvSpPr>
            <p:nvPr/>
          </p:nvSpPr>
          <p:spPr bwMode="auto">
            <a:xfrm>
              <a:off x="9300234" y="3837018"/>
              <a:ext cx="1184790" cy="492443"/>
            </a:xfrm>
            <a:prstGeom prst="rect">
              <a:avLst/>
            </a:prstGeom>
            <a:noFill/>
            <a:ln w="9525">
              <a:noFill/>
              <a:miter lim="800000"/>
              <a:headEnd/>
              <a:tailEnd/>
            </a:ln>
          </p:spPr>
          <p:txBody>
            <a:bodyPr wrap="square" lIns="0" tIns="0" rIns="0" bIns="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spcBef>
                  <a:spcPct val="50000"/>
                </a:spcBef>
                <a:spcAft>
                  <a:spcPct val="0"/>
                </a:spcAft>
              </a:pPr>
              <a:r>
                <a:rPr lang="en-GB" sz="1600" b="1" i="1" dirty="0">
                  <a:solidFill>
                    <a:schemeClr val="bg1"/>
                  </a:solidFill>
                  <a:latin typeface="Georgia"/>
                </a:rPr>
                <a:t>KYC </a:t>
              </a:r>
              <a:br>
                <a:rPr lang="en-GB" sz="1600" b="1" i="1" dirty="0">
                  <a:solidFill>
                    <a:schemeClr val="bg1"/>
                  </a:solidFill>
                  <a:latin typeface="Georgia"/>
                </a:rPr>
              </a:br>
              <a:r>
                <a:rPr lang="en-GB" sz="1600" b="1" i="1" dirty="0">
                  <a:solidFill>
                    <a:schemeClr val="bg1"/>
                  </a:solidFill>
                  <a:latin typeface="Georgia"/>
                </a:rPr>
                <a:t>Utility</a:t>
              </a:r>
            </a:p>
          </p:txBody>
        </p:sp>
        <p:sp>
          <p:nvSpPr>
            <p:cNvPr id="115" name="Text Box 3"/>
            <p:cNvSpPr txBox="1">
              <a:spLocks noChangeArrowheads="1"/>
            </p:cNvSpPr>
            <p:nvPr/>
          </p:nvSpPr>
          <p:spPr bwMode="auto">
            <a:xfrm>
              <a:off x="7768352" y="1815146"/>
              <a:ext cx="2002859" cy="364386"/>
            </a:xfrm>
            <a:prstGeom prst="rect">
              <a:avLst/>
            </a:prstGeom>
            <a:noFill/>
            <a:ln w="9525">
              <a:noFill/>
              <a:miter lim="800000"/>
              <a:headEnd/>
              <a:tailEnd/>
            </a:ln>
          </p:spPr>
          <p:txBody>
            <a:bodyPr wrap="square">
              <a:no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spcBef>
                  <a:spcPct val="50000"/>
                </a:spcBef>
                <a:spcAft>
                  <a:spcPct val="0"/>
                </a:spcAft>
              </a:pPr>
              <a:r>
                <a:rPr lang="en-GB" sz="1800" b="1" i="1" dirty="0">
                  <a:solidFill>
                    <a:schemeClr val="bg1"/>
                  </a:solidFill>
                  <a:latin typeface="Georgia"/>
                </a:rPr>
                <a:t>Customers</a:t>
              </a:r>
            </a:p>
          </p:txBody>
        </p:sp>
        <p:grpSp>
          <p:nvGrpSpPr>
            <p:cNvPr id="206" name="Group 205"/>
            <p:cNvGrpSpPr>
              <a:grpSpLocks noChangeAspect="1"/>
            </p:cNvGrpSpPr>
            <p:nvPr/>
          </p:nvGrpSpPr>
          <p:grpSpPr>
            <a:xfrm>
              <a:off x="8143671" y="4704802"/>
              <a:ext cx="449466" cy="449466"/>
              <a:chOff x="3216944" y="2258092"/>
              <a:chExt cx="640547" cy="612000"/>
            </a:xfrm>
          </p:grpSpPr>
          <p:sp>
            <p:nvSpPr>
              <p:cNvPr id="207" name="Oval 206"/>
              <p:cNvSpPr/>
              <p:nvPr/>
            </p:nvSpPr>
            <p:spPr bwMode="ltGray">
              <a:xfrm>
                <a:off x="3216944" y="2258092"/>
                <a:ext cx="640547" cy="61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rgbClr val="FFFFFF"/>
                  </a:solidFill>
                  <a:latin typeface="Georgia" pitchFamily="18" charset="0"/>
                </a:endParaRPr>
              </a:p>
            </p:txBody>
          </p:sp>
          <p:sp>
            <p:nvSpPr>
              <p:cNvPr id="208" name="Freeform 4806"/>
              <p:cNvSpPr>
                <a:spLocks noEditPoints="1"/>
              </p:cNvSpPr>
              <p:nvPr/>
            </p:nvSpPr>
            <p:spPr bwMode="auto">
              <a:xfrm>
                <a:off x="3315073" y="2370199"/>
                <a:ext cx="446169" cy="392235"/>
              </a:xfrm>
              <a:custGeom>
                <a:avLst/>
                <a:gdLst>
                  <a:gd name="T0" fmla="*/ 310 w 364"/>
                  <a:gd name="T1" fmla="*/ 104 h 320"/>
                  <a:gd name="T2" fmla="*/ 314 w 364"/>
                  <a:gd name="T3" fmla="*/ 242 h 320"/>
                  <a:gd name="T4" fmla="*/ 304 w 364"/>
                  <a:gd name="T5" fmla="*/ 252 h 320"/>
                  <a:gd name="T6" fmla="*/ 276 w 364"/>
                  <a:gd name="T7" fmla="*/ 248 h 320"/>
                  <a:gd name="T8" fmla="*/ 274 w 364"/>
                  <a:gd name="T9" fmla="*/ 110 h 320"/>
                  <a:gd name="T10" fmla="*/ 284 w 364"/>
                  <a:gd name="T11" fmla="*/ 100 h 320"/>
                  <a:gd name="T12" fmla="*/ 26 w 364"/>
                  <a:gd name="T13" fmla="*/ 66 h 320"/>
                  <a:gd name="T14" fmla="*/ 178 w 364"/>
                  <a:gd name="T15" fmla="*/ 0 h 320"/>
                  <a:gd name="T16" fmla="*/ 180 w 364"/>
                  <a:gd name="T17" fmla="*/ 0 h 320"/>
                  <a:gd name="T18" fmla="*/ 184 w 364"/>
                  <a:gd name="T19" fmla="*/ 0 h 320"/>
                  <a:gd name="T20" fmla="*/ 186 w 364"/>
                  <a:gd name="T21" fmla="*/ 0 h 320"/>
                  <a:gd name="T22" fmla="*/ 332 w 364"/>
                  <a:gd name="T23" fmla="*/ 62 h 320"/>
                  <a:gd name="T24" fmla="*/ 338 w 364"/>
                  <a:gd name="T25" fmla="*/ 74 h 320"/>
                  <a:gd name="T26" fmla="*/ 328 w 364"/>
                  <a:gd name="T27" fmla="*/ 82 h 320"/>
                  <a:gd name="T28" fmla="*/ 36 w 364"/>
                  <a:gd name="T29" fmla="*/ 82 h 320"/>
                  <a:gd name="T30" fmla="*/ 26 w 364"/>
                  <a:gd name="T31" fmla="*/ 72 h 320"/>
                  <a:gd name="T32" fmla="*/ 168 w 364"/>
                  <a:gd name="T33" fmla="*/ 56 h 320"/>
                  <a:gd name="T34" fmla="*/ 190 w 364"/>
                  <a:gd name="T35" fmla="*/ 60 h 320"/>
                  <a:gd name="T36" fmla="*/ 200 w 364"/>
                  <a:gd name="T37" fmla="*/ 42 h 320"/>
                  <a:gd name="T38" fmla="*/ 182 w 364"/>
                  <a:gd name="T39" fmla="*/ 24 h 320"/>
                  <a:gd name="T40" fmla="*/ 164 w 364"/>
                  <a:gd name="T41" fmla="*/ 36 h 320"/>
                  <a:gd name="T42" fmla="*/ 230 w 364"/>
                  <a:gd name="T43" fmla="*/ 252 h 320"/>
                  <a:gd name="T44" fmla="*/ 240 w 364"/>
                  <a:gd name="T45" fmla="*/ 242 h 320"/>
                  <a:gd name="T46" fmla="*/ 236 w 364"/>
                  <a:gd name="T47" fmla="*/ 104 h 320"/>
                  <a:gd name="T48" fmla="*/ 134 w 364"/>
                  <a:gd name="T49" fmla="*/ 100 h 320"/>
                  <a:gd name="T50" fmla="*/ 124 w 364"/>
                  <a:gd name="T51" fmla="*/ 110 h 320"/>
                  <a:gd name="T52" fmla="*/ 128 w 364"/>
                  <a:gd name="T53" fmla="*/ 248 h 320"/>
                  <a:gd name="T54" fmla="*/ 162 w 364"/>
                  <a:gd name="T55" fmla="*/ 170 h 320"/>
                  <a:gd name="T56" fmla="*/ 174 w 364"/>
                  <a:gd name="T57" fmla="*/ 152 h 320"/>
                  <a:gd name="T58" fmla="*/ 196 w 364"/>
                  <a:gd name="T59" fmla="*/ 156 h 320"/>
                  <a:gd name="T60" fmla="*/ 230 w 364"/>
                  <a:gd name="T61" fmla="*/ 252 h 320"/>
                  <a:gd name="T62" fmla="*/ 332 w 364"/>
                  <a:gd name="T63" fmla="*/ 286 h 320"/>
                  <a:gd name="T64" fmla="*/ 338 w 364"/>
                  <a:gd name="T65" fmla="*/ 278 h 320"/>
                  <a:gd name="T66" fmla="*/ 328 w 364"/>
                  <a:gd name="T67" fmla="*/ 268 h 320"/>
                  <a:gd name="T68" fmla="*/ 28 w 364"/>
                  <a:gd name="T69" fmla="*/ 270 h 320"/>
                  <a:gd name="T70" fmla="*/ 26 w 364"/>
                  <a:gd name="T71" fmla="*/ 282 h 320"/>
                  <a:gd name="T72" fmla="*/ 36 w 364"/>
                  <a:gd name="T73" fmla="*/ 288 h 320"/>
                  <a:gd name="T74" fmla="*/ 6 w 364"/>
                  <a:gd name="T75" fmla="*/ 302 h 320"/>
                  <a:gd name="T76" fmla="*/ 0 w 364"/>
                  <a:gd name="T77" fmla="*/ 310 h 320"/>
                  <a:gd name="T78" fmla="*/ 10 w 364"/>
                  <a:gd name="T79" fmla="*/ 320 h 320"/>
                  <a:gd name="T80" fmla="*/ 362 w 364"/>
                  <a:gd name="T81" fmla="*/ 318 h 320"/>
                  <a:gd name="T82" fmla="*/ 364 w 364"/>
                  <a:gd name="T83" fmla="*/ 306 h 320"/>
                  <a:gd name="T84" fmla="*/ 354 w 364"/>
                  <a:gd name="T85" fmla="*/ 300 h 320"/>
                  <a:gd name="T86" fmla="*/ 54 w 364"/>
                  <a:gd name="T87" fmla="*/ 104 h 320"/>
                  <a:gd name="T88" fmla="*/ 50 w 364"/>
                  <a:gd name="T89" fmla="*/ 242 h 320"/>
                  <a:gd name="T90" fmla="*/ 60 w 364"/>
                  <a:gd name="T91" fmla="*/ 252 h 320"/>
                  <a:gd name="T92" fmla="*/ 88 w 364"/>
                  <a:gd name="T93" fmla="*/ 248 h 320"/>
                  <a:gd name="T94" fmla="*/ 90 w 364"/>
                  <a:gd name="T95" fmla="*/ 110 h 320"/>
                  <a:gd name="T96" fmla="*/ 80 w 364"/>
                  <a:gd name="T97" fmla="*/ 10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4" h="320">
                    <a:moveTo>
                      <a:pt x="304" y="100"/>
                    </a:moveTo>
                    <a:lnTo>
                      <a:pt x="304" y="100"/>
                    </a:lnTo>
                    <a:lnTo>
                      <a:pt x="308" y="102"/>
                    </a:lnTo>
                    <a:lnTo>
                      <a:pt x="310" y="104"/>
                    </a:lnTo>
                    <a:lnTo>
                      <a:pt x="312" y="106"/>
                    </a:lnTo>
                    <a:lnTo>
                      <a:pt x="314" y="110"/>
                    </a:lnTo>
                    <a:lnTo>
                      <a:pt x="314" y="242"/>
                    </a:lnTo>
                    <a:lnTo>
                      <a:pt x="314" y="242"/>
                    </a:lnTo>
                    <a:lnTo>
                      <a:pt x="312" y="246"/>
                    </a:lnTo>
                    <a:lnTo>
                      <a:pt x="310" y="248"/>
                    </a:lnTo>
                    <a:lnTo>
                      <a:pt x="308" y="250"/>
                    </a:lnTo>
                    <a:lnTo>
                      <a:pt x="304" y="252"/>
                    </a:lnTo>
                    <a:lnTo>
                      <a:pt x="284" y="252"/>
                    </a:lnTo>
                    <a:lnTo>
                      <a:pt x="284" y="252"/>
                    </a:lnTo>
                    <a:lnTo>
                      <a:pt x="280" y="250"/>
                    </a:lnTo>
                    <a:lnTo>
                      <a:pt x="276" y="248"/>
                    </a:lnTo>
                    <a:lnTo>
                      <a:pt x="274" y="246"/>
                    </a:lnTo>
                    <a:lnTo>
                      <a:pt x="274" y="242"/>
                    </a:lnTo>
                    <a:lnTo>
                      <a:pt x="274" y="110"/>
                    </a:lnTo>
                    <a:lnTo>
                      <a:pt x="274" y="110"/>
                    </a:lnTo>
                    <a:lnTo>
                      <a:pt x="274" y="106"/>
                    </a:lnTo>
                    <a:lnTo>
                      <a:pt x="276" y="104"/>
                    </a:lnTo>
                    <a:lnTo>
                      <a:pt x="280" y="102"/>
                    </a:lnTo>
                    <a:lnTo>
                      <a:pt x="284" y="100"/>
                    </a:lnTo>
                    <a:lnTo>
                      <a:pt x="304" y="100"/>
                    </a:lnTo>
                    <a:close/>
                    <a:moveTo>
                      <a:pt x="26" y="72"/>
                    </a:moveTo>
                    <a:lnTo>
                      <a:pt x="26" y="72"/>
                    </a:lnTo>
                    <a:lnTo>
                      <a:pt x="26" y="66"/>
                    </a:lnTo>
                    <a:lnTo>
                      <a:pt x="32" y="62"/>
                    </a:lnTo>
                    <a:lnTo>
                      <a:pt x="178" y="0"/>
                    </a:lnTo>
                    <a:lnTo>
                      <a:pt x="178" y="0"/>
                    </a:lnTo>
                    <a:lnTo>
                      <a:pt x="178" y="0"/>
                    </a:lnTo>
                    <a:lnTo>
                      <a:pt x="178" y="0"/>
                    </a:lnTo>
                    <a:lnTo>
                      <a:pt x="180" y="0"/>
                    </a:lnTo>
                    <a:lnTo>
                      <a:pt x="180" y="0"/>
                    </a:lnTo>
                    <a:lnTo>
                      <a:pt x="180" y="0"/>
                    </a:lnTo>
                    <a:lnTo>
                      <a:pt x="180" y="0"/>
                    </a:lnTo>
                    <a:lnTo>
                      <a:pt x="182" y="0"/>
                    </a:lnTo>
                    <a:lnTo>
                      <a:pt x="182" y="0"/>
                    </a:lnTo>
                    <a:lnTo>
                      <a:pt x="184" y="0"/>
                    </a:lnTo>
                    <a:lnTo>
                      <a:pt x="184" y="0"/>
                    </a:lnTo>
                    <a:lnTo>
                      <a:pt x="184" y="0"/>
                    </a:lnTo>
                    <a:lnTo>
                      <a:pt x="184" y="0"/>
                    </a:lnTo>
                    <a:lnTo>
                      <a:pt x="186" y="0"/>
                    </a:lnTo>
                    <a:lnTo>
                      <a:pt x="186" y="0"/>
                    </a:lnTo>
                    <a:lnTo>
                      <a:pt x="186" y="0"/>
                    </a:lnTo>
                    <a:lnTo>
                      <a:pt x="332" y="62"/>
                    </a:lnTo>
                    <a:lnTo>
                      <a:pt x="332" y="62"/>
                    </a:lnTo>
                    <a:lnTo>
                      <a:pt x="336" y="64"/>
                    </a:lnTo>
                    <a:lnTo>
                      <a:pt x="338" y="72"/>
                    </a:lnTo>
                    <a:lnTo>
                      <a:pt x="338" y="72"/>
                    </a:lnTo>
                    <a:lnTo>
                      <a:pt x="338" y="74"/>
                    </a:lnTo>
                    <a:lnTo>
                      <a:pt x="336" y="78"/>
                    </a:lnTo>
                    <a:lnTo>
                      <a:pt x="332" y="80"/>
                    </a:lnTo>
                    <a:lnTo>
                      <a:pt x="328" y="82"/>
                    </a:lnTo>
                    <a:lnTo>
                      <a:pt x="328" y="82"/>
                    </a:lnTo>
                    <a:lnTo>
                      <a:pt x="328" y="82"/>
                    </a:lnTo>
                    <a:lnTo>
                      <a:pt x="182" y="82"/>
                    </a:lnTo>
                    <a:lnTo>
                      <a:pt x="182" y="82"/>
                    </a:lnTo>
                    <a:lnTo>
                      <a:pt x="36" y="82"/>
                    </a:lnTo>
                    <a:lnTo>
                      <a:pt x="36" y="82"/>
                    </a:lnTo>
                    <a:lnTo>
                      <a:pt x="30" y="78"/>
                    </a:lnTo>
                    <a:lnTo>
                      <a:pt x="26" y="72"/>
                    </a:lnTo>
                    <a:lnTo>
                      <a:pt x="26" y="72"/>
                    </a:lnTo>
                    <a:close/>
                    <a:moveTo>
                      <a:pt x="164" y="42"/>
                    </a:moveTo>
                    <a:lnTo>
                      <a:pt x="164" y="42"/>
                    </a:lnTo>
                    <a:lnTo>
                      <a:pt x="164" y="50"/>
                    </a:lnTo>
                    <a:lnTo>
                      <a:pt x="168" y="56"/>
                    </a:lnTo>
                    <a:lnTo>
                      <a:pt x="174" y="60"/>
                    </a:lnTo>
                    <a:lnTo>
                      <a:pt x="182" y="62"/>
                    </a:lnTo>
                    <a:lnTo>
                      <a:pt x="182" y="62"/>
                    </a:lnTo>
                    <a:lnTo>
                      <a:pt x="190" y="60"/>
                    </a:lnTo>
                    <a:lnTo>
                      <a:pt x="196" y="56"/>
                    </a:lnTo>
                    <a:lnTo>
                      <a:pt x="200" y="50"/>
                    </a:lnTo>
                    <a:lnTo>
                      <a:pt x="200" y="42"/>
                    </a:lnTo>
                    <a:lnTo>
                      <a:pt x="200" y="42"/>
                    </a:lnTo>
                    <a:lnTo>
                      <a:pt x="200" y="36"/>
                    </a:lnTo>
                    <a:lnTo>
                      <a:pt x="196" y="30"/>
                    </a:lnTo>
                    <a:lnTo>
                      <a:pt x="190" y="26"/>
                    </a:lnTo>
                    <a:lnTo>
                      <a:pt x="182" y="24"/>
                    </a:lnTo>
                    <a:lnTo>
                      <a:pt x="182" y="24"/>
                    </a:lnTo>
                    <a:lnTo>
                      <a:pt x="174" y="26"/>
                    </a:lnTo>
                    <a:lnTo>
                      <a:pt x="168" y="30"/>
                    </a:lnTo>
                    <a:lnTo>
                      <a:pt x="164" y="36"/>
                    </a:lnTo>
                    <a:lnTo>
                      <a:pt x="164" y="42"/>
                    </a:lnTo>
                    <a:lnTo>
                      <a:pt x="164" y="42"/>
                    </a:lnTo>
                    <a:close/>
                    <a:moveTo>
                      <a:pt x="230" y="252"/>
                    </a:moveTo>
                    <a:lnTo>
                      <a:pt x="230" y="252"/>
                    </a:lnTo>
                    <a:lnTo>
                      <a:pt x="234" y="250"/>
                    </a:lnTo>
                    <a:lnTo>
                      <a:pt x="236" y="248"/>
                    </a:lnTo>
                    <a:lnTo>
                      <a:pt x="238" y="246"/>
                    </a:lnTo>
                    <a:lnTo>
                      <a:pt x="240" y="242"/>
                    </a:lnTo>
                    <a:lnTo>
                      <a:pt x="240" y="110"/>
                    </a:lnTo>
                    <a:lnTo>
                      <a:pt x="240" y="110"/>
                    </a:lnTo>
                    <a:lnTo>
                      <a:pt x="238" y="106"/>
                    </a:lnTo>
                    <a:lnTo>
                      <a:pt x="236" y="104"/>
                    </a:lnTo>
                    <a:lnTo>
                      <a:pt x="234" y="102"/>
                    </a:lnTo>
                    <a:lnTo>
                      <a:pt x="230" y="100"/>
                    </a:lnTo>
                    <a:lnTo>
                      <a:pt x="134" y="100"/>
                    </a:lnTo>
                    <a:lnTo>
                      <a:pt x="134" y="100"/>
                    </a:lnTo>
                    <a:lnTo>
                      <a:pt x="130" y="102"/>
                    </a:lnTo>
                    <a:lnTo>
                      <a:pt x="128" y="104"/>
                    </a:lnTo>
                    <a:lnTo>
                      <a:pt x="126" y="106"/>
                    </a:lnTo>
                    <a:lnTo>
                      <a:pt x="124" y="110"/>
                    </a:lnTo>
                    <a:lnTo>
                      <a:pt x="124" y="242"/>
                    </a:lnTo>
                    <a:lnTo>
                      <a:pt x="124" y="242"/>
                    </a:lnTo>
                    <a:lnTo>
                      <a:pt x="126" y="246"/>
                    </a:lnTo>
                    <a:lnTo>
                      <a:pt x="128" y="248"/>
                    </a:lnTo>
                    <a:lnTo>
                      <a:pt x="130" y="250"/>
                    </a:lnTo>
                    <a:lnTo>
                      <a:pt x="134" y="252"/>
                    </a:lnTo>
                    <a:lnTo>
                      <a:pt x="162" y="252"/>
                    </a:lnTo>
                    <a:lnTo>
                      <a:pt x="162" y="170"/>
                    </a:lnTo>
                    <a:lnTo>
                      <a:pt x="162" y="170"/>
                    </a:lnTo>
                    <a:lnTo>
                      <a:pt x="164" y="162"/>
                    </a:lnTo>
                    <a:lnTo>
                      <a:pt x="168" y="156"/>
                    </a:lnTo>
                    <a:lnTo>
                      <a:pt x="174" y="152"/>
                    </a:lnTo>
                    <a:lnTo>
                      <a:pt x="182" y="150"/>
                    </a:lnTo>
                    <a:lnTo>
                      <a:pt x="182" y="150"/>
                    </a:lnTo>
                    <a:lnTo>
                      <a:pt x="190" y="152"/>
                    </a:lnTo>
                    <a:lnTo>
                      <a:pt x="196" y="156"/>
                    </a:lnTo>
                    <a:lnTo>
                      <a:pt x="200" y="162"/>
                    </a:lnTo>
                    <a:lnTo>
                      <a:pt x="202" y="170"/>
                    </a:lnTo>
                    <a:lnTo>
                      <a:pt x="202" y="252"/>
                    </a:lnTo>
                    <a:lnTo>
                      <a:pt x="230" y="252"/>
                    </a:lnTo>
                    <a:close/>
                    <a:moveTo>
                      <a:pt x="36" y="288"/>
                    </a:moveTo>
                    <a:lnTo>
                      <a:pt x="328" y="288"/>
                    </a:lnTo>
                    <a:lnTo>
                      <a:pt x="328" y="288"/>
                    </a:lnTo>
                    <a:lnTo>
                      <a:pt x="332" y="286"/>
                    </a:lnTo>
                    <a:lnTo>
                      <a:pt x="336" y="284"/>
                    </a:lnTo>
                    <a:lnTo>
                      <a:pt x="338" y="282"/>
                    </a:lnTo>
                    <a:lnTo>
                      <a:pt x="338" y="278"/>
                    </a:lnTo>
                    <a:lnTo>
                      <a:pt x="338" y="278"/>
                    </a:lnTo>
                    <a:lnTo>
                      <a:pt x="338" y="274"/>
                    </a:lnTo>
                    <a:lnTo>
                      <a:pt x="336" y="270"/>
                    </a:lnTo>
                    <a:lnTo>
                      <a:pt x="332" y="268"/>
                    </a:lnTo>
                    <a:lnTo>
                      <a:pt x="328" y="268"/>
                    </a:lnTo>
                    <a:lnTo>
                      <a:pt x="36" y="268"/>
                    </a:lnTo>
                    <a:lnTo>
                      <a:pt x="36" y="268"/>
                    </a:lnTo>
                    <a:lnTo>
                      <a:pt x="32" y="268"/>
                    </a:lnTo>
                    <a:lnTo>
                      <a:pt x="28" y="270"/>
                    </a:lnTo>
                    <a:lnTo>
                      <a:pt x="26" y="274"/>
                    </a:lnTo>
                    <a:lnTo>
                      <a:pt x="26" y="278"/>
                    </a:lnTo>
                    <a:lnTo>
                      <a:pt x="26" y="278"/>
                    </a:lnTo>
                    <a:lnTo>
                      <a:pt x="26" y="282"/>
                    </a:lnTo>
                    <a:lnTo>
                      <a:pt x="28" y="284"/>
                    </a:lnTo>
                    <a:lnTo>
                      <a:pt x="32" y="286"/>
                    </a:lnTo>
                    <a:lnTo>
                      <a:pt x="36" y="288"/>
                    </a:lnTo>
                    <a:lnTo>
                      <a:pt x="36" y="288"/>
                    </a:lnTo>
                    <a:close/>
                    <a:moveTo>
                      <a:pt x="354" y="300"/>
                    </a:moveTo>
                    <a:lnTo>
                      <a:pt x="10" y="300"/>
                    </a:lnTo>
                    <a:lnTo>
                      <a:pt x="10" y="300"/>
                    </a:lnTo>
                    <a:lnTo>
                      <a:pt x="6" y="302"/>
                    </a:lnTo>
                    <a:lnTo>
                      <a:pt x="2" y="304"/>
                    </a:lnTo>
                    <a:lnTo>
                      <a:pt x="0" y="306"/>
                    </a:lnTo>
                    <a:lnTo>
                      <a:pt x="0" y="310"/>
                    </a:lnTo>
                    <a:lnTo>
                      <a:pt x="0" y="310"/>
                    </a:lnTo>
                    <a:lnTo>
                      <a:pt x="0" y="314"/>
                    </a:lnTo>
                    <a:lnTo>
                      <a:pt x="2" y="318"/>
                    </a:lnTo>
                    <a:lnTo>
                      <a:pt x="6" y="320"/>
                    </a:lnTo>
                    <a:lnTo>
                      <a:pt x="10" y="320"/>
                    </a:lnTo>
                    <a:lnTo>
                      <a:pt x="354" y="320"/>
                    </a:lnTo>
                    <a:lnTo>
                      <a:pt x="354" y="320"/>
                    </a:lnTo>
                    <a:lnTo>
                      <a:pt x="358" y="320"/>
                    </a:lnTo>
                    <a:lnTo>
                      <a:pt x="362" y="318"/>
                    </a:lnTo>
                    <a:lnTo>
                      <a:pt x="364" y="314"/>
                    </a:lnTo>
                    <a:lnTo>
                      <a:pt x="364" y="310"/>
                    </a:lnTo>
                    <a:lnTo>
                      <a:pt x="364" y="310"/>
                    </a:lnTo>
                    <a:lnTo>
                      <a:pt x="364" y="306"/>
                    </a:lnTo>
                    <a:lnTo>
                      <a:pt x="362" y="304"/>
                    </a:lnTo>
                    <a:lnTo>
                      <a:pt x="358" y="302"/>
                    </a:lnTo>
                    <a:lnTo>
                      <a:pt x="354" y="300"/>
                    </a:lnTo>
                    <a:lnTo>
                      <a:pt x="354" y="300"/>
                    </a:lnTo>
                    <a:close/>
                    <a:moveTo>
                      <a:pt x="60" y="100"/>
                    </a:moveTo>
                    <a:lnTo>
                      <a:pt x="60" y="100"/>
                    </a:lnTo>
                    <a:lnTo>
                      <a:pt x="56" y="102"/>
                    </a:lnTo>
                    <a:lnTo>
                      <a:pt x="54" y="104"/>
                    </a:lnTo>
                    <a:lnTo>
                      <a:pt x="52" y="106"/>
                    </a:lnTo>
                    <a:lnTo>
                      <a:pt x="50" y="110"/>
                    </a:lnTo>
                    <a:lnTo>
                      <a:pt x="50" y="242"/>
                    </a:lnTo>
                    <a:lnTo>
                      <a:pt x="50" y="242"/>
                    </a:lnTo>
                    <a:lnTo>
                      <a:pt x="52" y="246"/>
                    </a:lnTo>
                    <a:lnTo>
                      <a:pt x="54" y="248"/>
                    </a:lnTo>
                    <a:lnTo>
                      <a:pt x="56" y="250"/>
                    </a:lnTo>
                    <a:lnTo>
                      <a:pt x="60" y="252"/>
                    </a:lnTo>
                    <a:lnTo>
                      <a:pt x="80" y="252"/>
                    </a:lnTo>
                    <a:lnTo>
                      <a:pt x="80" y="252"/>
                    </a:lnTo>
                    <a:lnTo>
                      <a:pt x="84" y="250"/>
                    </a:lnTo>
                    <a:lnTo>
                      <a:pt x="88" y="248"/>
                    </a:lnTo>
                    <a:lnTo>
                      <a:pt x="90" y="246"/>
                    </a:lnTo>
                    <a:lnTo>
                      <a:pt x="90" y="242"/>
                    </a:lnTo>
                    <a:lnTo>
                      <a:pt x="90" y="110"/>
                    </a:lnTo>
                    <a:lnTo>
                      <a:pt x="90" y="110"/>
                    </a:lnTo>
                    <a:lnTo>
                      <a:pt x="90" y="106"/>
                    </a:lnTo>
                    <a:lnTo>
                      <a:pt x="88" y="104"/>
                    </a:lnTo>
                    <a:lnTo>
                      <a:pt x="84" y="102"/>
                    </a:lnTo>
                    <a:lnTo>
                      <a:pt x="80" y="100"/>
                    </a:lnTo>
                    <a:lnTo>
                      <a:pt x="60" y="100"/>
                    </a:lnTo>
                    <a:close/>
                  </a:path>
                </a:pathLst>
              </a:custGeom>
              <a:solidFill>
                <a:schemeClr val="tx2"/>
              </a:solidFill>
              <a:ln>
                <a:noFill/>
              </a:ln>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grpSp>
        <p:grpSp>
          <p:nvGrpSpPr>
            <p:cNvPr id="209" name="Group 208"/>
            <p:cNvGrpSpPr>
              <a:grpSpLocks noChangeAspect="1"/>
            </p:cNvGrpSpPr>
            <p:nvPr/>
          </p:nvGrpSpPr>
          <p:grpSpPr>
            <a:xfrm>
              <a:off x="8852788" y="4704802"/>
              <a:ext cx="449466" cy="449466"/>
              <a:chOff x="3216944" y="2258092"/>
              <a:chExt cx="640547" cy="612000"/>
            </a:xfrm>
          </p:grpSpPr>
          <p:sp>
            <p:nvSpPr>
              <p:cNvPr id="210" name="Oval 209"/>
              <p:cNvSpPr/>
              <p:nvPr/>
            </p:nvSpPr>
            <p:spPr bwMode="ltGray">
              <a:xfrm>
                <a:off x="3216944" y="2258092"/>
                <a:ext cx="640547" cy="61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rgbClr val="FFFFFF"/>
                  </a:solidFill>
                  <a:latin typeface="Georgia" pitchFamily="18" charset="0"/>
                </a:endParaRPr>
              </a:p>
            </p:txBody>
          </p:sp>
          <p:sp>
            <p:nvSpPr>
              <p:cNvPr id="211" name="Freeform 4806"/>
              <p:cNvSpPr>
                <a:spLocks noEditPoints="1"/>
              </p:cNvSpPr>
              <p:nvPr/>
            </p:nvSpPr>
            <p:spPr bwMode="auto">
              <a:xfrm>
                <a:off x="3315073" y="2370199"/>
                <a:ext cx="446169" cy="392235"/>
              </a:xfrm>
              <a:custGeom>
                <a:avLst/>
                <a:gdLst>
                  <a:gd name="T0" fmla="*/ 310 w 364"/>
                  <a:gd name="T1" fmla="*/ 104 h 320"/>
                  <a:gd name="T2" fmla="*/ 314 w 364"/>
                  <a:gd name="T3" fmla="*/ 242 h 320"/>
                  <a:gd name="T4" fmla="*/ 304 w 364"/>
                  <a:gd name="T5" fmla="*/ 252 h 320"/>
                  <a:gd name="T6" fmla="*/ 276 w 364"/>
                  <a:gd name="T7" fmla="*/ 248 h 320"/>
                  <a:gd name="T8" fmla="*/ 274 w 364"/>
                  <a:gd name="T9" fmla="*/ 110 h 320"/>
                  <a:gd name="T10" fmla="*/ 284 w 364"/>
                  <a:gd name="T11" fmla="*/ 100 h 320"/>
                  <a:gd name="T12" fmla="*/ 26 w 364"/>
                  <a:gd name="T13" fmla="*/ 66 h 320"/>
                  <a:gd name="T14" fmla="*/ 178 w 364"/>
                  <a:gd name="T15" fmla="*/ 0 h 320"/>
                  <a:gd name="T16" fmla="*/ 180 w 364"/>
                  <a:gd name="T17" fmla="*/ 0 h 320"/>
                  <a:gd name="T18" fmla="*/ 184 w 364"/>
                  <a:gd name="T19" fmla="*/ 0 h 320"/>
                  <a:gd name="T20" fmla="*/ 186 w 364"/>
                  <a:gd name="T21" fmla="*/ 0 h 320"/>
                  <a:gd name="T22" fmla="*/ 332 w 364"/>
                  <a:gd name="T23" fmla="*/ 62 h 320"/>
                  <a:gd name="T24" fmla="*/ 338 w 364"/>
                  <a:gd name="T25" fmla="*/ 74 h 320"/>
                  <a:gd name="T26" fmla="*/ 328 w 364"/>
                  <a:gd name="T27" fmla="*/ 82 h 320"/>
                  <a:gd name="T28" fmla="*/ 36 w 364"/>
                  <a:gd name="T29" fmla="*/ 82 h 320"/>
                  <a:gd name="T30" fmla="*/ 26 w 364"/>
                  <a:gd name="T31" fmla="*/ 72 h 320"/>
                  <a:gd name="T32" fmla="*/ 168 w 364"/>
                  <a:gd name="T33" fmla="*/ 56 h 320"/>
                  <a:gd name="T34" fmla="*/ 190 w 364"/>
                  <a:gd name="T35" fmla="*/ 60 h 320"/>
                  <a:gd name="T36" fmla="*/ 200 w 364"/>
                  <a:gd name="T37" fmla="*/ 42 h 320"/>
                  <a:gd name="T38" fmla="*/ 182 w 364"/>
                  <a:gd name="T39" fmla="*/ 24 h 320"/>
                  <a:gd name="T40" fmla="*/ 164 w 364"/>
                  <a:gd name="T41" fmla="*/ 36 h 320"/>
                  <a:gd name="T42" fmla="*/ 230 w 364"/>
                  <a:gd name="T43" fmla="*/ 252 h 320"/>
                  <a:gd name="T44" fmla="*/ 240 w 364"/>
                  <a:gd name="T45" fmla="*/ 242 h 320"/>
                  <a:gd name="T46" fmla="*/ 236 w 364"/>
                  <a:gd name="T47" fmla="*/ 104 h 320"/>
                  <a:gd name="T48" fmla="*/ 134 w 364"/>
                  <a:gd name="T49" fmla="*/ 100 h 320"/>
                  <a:gd name="T50" fmla="*/ 124 w 364"/>
                  <a:gd name="T51" fmla="*/ 110 h 320"/>
                  <a:gd name="T52" fmla="*/ 128 w 364"/>
                  <a:gd name="T53" fmla="*/ 248 h 320"/>
                  <a:gd name="T54" fmla="*/ 162 w 364"/>
                  <a:gd name="T55" fmla="*/ 170 h 320"/>
                  <a:gd name="T56" fmla="*/ 174 w 364"/>
                  <a:gd name="T57" fmla="*/ 152 h 320"/>
                  <a:gd name="T58" fmla="*/ 196 w 364"/>
                  <a:gd name="T59" fmla="*/ 156 h 320"/>
                  <a:gd name="T60" fmla="*/ 230 w 364"/>
                  <a:gd name="T61" fmla="*/ 252 h 320"/>
                  <a:gd name="T62" fmla="*/ 332 w 364"/>
                  <a:gd name="T63" fmla="*/ 286 h 320"/>
                  <a:gd name="T64" fmla="*/ 338 w 364"/>
                  <a:gd name="T65" fmla="*/ 278 h 320"/>
                  <a:gd name="T66" fmla="*/ 328 w 364"/>
                  <a:gd name="T67" fmla="*/ 268 h 320"/>
                  <a:gd name="T68" fmla="*/ 28 w 364"/>
                  <a:gd name="T69" fmla="*/ 270 h 320"/>
                  <a:gd name="T70" fmla="*/ 26 w 364"/>
                  <a:gd name="T71" fmla="*/ 282 h 320"/>
                  <a:gd name="T72" fmla="*/ 36 w 364"/>
                  <a:gd name="T73" fmla="*/ 288 h 320"/>
                  <a:gd name="T74" fmla="*/ 6 w 364"/>
                  <a:gd name="T75" fmla="*/ 302 h 320"/>
                  <a:gd name="T76" fmla="*/ 0 w 364"/>
                  <a:gd name="T77" fmla="*/ 310 h 320"/>
                  <a:gd name="T78" fmla="*/ 10 w 364"/>
                  <a:gd name="T79" fmla="*/ 320 h 320"/>
                  <a:gd name="T80" fmla="*/ 362 w 364"/>
                  <a:gd name="T81" fmla="*/ 318 h 320"/>
                  <a:gd name="T82" fmla="*/ 364 w 364"/>
                  <a:gd name="T83" fmla="*/ 306 h 320"/>
                  <a:gd name="T84" fmla="*/ 354 w 364"/>
                  <a:gd name="T85" fmla="*/ 300 h 320"/>
                  <a:gd name="T86" fmla="*/ 54 w 364"/>
                  <a:gd name="T87" fmla="*/ 104 h 320"/>
                  <a:gd name="T88" fmla="*/ 50 w 364"/>
                  <a:gd name="T89" fmla="*/ 242 h 320"/>
                  <a:gd name="T90" fmla="*/ 60 w 364"/>
                  <a:gd name="T91" fmla="*/ 252 h 320"/>
                  <a:gd name="T92" fmla="*/ 88 w 364"/>
                  <a:gd name="T93" fmla="*/ 248 h 320"/>
                  <a:gd name="T94" fmla="*/ 90 w 364"/>
                  <a:gd name="T95" fmla="*/ 110 h 320"/>
                  <a:gd name="T96" fmla="*/ 80 w 364"/>
                  <a:gd name="T97" fmla="*/ 10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4" h="320">
                    <a:moveTo>
                      <a:pt x="304" y="100"/>
                    </a:moveTo>
                    <a:lnTo>
                      <a:pt x="304" y="100"/>
                    </a:lnTo>
                    <a:lnTo>
                      <a:pt x="308" y="102"/>
                    </a:lnTo>
                    <a:lnTo>
                      <a:pt x="310" y="104"/>
                    </a:lnTo>
                    <a:lnTo>
                      <a:pt x="312" y="106"/>
                    </a:lnTo>
                    <a:lnTo>
                      <a:pt x="314" y="110"/>
                    </a:lnTo>
                    <a:lnTo>
                      <a:pt x="314" y="242"/>
                    </a:lnTo>
                    <a:lnTo>
                      <a:pt x="314" y="242"/>
                    </a:lnTo>
                    <a:lnTo>
                      <a:pt x="312" y="246"/>
                    </a:lnTo>
                    <a:lnTo>
                      <a:pt x="310" y="248"/>
                    </a:lnTo>
                    <a:lnTo>
                      <a:pt x="308" y="250"/>
                    </a:lnTo>
                    <a:lnTo>
                      <a:pt x="304" y="252"/>
                    </a:lnTo>
                    <a:lnTo>
                      <a:pt x="284" y="252"/>
                    </a:lnTo>
                    <a:lnTo>
                      <a:pt x="284" y="252"/>
                    </a:lnTo>
                    <a:lnTo>
                      <a:pt x="280" y="250"/>
                    </a:lnTo>
                    <a:lnTo>
                      <a:pt x="276" y="248"/>
                    </a:lnTo>
                    <a:lnTo>
                      <a:pt x="274" y="246"/>
                    </a:lnTo>
                    <a:lnTo>
                      <a:pt x="274" y="242"/>
                    </a:lnTo>
                    <a:lnTo>
                      <a:pt x="274" y="110"/>
                    </a:lnTo>
                    <a:lnTo>
                      <a:pt x="274" y="110"/>
                    </a:lnTo>
                    <a:lnTo>
                      <a:pt x="274" y="106"/>
                    </a:lnTo>
                    <a:lnTo>
                      <a:pt x="276" y="104"/>
                    </a:lnTo>
                    <a:lnTo>
                      <a:pt x="280" y="102"/>
                    </a:lnTo>
                    <a:lnTo>
                      <a:pt x="284" y="100"/>
                    </a:lnTo>
                    <a:lnTo>
                      <a:pt x="304" y="100"/>
                    </a:lnTo>
                    <a:close/>
                    <a:moveTo>
                      <a:pt x="26" y="72"/>
                    </a:moveTo>
                    <a:lnTo>
                      <a:pt x="26" y="72"/>
                    </a:lnTo>
                    <a:lnTo>
                      <a:pt x="26" y="66"/>
                    </a:lnTo>
                    <a:lnTo>
                      <a:pt x="32" y="62"/>
                    </a:lnTo>
                    <a:lnTo>
                      <a:pt x="178" y="0"/>
                    </a:lnTo>
                    <a:lnTo>
                      <a:pt x="178" y="0"/>
                    </a:lnTo>
                    <a:lnTo>
                      <a:pt x="178" y="0"/>
                    </a:lnTo>
                    <a:lnTo>
                      <a:pt x="178" y="0"/>
                    </a:lnTo>
                    <a:lnTo>
                      <a:pt x="180" y="0"/>
                    </a:lnTo>
                    <a:lnTo>
                      <a:pt x="180" y="0"/>
                    </a:lnTo>
                    <a:lnTo>
                      <a:pt x="180" y="0"/>
                    </a:lnTo>
                    <a:lnTo>
                      <a:pt x="180" y="0"/>
                    </a:lnTo>
                    <a:lnTo>
                      <a:pt x="182" y="0"/>
                    </a:lnTo>
                    <a:lnTo>
                      <a:pt x="182" y="0"/>
                    </a:lnTo>
                    <a:lnTo>
                      <a:pt x="184" y="0"/>
                    </a:lnTo>
                    <a:lnTo>
                      <a:pt x="184" y="0"/>
                    </a:lnTo>
                    <a:lnTo>
                      <a:pt x="184" y="0"/>
                    </a:lnTo>
                    <a:lnTo>
                      <a:pt x="184" y="0"/>
                    </a:lnTo>
                    <a:lnTo>
                      <a:pt x="186" y="0"/>
                    </a:lnTo>
                    <a:lnTo>
                      <a:pt x="186" y="0"/>
                    </a:lnTo>
                    <a:lnTo>
                      <a:pt x="186" y="0"/>
                    </a:lnTo>
                    <a:lnTo>
                      <a:pt x="332" y="62"/>
                    </a:lnTo>
                    <a:lnTo>
                      <a:pt x="332" y="62"/>
                    </a:lnTo>
                    <a:lnTo>
                      <a:pt x="336" y="64"/>
                    </a:lnTo>
                    <a:lnTo>
                      <a:pt x="338" y="72"/>
                    </a:lnTo>
                    <a:lnTo>
                      <a:pt x="338" y="72"/>
                    </a:lnTo>
                    <a:lnTo>
                      <a:pt x="338" y="74"/>
                    </a:lnTo>
                    <a:lnTo>
                      <a:pt x="336" y="78"/>
                    </a:lnTo>
                    <a:lnTo>
                      <a:pt x="332" y="80"/>
                    </a:lnTo>
                    <a:lnTo>
                      <a:pt x="328" y="82"/>
                    </a:lnTo>
                    <a:lnTo>
                      <a:pt x="328" y="82"/>
                    </a:lnTo>
                    <a:lnTo>
                      <a:pt x="328" y="82"/>
                    </a:lnTo>
                    <a:lnTo>
                      <a:pt x="182" y="82"/>
                    </a:lnTo>
                    <a:lnTo>
                      <a:pt x="182" y="82"/>
                    </a:lnTo>
                    <a:lnTo>
                      <a:pt x="36" y="82"/>
                    </a:lnTo>
                    <a:lnTo>
                      <a:pt x="36" y="82"/>
                    </a:lnTo>
                    <a:lnTo>
                      <a:pt x="30" y="78"/>
                    </a:lnTo>
                    <a:lnTo>
                      <a:pt x="26" y="72"/>
                    </a:lnTo>
                    <a:lnTo>
                      <a:pt x="26" y="72"/>
                    </a:lnTo>
                    <a:close/>
                    <a:moveTo>
                      <a:pt x="164" y="42"/>
                    </a:moveTo>
                    <a:lnTo>
                      <a:pt x="164" y="42"/>
                    </a:lnTo>
                    <a:lnTo>
                      <a:pt x="164" y="50"/>
                    </a:lnTo>
                    <a:lnTo>
                      <a:pt x="168" y="56"/>
                    </a:lnTo>
                    <a:lnTo>
                      <a:pt x="174" y="60"/>
                    </a:lnTo>
                    <a:lnTo>
                      <a:pt x="182" y="62"/>
                    </a:lnTo>
                    <a:lnTo>
                      <a:pt x="182" y="62"/>
                    </a:lnTo>
                    <a:lnTo>
                      <a:pt x="190" y="60"/>
                    </a:lnTo>
                    <a:lnTo>
                      <a:pt x="196" y="56"/>
                    </a:lnTo>
                    <a:lnTo>
                      <a:pt x="200" y="50"/>
                    </a:lnTo>
                    <a:lnTo>
                      <a:pt x="200" y="42"/>
                    </a:lnTo>
                    <a:lnTo>
                      <a:pt x="200" y="42"/>
                    </a:lnTo>
                    <a:lnTo>
                      <a:pt x="200" y="36"/>
                    </a:lnTo>
                    <a:lnTo>
                      <a:pt x="196" y="30"/>
                    </a:lnTo>
                    <a:lnTo>
                      <a:pt x="190" y="26"/>
                    </a:lnTo>
                    <a:lnTo>
                      <a:pt x="182" y="24"/>
                    </a:lnTo>
                    <a:lnTo>
                      <a:pt x="182" y="24"/>
                    </a:lnTo>
                    <a:lnTo>
                      <a:pt x="174" y="26"/>
                    </a:lnTo>
                    <a:lnTo>
                      <a:pt x="168" y="30"/>
                    </a:lnTo>
                    <a:lnTo>
                      <a:pt x="164" y="36"/>
                    </a:lnTo>
                    <a:lnTo>
                      <a:pt x="164" y="42"/>
                    </a:lnTo>
                    <a:lnTo>
                      <a:pt x="164" y="42"/>
                    </a:lnTo>
                    <a:close/>
                    <a:moveTo>
                      <a:pt x="230" y="252"/>
                    </a:moveTo>
                    <a:lnTo>
                      <a:pt x="230" y="252"/>
                    </a:lnTo>
                    <a:lnTo>
                      <a:pt x="234" y="250"/>
                    </a:lnTo>
                    <a:lnTo>
                      <a:pt x="236" y="248"/>
                    </a:lnTo>
                    <a:lnTo>
                      <a:pt x="238" y="246"/>
                    </a:lnTo>
                    <a:lnTo>
                      <a:pt x="240" y="242"/>
                    </a:lnTo>
                    <a:lnTo>
                      <a:pt x="240" y="110"/>
                    </a:lnTo>
                    <a:lnTo>
                      <a:pt x="240" y="110"/>
                    </a:lnTo>
                    <a:lnTo>
                      <a:pt x="238" y="106"/>
                    </a:lnTo>
                    <a:lnTo>
                      <a:pt x="236" y="104"/>
                    </a:lnTo>
                    <a:lnTo>
                      <a:pt x="234" y="102"/>
                    </a:lnTo>
                    <a:lnTo>
                      <a:pt x="230" y="100"/>
                    </a:lnTo>
                    <a:lnTo>
                      <a:pt x="134" y="100"/>
                    </a:lnTo>
                    <a:lnTo>
                      <a:pt x="134" y="100"/>
                    </a:lnTo>
                    <a:lnTo>
                      <a:pt x="130" y="102"/>
                    </a:lnTo>
                    <a:lnTo>
                      <a:pt x="128" y="104"/>
                    </a:lnTo>
                    <a:lnTo>
                      <a:pt x="126" y="106"/>
                    </a:lnTo>
                    <a:lnTo>
                      <a:pt x="124" y="110"/>
                    </a:lnTo>
                    <a:lnTo>
                      <a:pt x="124" y="242"/>
                    </a:lnTo>
                    <a:lnTo>
                      <a:pt x="124" y="242"/>
                    </a:lnTo>
                    <a:lnTo>
                      <a:pt x="126" y="246"/>
                    </a:lnTo>
                    <a:lnTo>
                      <a:pt x="128" y="248"/>
                    </a:lnTo>
                    <a:lnTo>
                      <a:pt x="130" y="250"/>
                    </a:lnTo>
                    <a:lnTo>
                      <a:pt x="134" y="252"/>
                    </a:lnTo>
                    <a:lnTo>
                      <a:pt x="162" y="252"/>
                    </a:lnTo>
                    <a:lnTo>
                      <a:pt x="162" y="170"/>
                    </a:lnTo>
                    <a:lnTo>
                      <a:pt x="162" y="170"/>
                    </a:lnTo>
                    <a:lnTo>
                      <a:pt x="164" y="162"/>
                    </a:lnTo>
                    <a:lnTo>
                      <a:pt x="168" y="156"/>
                    </a:lnTo>
                    <a:lnTo>
                      <a:pt x="174" y="152"/>
                    </a:lnTo>
                    <a:lnTo>
                      <a:pt x="182" y="150"/>
                    </a:lnTo>
                    <a:lnTo>
                      <a:pt x="182" y="150"/>
                    </a:lnTo>
                    <a:lnTo>
                      <a:pt x="190" y="152"/>
                    </a:lnTo>
                    <a:lnTo>
                      <a:pt x="196" y="156"/>
                    </a:lnTo>
                    <a:lnTo>
                      <a:pt x="200" y="162"/>
                    </a:lnTo>
                    <a:lnTo>
                      <a:pt x="202" y="170"/>
                    </a:lnTo>
                    <a:lnTo>
                      <a:pt x="202" y="252"/>
                    </a:lnTo>
                    <a:lnTo>
                      <a:pt x="230" y="252"/>
                    </a:lnTo>
                    <a:close/>
                    <a:moveTo>
                      <a:pt x="36" y="288"/>
                    </a:moveTo>
                    <a:lnTo>
                      <a:pt x="328" y="288"/>
                    </a:lnTo>
                    <a:lnTo>
                      <a:pt x="328" y="288"/>
                    </a:lnTo>
                    <a:lnTo>
                      <a:pt x="332" y="286"/>
                    </a:lnTo>
                    <a:lnTo>
                      <a:pt x="336" y="284"/>
                    </a:lnTo>
                    <a:lnTo>
                      <a:pt x="338" y="282"/>
                    </a:lnTo>
                    <a:lnTo>
                      <a:pt x="338" y="278"/>
                    </a:lnTo>
                    <a:lnTo>
                      <a:pt x="338" y="278"/>
                    </a:lnTo>
                    <a:lnTo>
                      <a:pt x="338" y="274"/>
                    </a:lnTo>
                    <a:lnTo>
                      <a:pt x="336" y="270"/>
                    </a:lnTo>
                    <a:lnTo>
                      <a:pt x="332" y="268"/>
                    </a:lnTo>
                    <a:lnTo>
                      <a:pt x="328" y="268"/>
                    </a:lnTo>
                    <a:lnTo>
                      <a:pt x="36" y="268"/>
                    </a:lnTo>
                    <a:lnTo>
                      <a:pt x="36" y="268"/>
                    </a:lnTo>
                    <a:lnTo>
                      <a:pt x="32" y="268"/>
                    </a:lnTo>
                    <a:lnTo>
                      <a:pt x="28" y="270"/>
                    </a:lnTo>
                    <a:lnTo>
                      <a:pt x="26" y="274"/>
                    </a:lnTo>
                    <a:lnTo>
                      <a:pt x="26" y="278"/>
                    </a:lnTo>
                    <a:lnTo>
                      <a:pt x="26" y="278"/>
                    </a:lnTo>
                    <a:lnTo>
                      <a:pt x="26" y="282"/>
                    </a:lnTo>
                    <a:lnTo>
                      <a:pt x="28" y="284"/>
                    </a:lnTo>
                    <a:lnTo>
                      <a:pt x="32" y="286"/>
                    </a:lnTo>
                    <a:lnTo>
                      <a:pt x="36" y="288"/>
                    </a:lnTo>
                    <a:lnTo>
                      <a:pt x="36" y="288"/>
                    </a:lnTo>
                    <a:close/>
                    <a:moveTo>
                      <a:pt x="354" y="300"/>
                    </a:moveTo>
                    <a:lnTo>
                      <a:pt x="10" y="300"/>
                    </a:lnTo>
                    <a:lnTo>
                      <a:pt x="10" y="300"/>
                    </a:lnTo>
                    <a:lnTo>
                      <a:pt x="6" y="302"/>
                    </a:lnTo>
                    <a:lnTo>
                      <a:pt x="2" y="304"/>
                    </a:lnTo>
                    <a:lnTo>
                      <a:pt x="0" y="306"/>
                    </a:lnTo>
                    <a:lnTo>
                      <a:pt x="0" y="310"/>
                    </a:lnTo>
                    <a:lnTo>
                      <a:pt x="0" y="310"/>
                    </a:lnTo>
                    <a:lnTo>
                      <a:pt x="0" y="314"/>
                    </a:lnTo>
                    <a:lnTo>
                      <a:pt x="2" y="318"/>
                    </a:lnTo>
                    <a:lnTo>
                      <a:pt x="6" y="320"/>
                    </a:lnTo>
                    <a:lnTo>
                      <a:pt x="10" y="320"/>
                    </a:lnTo>
                    <a:lnTo>
                      <a:pt x="354" y="320"/>
                    </a:lnTo>
                    <a:lnTo>
                      <a:pt x="354" y="320"/>
                    </a:lnTo>
                    <a:lnTo>
                      <a:pt x="358" y="320"/>
                    </a:lnTo>
                    <a:lnTo>
                      <a:pt x="362" y="318"/>
                    </a:lnTo>
                    <a:lnTo>
                      <a:pt x="364" y="314"/>
                    </a:lnTo>
                    <a:lnTo>
                      <a:pt x="364" y="310"/>
                    </a:lnTo>
                    <a:lnTo>
                      <a:pt x="364" y="310"/>
                    </a:lnTo>
                    <a:lnTo>
                      <a:pt x="364" y="306"/>
                    </a:lnTo>
                    <a:lnTo>
                      <a:pt x="362" y="304"/>
                    </a:lnTo>
                    <a:lnTo>
                      <a:pt x="358" y="302"/>
                    </a:lnTo>
                    <a:lnTo>
                      <a:pt x="354" y="300"/>
                    </a:lnTo>
                    <a:lnTo>
                      <a:pt x="354" y="300"/>
                    </a:lnTo>
                    <a:close/>
                    <a:moveTo>
                      <a:pt x="60" y="100"/>
                    </a:moveTo>
                    <a:lnTo>
                      <a:pt x="60" y="100"/>
                    </a:lnTo>
                    <a:lnTo>
                      <a:pt x="56" y="102"/>
                    </a:lnTo>
                    <a:lnTo>
                      <a:pt x="54" y="104"/>
                    </a:lnTo>
                    <a:lnTo>
                      <a:pt x="52" y="106"/>
                    </a:lnTo>
                    <a:lnTo>
                      <a:pt x="50" y="110"/>
                    </a:lnTo>
                    <a:lnTo>
                      <a:pt x="50" y="242"/>
                    </a:lnTo>
                    <a:lnTo>
                      <a:pt x="50" y="242"/>
                    </a:lnTo>
                    <a:lnTo>
                      <a:pt x="52" y="246"/>
                    </a:lnTo>
                    <a:lnTo>
                      <a:pt x="54" y="248"/>
                    </a:lnTo>
                    <a:lnTo>
                      <a:pt x="56" y="250"/>
                    </a:lnTo>
                    <a:lnTo>
                      <a:pt x="60" y="252"/>
                    </a:lnTo>
                    <a:lnTo>
                      <a:pt x="80" y="252"/>
                    </a:lnTo>
                    <a:lnTo>
                      <a:pt x="80" y="252"/>
                    </a:lnTo>
                    <a:lnTo>
                      <a:pt x="84" y="250"/>
                    </a:lnTo>
                    <a:lnTo>
                      <a:pt x="88" y="248"/>
                    </a:lnTo>
                    <a:lnTo>
                      <a:pt x="90" y="246"/>
                    </a:lnTo>
                    <a:lnTo>
                      <a:pt x="90" y="242"/>
                    </a:lnTo>
                    <a:lnTo>
                      <a:pt x="90" y="110"/>
                    </a:lnTo>
                    <a:lnTo>
                      <a:pt x="90" y="110"/>
                    </a:lnTo>
                    <a:lnTo>
                      <a:pt x="90" y="106"/>
                    </a:lnTo>
                    <a:lnTo>
                      <a:pt x="88" y="104"/>
                    </a:lnTo>
                    <a:lnTo>
                      <a:pt x="84" y="102"/>
                    </a:lnTo>
                    <a:lnTo>
                      <a:pt x="80" y="100"/>
                    </a:lnTo>
                    <a:lnTo>
                      <a:pt x="60" y="100"/>
                    </a:lnTo>
                    <a:close/>
                  </a:path>
                </a:pathLst>
              </a:custGeom>
              <a:solidFill>
                <a:schemeClr val="tx2"/>
              </a:solidFill>
              <a:ln>
                <a:noFill/>
              </a:ln>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grpSp>
        <p:grpSp>
          <p:nvGrpSpPr>
            <p:cNvPr id="212" name="Group 211"/>
            <p:cNvGrpSpPr>
              <a:grpSpLocks noChangeAspect="1"/>
            </p:cNvGrpSpPr>
            <p:nvPr/>
          </p:nvGrpSpPr>
          <p:grpSpPr>
            <a:xfrm>
              <a:off x="9561905" y="4704802"/>
              <a:ext cx="449466" cy="449466"/>
              <a:chOff x="3216944" y="2258092"/>
              <a:chExt cx="640547" cy="612000"/>
            </a:xfrm>
          </p:grpSpPr>
          <p:sp>
            <p:nvSpPr>
              <p:cNvPr id="213" name="Oval 212"/>
              <p:cNvSpPr/>
              <p:nvPr/>
            </p:nvSpPr>
            <p:spPr bwMode="ltGray">
              <a:xfrm>
                <a:off x="3216944" y="2258092"/>
                <a:ext cx="640547" cy="612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a:solidFill>
                    <a:srgbClr val="FFFFFF"/>
                  </a:solidFill>
                  <a:latin typeface="Georgia" pitchFamily="18" charset="0"/>
                </a:endParaRPr>
              </a:p>
            </p:txBody>
          </p:sp>
          <p:sp>
            <p:nvSpPr>
              <p:cNvPr id="214" name="Freeform 4806"/>
              <p:cNvSpPr>
                <a:spLocks noEditPoints="1"/>
              </p:cNvSpPr>
              <p:nvPr/>
            </p:nvSpPr>
            <p:spPr bwMode="auto">
              <a:xfrm>
                <a:off x="3315073" y="2370199"/>
                <a:ext cx="446169" cy="392235"/>
              </a:xfrm>
              <a:custGeom>
                <a:avLst/>
                <a:gdLst>
                  <a:gd name="T0" fmla="*/ 310 w 364"/>
                  <a:gd name="T1" fmla="*/ 104 h 320"/>
                  <a:gd name="T2" fmla="*/ 314 w 364"/>
                  <a:gd name="T3" fmla="*/ 242 h 320"/>
                  <a:gd name="T4" fmla="*/ 304 w 364"/>
                  <a:gd name="T5" fmla="*/ 252 h 320"/>
                  <a:gd name="T6" fmla="*/ 276 w 364"/>
                  <a:gd name="T7" fmla="*/ 248 h 320"/>
                  <a:gd name="T8" fmla="*/ 274 w 364"/>
                  <a:gd name="T9" fmla="*/ 110 h 320"/>
                  <a:gd name="T10" fmla="*/ 284 w 364"/>
                  <a:gd name="T11" fmla="*/ 100 h 320"/>
                  <a:gd name="T12" fmla="*/ 26 w 364"/>
                  <a:gd name="T13" fmla="*/ 66 h 320"/>
                  <a:gd name="T14" fmla="*/ 178 w 364"/>
                  <a:gd name="T15" fmla="*/ 0 h 320"/>
                  <a:gd name="T16" fmla="*/ 180 w 364"/>
                  <a:gd name="T17" fmla="*/ 0 h 320"/>
                  <a:gd name="T18" fmla="*/ 184 w 364"/>
                  <a:gd name="T19" fmla="*/ 0 h 320"/>
                  <a:gd name="T20" fmla="*/ 186 w 364"/>
                  <a:gd name="T21" fmla="*/ 0 h 320"/>
                  <a:gd name="T22" fmla="*/ 332 w 364"/>
                  <a:gd name="T23" fmla="*/ 62 h 320"/>
                  <a:gd name="T24" fmla="*/ 338 w 364"/>
                  <a:gd name="T25" fmla="*/ 74 h 320"/>
                  <a:gd name="T26" fmla="*/ 328 w 364"/>
                  <a:gd name="T27" fmla="*/ 82 h 320"/>
                  <a:gd name="T28" fmla="*/ 36 w 364"/>
                  <a:gd name="T29" fmla="*/ 82 h 320"/>
                  <a:gd name="T30" fmla="*/ 26 w 364"/>
                  <a:gd name="T31" fmla="*/ 72 h 320"/>
                  <a:gd name="T32" fmla="*/ 168 w 364"/>
                  <a:gd name="T33" fmla="*/ 56 h 320"/>
                  <a:gd name="T34" fmla="*/ 190 w 364"/>
                  <a:gd name="T35" fmla="*/ 60 h 320"/>
                  <a:gd name="T36" fmla="*/ 200 w 364"/>
                  <a:gd name="T37" fmla="*/ 42 h 320"/>
                  <a:gd name="T38" fmla="*/ 182 w 364"/>
                  <a:gd name="T39" fmla="*/ 24 h 320"/>
                  <a:gd name="T40" fmla="*/ 164 w 364"/>
                  <a:gd name="T41" fmla="*/ 36 h 320"/>
                  <a:gd name="T42" fmla="*/ 230 w 364"/>
                  <a:gd name="T43" fmla="*/ 252 h 320"/>
                  <a:gd name="T44" fmla="*/ 240 w 364"/>
                  <a:gd name="T45" fmla="*/ 242 h 320"/>
                  <a:gd name="T46" fmla="*/ 236 w 364"/>
                  <a:gd name="T47" fmla="*/ 104 h 320"/>
                  <a:gd name="T48" fmla="*/ 134 w 364"/>
                  <a:gd name="T49" fmla="*/ 100 h 320"/>
                  <a:gd name="T50" fmla="*/ 124 w 364"/>
                  <a:gd name="T51" fmla="*/ 110 h 320"/>
                  <a:gd name="T52" fmla="*/ 128 w 364"/>
                  <a:gd name="T53" fmla="*/ 248 h 320"/>
                  <a:gd name="T54" fmla="*/ 162 w 364"/>
                  <a:gd name="T55" fmla="*/ 170 h 320"/>
                  <a:gd name="T56" fmla="*/ 174 w 364"/>
                  <a:gd name="T57" fmla="*/ 152 h 320"/>
                  <a:gd name="T58" fmla="*/ 196 w 364"/>
                  <a:gd name="T59" fmla="*/ 156 h 320"/>
                  <a:gd name="T60" fmla="*/ 230 w 364"/>
                  <a:gd name="T61" fmla="*/ 252 h 320"/>
                  <a:gd name="T62" fmla="*/ 332 w 364"/>
                  <a:gd name="T63" fmla="*/ 286 h 320"/>
                  <a:gd name="T64" fmla="*/ 338 w 364"/>
                  <a:gd name="T65" fmla="*/ 278 h 320"/>
                  <a:gd name="T66" fmla="*/ 328 w 364"/>
                  <a:gd name="T67" fmla="*/ 268 h 320"/>
                  <a:gd name="T68" fmla="*/ 28 w 364"/>
                  <a:gd name="T69" fmla="*/ 270 h 320"/>
                  <a:gd name="T70" fmla="*/ 26 w 364"/>
                  <a:gd name="T71" fmla="*/ 282 h 320"/>
                  <a:gd name="T72" fmla="*/ 36 w 364"/>
                  <a:gd name="T73" fmla="*/ 288 h 320"/>
                  <a:gd name="T74" fmla="*/ 6 w 364"/>
                  <a:gd name="T75" fmla="*/ 302 h 320"/>
                  <a:gd name="T76" fmla="*/ 0 w 364"/>
                  <a:gd name="T77" fmla="*/ 310 h 320"/>
                  <a:gd name="T78" fmla="*/ 10 w 364"/>
                  <a:gd name="T79" fmla="*/ 320 h 320"/>
                  <a:gd name="T80" fmla="*/ 362 w 364"/>
                  <a:gd name="T81" fmla="*/ 318 h 320"/>
                  <a:gd name="T82" fmla="*/ 364 w 364"/>
                  <a:gd name="T83" fmla="*/ 306 h 320"/>
                  <a:gd name="T84" fmla="*/ 354 w 364"/>
                  <a:gd name="T85" fmla="*/ 300 h 320"/>
                  <a:gd name="T86" fmla="*/ 54 w 364"/>
                  <a:gd name="T87" fmla="*/ 104 h 320"/>
                  <a:gd name="T88" fmla="*/ 50 w 364"/>
                  <a:gd name="T89" fmla="*/ 242 h 320"/>
                  <a:gd name="T90" fmla="*/ 60 w 364"/>
                  <a:gd name="T91" fmla="*/ 252 h 320"/>
                  <a:gd name="T92" fmla="*/ 88 w 364"/>
                  <a:gd name="T93" fmla="*/ 248 h 320"/>
                  <a:gd name="T94" fmla="*/ 90 w 364"/>
                  <a:gd name="T95" fmla="*/ 110 h 320"/>
                  <a:gd name="T96" fmla="*/ 80 w 364"/>
                  <a:gd name="T97" fmla="*/ 10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4" h="320">
                    <a:moveTo>
                      <a:pt x="304" y="100"/>
                    </a:moveTo>
                    <a:lnTo>
                      <a:pt x="304" y="100"/>
                    </a:lnTo>
                    <a:lnTo>
                      <a:pt x="308" y="102"/>
                    </a:lnTo>
                    <a:lnTo>
                      <a:pt x="310" y="104"/>
                    </a:lnTo>
                    <a:lnTo>
                      <a:pt x="312" y="106"/>
                    </a:lnTo>
                    <a:lnTo>
                      <a:pt x="314" y="110"/>
                    </a:lnTo>
                    <a:lnTo>
                      <a:pt x="314" y="242"/>
                    </a:lnTo>
                    <a:lnTo>
                      <a:pt x="314" y="242"/>
                    </a:lnTo>
                    <a:lnTo>
                      <a:pt x="312" y="246"/>
                    </a:lnTo>
                    <a:lnTo>
                      <a:pt x="310" y="248"/>
                    </a:lnTo>
                    <a:lnTo>
                      <a:pt x="308" y="250"/>
                    </a:lnTo>
                    <a:lnTo>
                      <a:pt x="304" y="252"/>
                    </a:lnTo>
                    <a:lnTo>
                      <a:pt x="284" y="252"/>
                    </a:lnTo>
                    <a:lnTo>
                      <a:pt x="284" y="252"/>
                    </a:lnTo>
                    <a:lnTo>
                      <a:pt x="280" y="250"/>
                    </a:lnTo>
                    <a:lnTo>
                      <a:pt x="276" y="248"/>
                    </a:lnTo>
                    <a:lnTo>
                      <a:pt x="274" y="246"/>
                    </a:lnTo>
                    <a:lnTo>
                      <a:pt x="274" y="242"/>
                    </a:lnTo>
                    <a:lnTo>
                      <a:pt x="274" y="110"/>
                    </a:lnTo>
                    <a:lnTo>
                      <a:pt x="274" y="110"/>
                    </a:lnTo>
                    <a:lnTo>
                      <a:pt x="274" y="106"/>
                    </a:lnTo>
                    <a:lnTo>
                      <a:pt x="276" y="104"/>
                    </a:lnTo>
                    <a:lnTo>
                      <a:pt x="280" y="102"/>
                    </a:lnTo>
                    <a:lnTo>
                      <a:pt x="284" y="100"/>
                    </a:lnTo>
                    <a:lnTo>
                      <a:pt x="304" y="100"/>
                    </a:lnTo>
                    <a:close/>
                    <a:moveTo>
                      <a:pt x="26" y="72"/>
                    </a:moveTo>
                    <a:lnTo>
                      <a:pt x="26" y="72"/>
                    </a:lnTo>
                    <a:lnTo>
                      <a:pt x="26" y="66"/>
                    </a:lnTo>
                    <a:lnTo>
                      <a:pt x="32" y="62"/>
                    </a:lnTo>
                    <a:lnTo>
                      <a:pt x="178" y="0"/>
                    </a:lnTo>
                    <a:lnTo>
                      <a:pt x="178" y="0"/>
                    </a:lnTo>
                    <a:lnTo>
                      <a:pt x="178" y="0"/>
                    </a:lnTo>
                    <a:lnTo>
                      <a:pt x="178" y="0"/>
                    </a:lnTo>
                    <a:lnTo>
                      <a:pt x="180" y="0"/>
                    </a:lnTo>
                    <a:lnTo>
                      <a:pt x="180" y="0"/>
                    </a:lnTo>
                    <a:lnTo>
                      <a:pt x="180" y="0"/>
                    </a:lnTo>
                    <a:lnTo>
                      <a:pt x="180" y="0"/>
                    </a:lnTo>
                    <a:lnTo>
                      <a:pt x="182" y="0"/>
                    </a:lnTo>
                    <a:lnTo>
                      <a:pt x="182" y="0"/>
                    </a:lnTo>
                    <a:lnTo>
                      <a:pt x="184" y="0"/>
                    </a:lnTo>
                    <a:lnTo>
                      <a:pt x="184" y="0"/>
                    </a:lnTo>
                    <a:lnTo>
                      <a:pt x="184" y="0"/>
                    </a:lnTo>
                    <a:lnTo>
                      <a:pt x="184" y="0"/>
                    </a:lnTo>
                    <a:lnTo>
                      <a:pt x="186" y="0"/>
                    </a:lnTo>
                    <a:lnTo>
                      <a:pt x="186" y="0"/>
                    </a:lnTo>
                    <a:lnTo>
                      <a:pt x="186" y="0"/>
                    </a:lnTo>
                    <a:lnTo>
                      <a:pt x="332" y="62"/>
                    </a:lnTo>
                    <a:lnTo>
                      <a:pt x="332" y="62"/>
                    </a:lnTo>
                    <a:lnTo>
                      <a:pt x="336" y="64"/>
                    </a:lnTo>
                    <a:lnTo>
                      <a:pt x="338" y="72"/>
                    </a:lnTo>
                    <a:lnTo>
                      <a:pt x="338" y="72"/>
                    </a:lnTo>
                    <a:lnTo>
                      <a:pt x="338" y="74"/>
                    </a:lnTo>
                    <a:lnTo>
                      <a:pt x="336" y="78"/>
                    </a:lnTo>
                    <a:lnTo>
                      <a:pt x="332" y="80"/>
                    </a:lnTo>
                    <a:lnTo>
                      <a:pt x="328" y="82"/>
                    </a:lnTo>
                    <a:lnTo>
                      <a:pt x="328" y="82"/>
                    </a:lnTo>
                    <a:lnTo>
                      <a:pt x="328" y="82"/>
                    </a:lnTo>
                    <a:lnTo>
                      <a:pt x="182" y="82"/>
                    </a:lnTo>
                    <a:lnTo>
                      <a:pt x="182" y="82"/>
                    </a:lnTo>
                    <a:lnTo>
                      <a:pt x="36" y="82"/>
                    </a:lnTo>
                    <a:lnTo>
                      <a:pt x="36" y="82"/>
                    </a:lnTo>
                    <a:lnTo>
                      <a:pt x="30" y="78"/>
                    </a:lnTo>
                    <a:lnTo>
                      <a:pt x="26" y="72"/>
                    </a:lnTo>
                    <a:lnTo>
                      <a:pt x="26" y="72"/>
                    </a:lnTo>
                    <a:close/>
                    <a:moveTo>
                      <a:pt x="164" y="42"/>
                    </a:moveTo>
                    <a:lnTo>
                      <a:pt x="164" y="42"/>
                    </a:lnTo>
                    <a:lnTo>
                      <a:pt x="164" y="50"/>
                    </a:lnTo>
                    <a:lnTo>
                      <a:pt x="168" y="56"/>
                    </a:lnTo>
                    <a:lnTo>
                      <a:pt x="174" y="60"/>
                    </a:lnTo>
                    <a:lnTo>
                      <a:pt x="182" y="62"/>
                    </a:lnTo>
                    <a:lnTo>
                      <a:pt x="182" y="62"/>
                    </a:lnTo>
                    <a:lnTo>
                      <a:pt x="190" y="60"/>
                    </a:lnTo>
                    <a:lnTo>
                      <a:pt x="196" y="56"/>
                    </a:lnTo>
                    <a:lnTo>
                      <a:pt x="200" y="50"/>
                    </a:lnTo>
                    <a:lnTo>
                      <a:pt x="200" y="42"/>
                    </a:lnTo>
                    <a:lnTo>
                      <a:pt x="200" y="42"/>
                    </a:lnTo>
                    <a:lnTo>
                      <a:pt x="200" y="36"/>
                    </a:lnTo>
                    <a:lnTo>
                      <a:pt x="196" y="30"/>
                    </a:lnTo>
                    <a:lnTo>
                      <a:pt x="190" y="26"/>
                    </a:lnTo>
                    <a:lnTo>
                      <a:pt x="182" y="24"/>
                    </a:lnTo>
                    <a:lnTo>
                      <a:pt x="182" y="24"/>
                    </a:lnTo>
                    <a:lnTo>
                      <a:pt x="174" y="26"/>
                    </a:lnTo>
                    <a:lnTo>
                      <a:pt x="168" y="30"/>
                    </a:lnTo>
                    <a:lnTo>
                      <a:pt x="164" y="36"/>
                    </a:lnTo>
                    <a:lnTo>
                      <a:pt x="164" y="42"/>
                    </a:lnTo>
                    <a:lnTo>
                      <a:pt x="164" y="42"/>
                    </a:lnTo>
                    <a:close/>
                    <a:moveTo>
                      <a:pt x="230" y="252"/>
                    </a:moveTo>
                    <a:lnTo>
                      <a:pt x="230" y="252"/>
                    </a:lnTo>
                    <a:lnTo>
                      <a:pt x="234" y="250"/>
                    </a:lnTo>
                    <a:lnTo>
                      <a:pt x="236" y="248"/>
                    </a:lnTo>
                    <a:lnTo>
                      <a:pt x="238" y="246"/>
                    </a:lnTo>
                    <a:lnTo>
                      <a:pt x="240" y="242"/>
                    </a:lnTo>
                    <a:lnTo>
                      <a:pt x="240" y="110"/>
                    </a:lnTo>
                    <a:lnTo>
                      <a:pt x="240" y="110"/>
                    </a:lnTo>
                    <a:lnTo>
                      <a:pt x="238" y="106"/>
                    </a:lnTo>
                    <a:lnTo>
                      <a:pt x="236" y="104"/>
                    </a:lnTo>
                    <a:lnTo>
                      <a:pt x="234" y="102"/>
                    </a:lnTo>
                    <a:lnTo>
                      <a:pt x="230" y="100"/>
                    </a:lnTo>
                    <a:lnTo>
                      <a:pt x="134" y="100"/>
                    </a:lnTo>
                    <a:lnTo>
                      <a:pt x="134" y="100"/>
                    </a:lnTo>
                    <a:lnTo>
                      <a:pt x="130" y="102"/>
                    </a:lnTo>
                    <a:lnTo>
                      <a:pt x="128" y="104"/>
                    </a:lnTo>
                    <a:lnTo>
                      <a:pt x="126" y="106"/>
                    </a:lnTo>
                    <a:lnTo>
                      <a:pt x="124" y="110"/>
                    </a:lnTo>
                    <a:lnTo>
                      <a:pt x="124" y="242"/>
                    </a:lnTo>
                    <a:lnTo>
                      <a:pt x="124" y="242"/>
                    </a:lnTo>
                    <a:lnTo>
                      <a:pt x="126" y="246"/>
                    </a:lnTo>
                    <a:lnTo>
                      <a:pt x="128" y="248"/>
                    </a:lnTo>
                    <a:lnTo>
                      <a:pt x="130" y="250"/>
                    </a:lnTo>
                    <a:lnTo>
                      <a:pt x="134" y="252"/>
                    </a:lnTo>
                    <a:lnTo>
                      <a:pt x="162" y="252"/>
                    </a:lnTo>
                    <a:lnTo>
                      <a:pt x="162" y="170"/>
                    </a:lnTo>
                    <a:lnTo>
                      <a:pt x="162" y="170"/>
                    </a:lnTo>
                    <a:lnTo>
                      <a:pt x="164" y="162"/>
                    </a:lnTo>
                    <a:lnTo>
                      <a:pt x="168" y="156"/>
                    </a:lnTo>
                    <a:lnTo>
                      <a:pt x="174" y="152"/>
                    </a:lnTo>
                    <a:lnTo>
                      <a:pt x="182" y="150"/>
                    </a:lnTo>
                    <a:lnTo>
                      <a:pt x="182" y="150"/>
                    </a:lnTo>
                    <a:lnTo>
                      <a:pt x="190" y="152"/>
                    </a:lnTo>
                    <a:lnTo>
                      <a:pt x="196" y="156"/>
                    </a:lnTo>
                    <a:lnTo>
                      <a:pt x="200" y="162"/>
                    </a:lnTo>
                    <a:lnTo>
                      <a:pt x="202" y="170"/>
                    </a:lnTo>
                    <a:lnTo>
                      <a:pt x="202" y="252"/>
                    </a:lnTo>
                    <a:lnTo>
                      <a:pt x="230" y="252"/>
                    </a:lnTo>
                    <a:close/>
                    <a:moveTo>
                      <a:pt x="36" y="288"/>
                    </a:moveTo>
                    <a:lnTo>
                      <a:pt x="328" y="288"/>
                    </a:lnTo>
                    <a:lnTo>
                      <a:pt x="328" y="288"/>
                    </a:lnTo>
                    <a:lnTo>
                      <a:pt x="332" y="286"/>
                    </a:lnTo>
                    <a:lnTo>
                      <a:pt x="336" y="284"/>
                    </a:lnTo>
                    <a:lnTo>
                      <a:pt x="338" y="282"/>
                    </a:lnTo>
                    <a:lnTo>
                      <a:pt x="338" y="278"/>
                    </a:lnTo>
                    <a:lnTo>
                      <a:pt x="338" y="278"/>
                    </a:lnTo>
                    <a:lnTo>
                      <a:pt x="338" y="274"/>
                    </a:lnTo>
                    <a:lnTo>
                      <a:pt x="336" y="270"/>
                    </a:lnTo>
                    <a:lnTo>
                      <a:pt x="332" y="268"/>
                    </a:lnTo>
                    <a:lnTo>
                      <a:pt x="328" y="268"/>
                    </a:lnTo>
                    <a:lnTo>
                      <a:pt x="36" y="268"/>
                    </a:lnTo>
                    <a:lnTo>
                      <a:pt x="36" y="268"/>
                    </a:lnTo>
                    <a:lnTo>
                      <a:pt x="32" y="268"/>
                    </a:lnTo>
                    <a:lnTo>
                      <a:pt x="28" y="270"/>
                    </a:lnTo>
                    <a:lnTo>
                      <a:pt x="26" y="274"/>
                    </a:lnTo>
                    <a:lnTo>
                      <a:pt x="26" y="278"/>
                    </a:lnTo>
                    <a:lnTo>
                      <a:pt x="26" y="278"/>
                    </a:lnTo>
                    <a:lnTo>
                      <a:pt x="26" y="282"/>
                    </a:lnTo>
                    <a:lnTo>
                      <a:pt x="28" y="284"/>
                    </a:lnTo>
                    <a:lnTo>
                      <a:pt x="32" y="286"/>
                    </a:lnTo>
                    <a:lnTo>
                      <a:pt x="36" y="288"/>
                    </a:lnTo>
                    <a:lnTo>
                      <a:pt x="36" y="288"/>
                    </a:lnTo>
                    <a:close/>
                    <a:moveTo>
                      <a:pt x="354" y="300"/>
                    </a:moveTo>
                    <a:lnTo>
                      <a:pt x="10" y="300"/>
                    </a:lnTo>
                    <a:lnTo>
                      <a:pt x="10" y="300"/>
                    </a:lnTo>
                    <a:lnTo>
                      <a:pt x="6" y="302"/>
                    </a:lnTo>
                    <a:lnTo>
                      <a:pt x="2" y="304"/>
                    </a:lnTo>
                    <a:lnTo>
                      <a:pt x="0" y="306"/>
                    </a:lnTo>
                    <a:lnTo>
                      <a:pt x="0" y="310"/>
                    </a:lnTo>
                    <a:lnTo>
                      <a:pt x="0" y="310"/>
                    </a:lnTo>
                    <a:lnTo>
                      <a:pt x="0" y="314"/>
                    </a:lnTo>
                    <a:lnTo>
                      <a:pt x="2" y="318"/>
                    </a:lnTo>
                    <a:lnTo>
                      <a:pt x="6" y="320"/>
                    </a:lnTo>
                    <a:lnTo>
                      <a:pt x="10" y="320"/>
                    </a:lnTo>
                    <a:lnTo>
                      <a:pt x="354" y="320"/>
                    </a:lnTo>
                    <a:lnTo>
                      <a:pt x="354" y="320"/>
                    </a:lnTo>
                    <a:lnTo>
                      <a:pt x="358" y="320"/>
                    </a:lnTo>
                    <a:lnTo>
                      <a:pt x="362" y="318"/>
                    </a:lnTo>
                    <a:lnTo>
                      <a:pt x="364" y="314"/>
                    </a:lnTo>
                    <a:lnTo>
                      <a:pt x="364" y="310"/>
                    </a:lnTo>
                    <a:lnTo>
                      <a:pt x="364" y="310"/>
                    </a:lnTo>
                    <a:lnTo>
                      <a:pt x="364" y="306"/>
                    </a:lnTo>
                    <a:lnTo>
                      <a:pt x="362" y="304"/>
                    </a:lnTo>
                    <a:lnTo>
                      <a:pt x="358" y="302"/>
                    </a:lnTo>
                    <a:lnTo>
                      <a:pt x="354" y="300"/>
                    </a:lnTo>
                    <a:lnTo>
                      <a:pt x="354" y="300"/>
                    </a:lnTo>
                    <a:close/>
                    <a:moveTo>
                      <a:pt x="60" y="100"/>
                    </a:moveTo>
                    <a:lnTo>
                      <a:pt x="60" y="100"/>
                    </a:lnTo>
                    <a:lnTo>
                      <a:pt x="56" y="102"/>
                    </a:lnTo>
                    <a:lnTo>
                      <a:pt x="54" y="104"/>
                    </a:lnTo>
                    <a:lnTo>
                      <a:pt x="52" y="106"/>
                    </a:lnTo>
                    <a:lnTo>
                      <a:pt x="50" y="110"/>
                    </a:lnTo>
                    <a:lnTo>
                      <a:pt x="50" y="242"/>
                    </a:lnTo>
                    <a:lnTo>
                      <a:pt x="50" y="242"/>
                    </a:lnTo>
                    <a:lnTo>
                      <a:pt x="52" y="246"/>
                    </a:lnTo>
                    <a:lnTo>
                      <a:pt x="54" y="248"/>
                    </a:lnTo>
                    <a:lnTo>
                      <a:pt x="56" y="250"/>
                    </a:lnTo>
                    <a:lnTo>
                      <a:pt x="60" y="252"/>
                    </a:lnTo>
                    <a:lnTo>
                      <a:pt x="80" y="252"/>
                    </a:lnTo>
                    <a:lnTo>
                      <a:pt x="80" y="252"/>
                    </a:lnTo>
                    <a:lnTo>
                      <a:pt x="84" y="250"/>
                    </a:lnTo>
                    <a:lnTo>
                      <a:pt x="88" y="248"/>
                    </a:lnTo>
                    <a:lnTo>
                      <a:pt x="90" y="246"/>
                    </a:lnTo>
                    <a:lnTo>
                      <a:pt x="90" y="242"/>
                    </a:lnTo>
                    <a:lnTo>
                      <a:pt x="90" y="110"/>
                    </a:lnTo>
                    <a:lnTo>
                      <a:pt x="90" y="110"/>
                    </a:lnTo>
                    <a:lnTo>
                      <a:pt x="90" y="106"/>
                    </a:lnTo>
                    <a:lnTo>
                      <a:pt x="88" y="104"/>
                    </a:lnTo>
                    <a:lnTo>
                      <a:pt x="84" y="102"/>
                    </a:lnTo>
                    <a:lnTo>
                      <a:pt x="80" y="100"/>
                    </a:lnTo>
                    <a:lnTo>
                      <a:pt x="60" y="100"/>
                    </a:lnTo>
                    <a:close/>
                  </a:path>
                </a:pathLst>
              </a:custGeom>
              <a:solidFill>
                <a:schemeClr val="tx2"/>
              </a:solidFill>
              <a:ln>
                <a:noFill/>
              </a:ln>
              <a:extLst/>
            </p:spPr>
            <p:txBody>
              <a:bodyPr vert="horz" wrap="square" lIns="82935" tIns="41468" rIns="82935" bIns="41468" numCol="1" anchor="t" anchorCtr="0" compatLnSpc="1">
                <a:prstTxWarp prst="textNoShape">
                  <a:avLst/>
                </a:prstTxWarp>
              </a:bodyPr>
              <a:lstStyle/>
              <a:p>
                <a:endParaRPr lang="en-GB" sz="1633" dirty="0">
                  <a:solidFill>
                    <a:srgbClr val="000000"/>
                  </a:solidFill>
                </a:endParaRPr>
              </a:p>
            </p:txBody>
          </p:sp>
        </p:grpSp>
      </p:grpSp>
    </p:spTree>
    <p:extLst>
      <p:ext uri="{BB962C8B-B14F-4D97-AF65-F5344CB8AC3E}">
        <p14:creationId xmlns:p14="http://schemas.microsoft.com/office/powerpoint/2010/main" val="2772517453"/>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Know Your Customer</a:t>
            </a:r>
            <a:r>
              <a:rPr lang="en-US" dirty="0" smtClean="0">
                <a:solidFill>
                  <a:schemeClr val="tx1"/>
                </a:solidFill>
              </a:rPr>
              <a:t> </a:t>
            </a:r>
            <a:r>
              <a:rPr lang="en-US" dirty="0">
                <a:solidFill>
                  <a:schemeClr val="tx1"/>
                </a:solidFill>
              </a:rPr>
              <a:t>utility development</a:t>
            </a:r>
            <a:br>
              <a:rPr lang="en-US" dirty="0">
                <a:solidFill>
                  <a:schemeClr val="tx1"/>
                </a:solidFill>
              </a:rPr>
            </a:br>
            <a:r>
              <a:rPr lang="en-US" b="0" i="0" dirty="0">
                <a:solidFill>
                  <a:schemeClr val="tx1"/>
                </a:solidFill>
              </a:rPr>
              <a:t>Clear regulatory, economic and social benefits to be achieved</a:t>
            </a:r>
          </a:p>
        </p:txBody>
      </p:sp>
      <p:sp>
        <p:nvSpPr>
          <p:cNvPr id="8" name="Rectangle 7"/>
          <p:cNvSpPr/>
          <p:nvPr/>
        </p:nvSpPr>
        <p:spPr bwMode="ltGray">
          <a:xfrm>
            <a:off x="728025" y="1761220"/>
            <a:ext cx="3419980" cy="404710"/>
          </a:xfrm>
          <a:prstGeom prst="rect">
            <a:avLst/>
          </a:prstGeom>
          <a:solidFill>
            <a:schemeClr val="accent2"/>
          </a:solidFill>
          <a:ln w="3175" cap="flat" cmpd="sng" algn="ctr">
            <a:noFill/>
            <a:prstDash val="solid"/>
          </a:ln>
          <a:effectLst/>
        </p:spPr>
        <p:txBody>
          <a:bodyPr lIns="40934" tIns="41468" rIns="40934" bIns="40934" rtlCol="0" anchor="ctr" anchorCtr="0"/>
          <a:lstStyle/>
          <a:p>
            <a:pPr algn="ctr" defTabSz="829361">
              <a:defRPr/>
            </a:pPr>
            <a:r>
              <a:rPr lang="en-GB" sz="1400" b="1" kern="0" dirty="0">
                <a:solidFill>
                  <a:srgbClr val="FFFFFF"/>
                </a:solidFill>
                <a:latin typeface="Georgia" pitchFamily="18" charset="0"/>
              </a:rPr>
              <a:t>Past</a:t>
            </a:r>
          </a:p>
        </p:txBody>
      </p:sp>
      <p:sp>
        <p:nvSpPr>
          <p:cNvPr id="11" name="Rectangle 10"/>
          <p:cNvSpPr/>
          <p:nvPr/>
        </p:nvSpPr>
        <p:spPr bwMode="ltGray">
          <a:xfrm>
            <a:off x="4393029" y="1761220"/>
            <a:ext cx="3419980" cy="404710"/>
          </a:xfrm>
          <a:prstGeom prst="rect">
            <a:avLst/>
          </a:prstGeom>
          <a:solidFill>
            <a:schemeClr val="tx2"/>
          </a:solidFill>
          <a:ln w="3175" cap="flat" cmpd="sng" algn="ctr">
            <a:noFill/>
            <a:prstDash val="solid"/>
          </a:ln>
          <a:effectLst/>
        </p:spPr>
        <p:txBody>
          <a:bodyPr lIns="40934" tIns="41468" rIns="40934" bIns="40934" rtlCol="0" anchor="ctr" anchorCtr="0"/>
          <a:lstStyle/>
          <a:p>
            <a:pPr algn="ctr" defTabSz="829361">
              <a:defRPr/>
            </a:pPr>
            <a:r>
              <a:rPr lang="en-GB" sz="1400" b="1" kern="0" dirty="0">
                <a:solidFill>
                  <a:srgbClr val="FFFFFF"/>
                </a:solidFill>
                <a:latin typeface="Georgia" pitchFamily="18" charset="0"/>
              </a:rPr>
              <a:t>Current position</a:t>
            </a:r>
          </a:p>
        </p:txBody>
      </p:sp>
      <p:sp>
        <p:nvSpPr>
          <p:cNvPr id="14" name="Rectangle 13"/>
          <p:cNvSpPr/>
          <p:nvPr/>
        </p:nvSpPr>
        <p:spPr bwMode="ltGray">
          <a:xfrm>
            <a:off x="8059323" y="1761220"/>
            <a:ext cx="3419980" cy="404710"/>
          </a:xfrm>
          <a:prstGeom prst="rect">
            <a:avLst/>
          </a:prstGeom>
          <a:solidFill>
            <a:schemeClr val="accent4"/>
          </a:solidFill>
          <a:ln w="3175" cap="flat" cmpd="sng" algn="ctr">
            <a:noFill/>
            <a:prstDash val="solid"/>
          </a:ln>
          <a:effectLst/>
        </p:spPr>
        <p:txBody>
          <a:bodyPr lIns="40934" tIns="41468" rIns="40934" bIns="40934" rtlCol="0" anchor="ctr" anchorCtr="0"/>
          <a:lstStyle/>
          <a:p>
            <a:pPr algn="ctr" defTabSz="829361">
              <a:defRPr/>
            </a:pPr>
            <a:r>
              <a:rPr lang="en-GB" sz="1400" b="1" kern="0" dirty="0">
                <a:solidFill>
                  <a:srgbClr val="FFFFFF"/>
                </a:solidFill>
                <a:latin typeface="Georgia" pitchFamily="18" charset="0"/>
              </a:rPr>
              <a:t>Long term shared utility </a:t>
            </a:r>
          </a:p>
        </p:txBody>
      </p:sp>
      <p:sp>
        <p:nvSpPr>
          <p:cNvPr id="17" name="Oval 16"/>
          <p:cNvSpPr/>
          <p:nvPr/>
        </p:nvSpPr>
        <p:spPr bwMode="ltGray">
          <a:xfrm>
            <a:off x="854090" y="3011380"/>
            <a:ext cx="524290" cy="359601"/>
          </a:xfrm>
          <a:prstGeom prst="ellipse">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18" name="Oval 17"/>
          <p:cNvSpPr/>
          <p:nvPr/>
        </p:nvSpPr>
        <p:spPr bwMode="ltGray">
          <a:xfrm>
            <a:off x="2653454" y="3127064"/>
            <a:ext cx="524290" cy="359601"/>
          </a:xfrm>
          <a:prstGeom prst="ellipse">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19" name="Oval 18"/>
          <p:cNvSpPr/>
          <p:nvPr/>
        </p:nvSpPr>
        <p:spPr bwMode="ltGray">
          <a:xfrm>
            <a:off x="2036306" y="2814712"/>
            <a:ext cx="524290" cy="359601"/>
          </a:xfrm>
          <a:prstGeom prst="ellipse">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20" name="Oval 19"/>
          <p:cNvSpPr/>
          <p:nvPr/>
        </p:nvSpPr>
        <p:spPr bwMode="ltGray">
          <a:xfrm>
            <a:off x="1453879" y="3126704"/>
            <a:ext cx="524290" cy="359601"/>
          </a:xfrm>
          <a:prstGeom prst="ellipse">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22" name="Oval 21"/>
          <p:cNvSpPr/>
          <p:nvPr/>
        </p:nvSpPr>
        <p:spPr bwMode="ltGray">
          <a:xfrm>
            <a:off x="3253241" y="3011380"/>
            <a:ext cx="524290" cy="359601"/>
          </a:xfrm>
          <a:prstGeom prst="ellipse">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cxnSp>
        <p:nvCxnSpPr>
          <p:cNvPr id="23" name="Straight Connector 22"/>
          <p:cNvCxnSpPr>
            <a:stCxn id="17" idx="4"/>
            <a:endCxn id="84" idx="0"/>
          </p:cNvCxnSpPr>
          <p:nvPr/>
        </p:nvCxnSpPr>
        <p:spPr>
          <a:xfrm>
            <a:off x="1116235" y="3370982"/>
            <a:ext cx="281624" cy="1248115"/>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7" idx="4"/>
            <a:endCxn id="86" idx="0"/>
          </p:cNvCxnSpPr>
          <p:nvPr/>
        </p:nvCxnSpPr>
        <p:spPr>
          <a:xfrm>
            <a:off x="1116236" y="3370982"/>
            <a:ext cx="881412" cy="1248115"/>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0" idx="4"/>
            <a:endCxn id="84" idx="0"/>
          </p:cNvCxnSpPr>
          <p:nvPr/>
        </p:nvCxnSpPr>
        <p:spPr>
          <a:xfrm flipH="1">
            <a:off x="1397858" y="3486306"/>
            <a:ext cx="318166" cy="1132792"/>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0" idx="4"/>
            <a:endCxn id="87" idx="0"/>
          </p:cNvCxnSpPr>
          <p:nvPr/>
        </p:nvCxnSpPr>
        <p:spPr>
          <a:xfrm>
            <a:off x="1716025" y="3486306"/>
            <a:ext cx="881412" cy="1132792"/>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0" idx="4"/>
            <a:endCxn id="86" idx="0"/>
          </p:cNvCxnSpPr>
          <p:nvPr/>
        </p:nvCxnSpPr>
        <p:spPr>
          <a:xfrm>
            <a:off x="1716024" y="3486306"/>
            <a:ext cx="281624" cy="1132792"/>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4"/>
            <a:endCxn id="86" idx="0"/>
          </p:cNvCxnSpPr>
          <p:nvPr/>
        </p:nvCxnSpPr>
        <p:spPr>
          <a:xfrm flipH="1">
            <a:off x="1997646" y="3486663"/>
            <a:ext cx="917953" cy="1132431"/>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8" idx="4"/>
            <a:endCxn id="87" idx="0"/>
          </p:cNvCxnSpPr>
          <p:nvPr/>
        </p:nvCxnSpPr>
        <p:spPr>
          <a:xfrm flipH="1">
            <a:off x="2597436" y="3486663"/>
            <a:ext cx="318165" cy="1132431"/>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8" idx="4"/>
            <a:endCxn id="84" idx="0"/>
          </p:cNvCxnSpPr>
          <p:nvPr/>
        </p:nvCxnSpPr>
        <p:spPr>
          <a:xfrm flipH="1">
            <a:off x="1397857" y="3486663"/>
            <a:ext cx="1517742" cy="1132431"/>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4"/>
            <a:endCxn id="86" idx="0"/>
          </p:cNvCxnSpPr>
          <p:nvPr/>
        </p:nvCxnSpPr>
        <p:spPr>
          <a:xfrm flipH="1">
            <a:off x="1997648" y="3174314"/>
            <a:ext cx="300804" cy="1444783"/>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9" idx="4"/>
            <a:endCxn id="87" idx="0"/>
          </p:cNvCxnSpPr>
          <p:nvPr/>
        </p:nvCxnSpPr>
        <p:spPr>
          <a:xfrm>
            <a:off x="2298450" y="3174314"/>
            <a:ext cx="298984" cy="1444783"/>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2" idx="4"/>
            <a:endCxn id="87" idx="0"/>
          </p:cNvCxnSpPr>
          <p:nvPr/>
        </p:nvCxnSpPr>
        <p:spPr>
          <a:xfrm flipH="1">
            <a:off x="2597436" y="3370982"/>
            <a:ext cx="917950" cy="1248115"/>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2" idx="4"/>
            <a:endCxn id="85" idx="0"/>
          </p:cNvCxnSpPr>
          <p:nvPr/>
        </p:nvCxnSpPr>
        <p:spPr>
          <a:xfrm flipH="1">
            <a:off x="3197224" y="3370982"/>
            <a:ext cx="318162" cy="1248115"/>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8" idx="4"/>
            <a:endCxn id="85" idx="0"/>
          </p:cNvCxnSpPr>
          <p:nvPr/>
        </p:nvCxnSpPr>
        <p:spPr>
          <a:xfrm>
            <a:off x="2915599" y="3486663"/>
            <a:ext cx="281624" cy="1132431"/>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0" idx="4"/>
            <a:endCxn id="85" idx="0"/>
          </p:cNvCxnSpPr>
          <p:nvPr/>
        </p:nvCxnSpPr>
        <p:spPr>
          <a:xfrm>
            <a:off x="1716025" y="3486306"/>
            <a:ext cx="1481199" cy="1132792"/>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sp>
        <p:nvSpPr>
          <p:cNvPr id="37" name="Oval 36"/>
          <p:cNvSpPr/>
          <p:nvPr/>
        </p:nvSpPr>
        <p:spPr bwMode="ltGray">
          <a:xfrm>
            <a:off x="4631663" y="3033570"/>
            <a:ext cx="523842" cy="359292"/>
          </a:xfrm>
          <a:prstGeom prst="ellipse">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38" name="Oval 37"/>
          <p:cNvSpPr/>
          <p:nvPr/>
        </p:nvSpPr>
        <p:spPr bwMode="ltGray">
          <a:xfrm>
            <a:off x="6395442" y="3128624"/>
            <a:ext cx="523842" cy="359292"/>
          </a:xfrm>
          <a:prstGeom prst="ellipse">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39" name="Oval 38"/>
          <p:cNvSpPr/>
          <p:nvPr/>
        </p:nvSpPr>
        <p:spPr bwMode="ltGray">
          <a:xfrm>
            <a:off x="5821105" y="2814442"/>
            <a:ext cx="523842" cy="359292"/>
          </a:xfrm>
          <a:prstGeom prst="ellipse">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40" name="Oval 39"/>
          <p:cNvSpPr/>
          <p:nvPr/>
        </p:nvSpPr>
        <p:spPr bwMode="ltGray">
          <a:xfrm>
            <a:off x="5246769" y="3128624"/>
            <a:ext cx="523842" cy="359292"/>
          </a:xfrm>
          <a:prstGeom prst="ellipse">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grpSp>
        <p:nvGrpSpPr>
          <p:cNvPr id="41" name="Group 40"/>
          <p:cNvGrpSpPr/>
          <p:nvPr/>
        </p:nvGrpSpPr>
        <p:grpSpPr>
          <a:xfrm>
            <a:off x="4929027" y="4619376"/>
            <a:ext cx="2307891" cy="326630"/>
            <a:chOff x="4504431" y="3328077"/>
            <a:chExt cx="1522612" cy="223112"/>
          </a:xfrm>
          <a:solidFill>
            <a:schemeClr val="accent2"/>
          </a:solidFill>
        </p:grpSpPr>
        <p:sp>
          <p:nvSpPr>
            <p:cNvPr id="80" name="Rectangle 79"/>
            <p:cNvSpPr/>
            <p:nvPr/>
          </p:nvSpPr>
          <p:spPr bwMode="ltGray">
            <a:xfrm>
              <a:off x="4504431" y="3328077"/>
              <a:ext cx="345527" cy="22311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81" name="Rectangle 80"/>
            <p:cNvSpPr/>
            <p:nvPr/>
          </p:nvSpPr>
          <p:spPr bwMode="ltGray">
            <a:xfrm>
              <a:off x="5681516" y="3328077"/>
              <a:ext cx="345527" cy="22311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82" name="Rectangle 81"/>
            <p:cNvSpPr/>
            <p:nvPr/>
          </p:nvSpPr>
          <p:spPr bwMode="ltGray">
            <a:xfrm>
              <a:off x="4896793" y="3328077"/>
              <a:ext cx="345527" cy="22311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83" name="Rectangle 82"/>
            <p:cNvSpPr/>
            <p:nvPr/>
          </p:nvSpPr>
          <p:spPr bwMode="ltGray">
            <a:xfrm>
              <a:off x="5289155" y="3328077"/>
              <a:ext cx="345527" cy="22311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grpSp>
      <p:sp>
        <p:nvSpPr>
          <p:cNvPr id="42" name="Oval 41"/>
          <p:cNvSpPr/>
          <p:nvPr/>
        </p:nvSpPr>
        <p:spPr bwMode="ltGray">
          <a:xfrm>
            <a:off x="7010549" y="3033570"/>
            <a:ext cx="523842" cy="359292"/>
          </a:xfrm>
          <a:prstGeom prst="ellipse">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cxnSp>
        <p:nvCxnSpPr>
          <p:cNvPr id="43" name="Straight Connector 42"/>
          <p:cNvCxnSpPr>
            <a:stCxn id="37" idx="4"/>
          </p:cNvCxnSpPr>
          <p:nvPr/>
        </p:nvCxnSpPr>
        <p:spPr>
          <a:xfrm>
            <a:off x="4893585" y="3392864"/>
            <a:ext cx="1149361" cy="436138"/>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0" idx="4"/>
            <a:endCxn id="54" idx="0"/>
          </p:cNvCxnSpPr>
          <p:nvPr/>
        </p:nvCxnSpPr>
        <p:spPr>
          <a:xfrm flipH="1">
            <a:off x="5106676" y="3487916"/>
            <a:ext cx="402015" cy="307230"/>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9" idx="4"/>
            <a:endCxn id="54" idx="0"/>
          </p:cNvCxnSpPr>
          <p:nvPr/>
        </p:nvCxnSpPr>
        <p:spPr>
          <a:xfrm flipH="1">
            <a:off x="5106676" y="3173733"/>
            <a:ext cx="976353" cy="621411"/>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8" idx="4"/>
          </p:cNvCxnSpPr>
          <p:nvPr/>
        </p:nvCxnSpPr>
        <p:spPr>
          <a:xfrm flipH="1">
            <a:off x="6051351" y="3487915"/>
            <a:ext cx="606011" cy="369026"/>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2" idx="4"/>
            <a:endCxn id="81" idx="0"/>
          </p:cNvCxnSpPr>
          <p:nvPr/>
        </p:nvCxnSpPr>
        <p:spPr>
          <a:xfrm flipH="1">
            <a:off x="6975051" y="3392864"/>
            <a:ext cx="297417" cy="1226514"/>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5106675" y="3505645"/>
            <a:ext cx="2139214" cy="1113732"/>
            <a:chOff x="3670390" y="2743058"/>
            <a:chExt cx="1881762" cy="982016"/>
          </a:xfrm>
        </p:grpSpPr>
        <p:cxnSp>
          <p:nvCxnSpPr>
            <p:cNvPr id="76" name="Straight Connector 75"/>
            <p:cNvCxnSpPr>
              <a:stCxn id="54" idx="2"/>
              <a:endCxn id="83" idx="0"/>
            </p:cNvCxnSpPr>
            <p:nvPr/>
          </p:nvCxnSpPr>
          <p:spPr>
            <a:xfrm>
              <a:off x="3670390" y="3286323"/>
              <a:ext cx="1120375" cy="438751"/>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54" idx="2"/>
              <a:endCxn id="80" idx="0"/>
            </p:cNvCxnSpPr>
            <p:nvPr/>
          </p:nvCxnSpPr>
          <p:spPr>
            <a:xfrm>
              <a:off x="3670390" y="3286323"/>
              <a:ext cx="74082" cy="438751"/>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54" idx="2"/>
              <a:endCxn id="82" idx="0"/>
            </p:cNvCxnSpPr>
            <p:nvPr/>
          </p:nvCxnSpPr>
          <p:spPr>
            <a:xfrm>
              <a:off x="3670390" y="3286323"/>
              <a:ext cx="597229" cy="438751"/>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83" idx="0"/>
            </p:cNvCxnSpPr>
            <p:nvPr/>
          </p:nvCxnSpPr>
          <p:spPr>
            <a:xfrm flipH="1">
              <a:off x="4790767" y="2743058"/>
              <a:ext cx="761385" cy="982016"/>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a:stCxn id="38" idx="4"/>
            <a:endCxn id="81" idx="0"/>
          </p:cNvCxnSpPr>
          <p:nvPr/>
        </p:nvCxnSpPr>
        <p:spPr>
          <a:xfrm>
            <a:off x="6657364" y="3487915"/>
            <a:ext cx="317689" cy="1131460"/>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83" idx="0"/>
            <a:endCxn id="55" idx="2"/>
          </p:cNvCxnSpPr>
          <p:nvPr/>
        </p:nvCxnSpPr>
        <p:spPr>
          <a:xfrm flipH="1" flipV="1">
            <a:off x="6172868" y="4121777"/>
            <a:ext cx="207466" cy="497601"/>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80" idx="0"/>
            <a:endCxn id="55" idx="2"/>
          </p:cNvCxnSpPr>
          <p:nvPr/>
        </p:nvCxnSpPr>
        <p:spPr>
          <a:xfrm flipV="1">
            <a:off x="5190893" y="4121777"/>
            <a:ext cx="981976" cy="497601"/>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81" idx="0"/>
          </p:cNvCxnSpPr>
          <p:nvPr/>
        </p:nvCxnSpPr>
        <p:spPr>
          <a:xfrm>
            <a:off x="6035133" y="3128626"/>
            <a:ext cx="939919" cy="1490751"/>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82" idx="0"/>
            <a:endCxn id="55" idx="2"/>
          </p:cNvCxnSpPr>
          <p:nvPr/>
        </p:nvCxnSpPr>
        <p:spPr>
          <a:xfrm flipV="1">
            <a:off x="5785613" y="4121777"/>
            <a:ext cx="387257" cy="497601"/>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608204" y="3795146"/>
            <a:ext cx="996941" cy="326630"/>
          </a:xfrm>
          <a:prstGeom prst="rect">
            <a:avLst/>
          </a:prstGeom>
          <a:solidFill>
            <a:schemeClr val="tx2"/>
          </a:solidFill>
          <a:ln>
            <a:noFill/>
          </a:ln>
        </p:spPr>
        <p:txBody>
          <a:bodyPr wrap="none" lIns="0" tIns="0" rIns="0" bIns="0" rtlCol="0" anchor="ctr">
            <a:noAutofit/>
          </a:bodyPr>
          <a:lstStyle/>
          <a:p>
            <a:pPr indent="-186606" algn="ctr">
              <a:spcAft>
                <a:spcPts val="612"/>
              </a:spcAft>
            </a:pPr>
            <a:r>
              <a:rPr lang="en-GB" sz="1400" dirty="0">
                <a:solidFill>
                  <a:srgbClr val="FFFFFF"/>
                </a:solidFill>
                <a:latin typeface="Georgia" pitchFamily="18" charset="0"/>
              </a:rPr>
              <a:t>Utility 1</a:t>
            </a:r>
          </a:p>
        </p:txBody>
      </p:sp>
      <p:sp>
        <p:nvSpPr>
          <p:cNvPr id="55" name="TextBox 54"/>
          <p:cNvSpPr txBox="1"/>
          <p:nvPr/>
        </p:nvSpPr>
        <p:spPr>
          <a:xfrm>
            <a:off x="5674399" y="3795146"/>
            <a:ext cx="996941" cy="326630"/>
          </a:xfrm>
          <a:prstGeom prst="rect">
            <a:avLst/>
          </a:prstGeom>
          <a:solidFill>
            <a:schemeClr val="tx2"/>
          </a:solidFill>
          <a:ln>
            <a:noFill/>
          </a:ln>
        </p:spPr>
        <p:txBody>
          <a:bodyPr wrap="none" lIns="0" tIns="0" rIns="0" bIns="0" rtlCol="0" anchor="ctr">
            <a:noAutofit/>
          </a:bodyPr>
          <a:lstStyle/>
          <a:p>
            <a:pPr indent="-186606" algn="ctr">
              <a:spcAft>
                <a:spcPts val="612"/>
              </a:spcAft>
            </a:pPr>
            <a:r>
              <a:rPr lang="en-GB" sz="1400" dirty="0">
                <a:solidFill>
                  <a:srgbClr val="FFFFFF"/>
                </a:solidFill>
                <a:latin typeface="Georgia" pitchFamily="18" charset="0"/>
              </a:rPr>
              <a:t>Utility 2</a:t>
            </a:r>
          </a:p>
        </p:txBody>
      </p:sp>
      <p:sp>
        <p:nvSpPr>
          <p:cNvPr id="56" name="Oval 55"/>
          <p:cNvSpPr/>
          <p:nvPr/>
        </p:nvSpPr>
        <p:spPr bwMode="ltGray">
          <a:xfrm>
            <a:off x="8362678" y="3020180"/>
            <a:ext cx="528917" cy="362773"/>
          </a:xfrm>
          <a:prstGeom prst="ellipse">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57" name="Oval 56"/>
          <p:cNvSpPr/>
          <p:nvPr/>
        </p:nvSpPr>
        <p:spPr bwMode="ltGray">
          <a:xfrm>
            <a:off x="10143548" y="3116155"/>
            <a:ext cx="528917" cy="362773"/>
          </a:xfrm>
          <a:prstGeom prst="ellipse">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58" name="Oval 57"/>
          <p:cNvSpPr/>
          <p:nvPr/>
        </p:nvSpPr>
        <p:spPr bwMode="ltGray">
          <a:xfrm>
            <a:off x="9563646" y="2801047"/>
            <a:ext cx="528917" cy="362773"/>
          </a:xfrm>
          <a:prstGeom prst="ellipse">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59" name="Oval 58"/>
          <p:cNvSpPr/>
          <p:nvPr/>
        </p:nvSpPr>
        <p:spPr bwMode="ltGray">
          <a:xfrm>
            <a:off x="8983742" y="3116155"/>
            <a:ext cx="528917" cy="362773"/>
          </a:xfrm>
          <a:prstGeom prst="ellipse">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grpSp>
        <p:nvGrpSpPr>
          <p:cNvPr id="60" name="Group 59"/>
          <p:cNvGrpSpPr/>
          <p:nvPr/>
        </p:nvGrpSpPr>
        <p:grpSpPr>
          <a:xfrm>
            <a:off x="8662921" y="4602814"/>
            <a:ext cx="2330255" cy="329795"/>
            <a:chOff x="8366825" y="3340218"/>
            <a:chExt cx="1522613" cy="223112"/>
          </a:xfrm>
          <a:solidFill>
            <a:schemeClr val="accent2"/>
          </a:solidFill>
        </p:grpSpPr>
        <p:sp>
          <p:nvSpPr>
            <p:cNvPr id="72" name="Rectangle 71"/>
            <p:cNvSpPr/>
            <p:nvPr/>
          </p:nvSpPr>
          <p:spPr bwMode="ltGray">
            <a:xfrm>
              <a:off x="8366825" y="3340218"/>
              <a:ext cx="345528" cy="22311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73" name="Rectangle 72"/>
            <p:cNvSpPr/>
            <p:nvPr/>
          </p:nvSpPr>
          <p:spPr bwMode="ltGray">
            <a:xfrm>
              <a:off x="9543910" y="3340218"/>
              <a:ext cx="345528" cy="22311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74" name="Rectangle 73"/>
            <p:cNvSpPr/>
            <p:nvPr/>
          </p:nvSpPr>
          <p:spPr bwMode="ltGray">
            <a:xfrm>
              <a:off x="8759187" y="3340218"/>
              <a:ext cx="345528" cy="22311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75" name="Rectangle 74"/>
            <p:cNvSpPr/>
            <p:nvPr/>
          </p:nvSpPr>
          <p:spPr bwMode="ltGray">
            <a:xfrm>
              <a:off x="9151549" y="3340218"/>
              <a:ext cx="345528" cy="223112"/>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grpSp>
      <p:sp>
        <p:nvSpPr>
          <p:cNvPr id="61" name="Oval 60"/>
          <p:cNvSpPr/>
          <p:nvPr/>
        </p:nvSpPr>
        <p:spPr bwMode="ltGray">
          <a:xfrm>
            <a:off x="10764613" y="3020180"/>
            <a:ext cx="528917" cy="362773"/>
          </a:xfrm>
          <a:prstGeom prst="ellipse">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62" name="TextBox 61"/>
          <p:cNvSpPr txBox="1"/>
          <p:nvPr/>
        </p:nvSpPr>
        <p:spPr>
          <a:xfrm>
            <a:off x="8927206" y="3770597"/>
            <a:ext cx="1801683" cy="332074"/>
          </a:xfrm>
          <a:prstGeom prst="rect">
            <a:avLst/>
          </a:prstGeom>
          <a:solidFill>
            <a:schemeClr val="accent4"/>
          </a:solidFill>
          <a:ln>
            <a:noFill/>
          </a:ln>
        </p:spPr>
        <p:txBody>
          <a:bodyPr wrap="none" lIns="0" tIns="0" rIns="0" bIns="0" rtlCol="0" anchor="ctr">
            <a:noAutofit/>
          </a:bodyPr>
          <a:lstStyle/>
          <a:p>
            <a:pPr indent="-186606" algn="ctr">
              <a:spcAft>
                <a:spcPts val="612"/>
              </a:spcAft>
            </a:pPr>
            <a:r>
              <a:rPr lang="en-GB" sz="1400" dirty="0">
                <a:solidFill>
                  <a:srgbClr val="FFFFFF"/>
                </a:solidFill>
                <a:latin typeface="Georgia" pitchFamily="18" charset="0"/>
              </a:rPr>
              <a:t> KYC Utility</a:t>
            </a:r>
          </a:p>
        </p:txBody>
      </p:sp>
      <p:cxnSp>
        <p:nvCxnSpPr>
          <p:cNvPr id="63" name="Straight Connector 62"/>
          <p:cNvCxnSpPr>
            <a:stCxn id="62" idx="2"/>
            <a:endCxn id="73" idx="0"/>
          </p:cNvCxnSpPr>
          <p:nvPr/>
        </p:nvCxnSpPr>
        <p:spPr>
          <a:xfrm>
            <a:off x="9828049" y="4102671"/>
            <a:ext cx="900725" cy="500142"/>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2" idx="2"/>
            <a:endCxn id="75" idx="0"/>
          </p:cNvCxnSpPr>
          <p:nvPr/>
        </p:nvCxnSpPr>
        <p:spPr>
          <a:xfrm>
            <a:off x="9828049" y="4102671"/>
            <a:ext cx="300244" cy="500142"/>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2"/>
            <a:endCxn id="72" idx="0"/>
          </p:cNvCxnSpPr>
          <p:nvPr/>
        </p:nvCxnSpPr>
        <p:spPr>
          <a:xfrm flipH="1">
            <a:off x="8927324" y="4102671"/>
            <a:ext cx="900724" cy="500142"/>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2" idx="2"/>
            <a:endCxn id="74" idx="0"/>
          </p:cNvCxnSpPr>
          <p:nvPr/>
        </p:nvCxnSpPr>
        <p:spPr>
          <a:xfrm flipH="1">
            <a:off x="9527807" y="4102671"/>
            <a:ext cx="300240" cy="500142"/>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6" idx="4"/>
            <a:endCxn id="62" idx="0"/>
          </p:cNvCxnSpPr>
          <p:nvPr/>
        </p:nvCxnSpPr>
        <p:spPr>
          <a:xfrm>
            <a:off x="8627139" y="3382953"/>
            <a:ext cx="1200911" cy="387645"/>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59" idx="4"/>
            <a:endCxn id="62" idx="0"/>
          </p:cNvCxnSpPr>
          <p:nvPr/>
        </p:nvCxnSpPr>
        <p:spPr>
          <a:xfrm>
            <a:off x="9248200" y="3478928"/>
            <a:ext cx="579849" cy="291670"/>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58" idx="4"/>
            <a:endCxn id="62" idx="0"/>
          </p:cNvCxnSpPr>
          <p:nvPr/>
        </p:nvCxnSpPr>
        <p:spPr>
          <a:xfrm flipH="1">
            <a:off x="9828049" y="3163819"/>
            <a:ext cx="55" cy="606778"/>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57" idx="4"/>
            <a:endCxn id="62" idx="0"/>
          </p:cNvCxnSpPr>
          <p:nvPr/>
        </p:nvCxnSpPr>
        <p:spPr>
          <a:xfrm flipH="1">
            <a:off x="9828047" y="3478928"/>
            <a:ext cx="579958" cy="291670"/>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1" idx="4"/>
            <a:endCxn id="62" idx="0"/>
          </p:cNvCxnSpPr>
          <p:nvPr/>
        </p:nvCxnSpPr>
        <p:spPr>
          <a:xfrm flipH="1">
            <a:off x="9828049" y="3382953"/>
            <a:ext cx="1201023" cy="387645"/>
          </a:xfrm>
          <a:prstGeom prst="line">
            <a:avLst/>
          </a:prstGeom>
          <a:ln w="12700">
            <a:solidFill>
              <a:srgbClr val="968C6D"/>
            </a:solidFill>
            <a:prstDash val="sysDot"/>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bwMode="ltGray">
          <a:xfrm>
            <a:off x="728025" y="2270311"/>
            <a:ext cx="10752566" cy="307815"/>
          </a:xfrm>
          <a:prstGeom prst="rect">
            <a:avLst/>
          </a:prstGeom>
          <a:solidFill>
            <a:srgbClr val="C0BAA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Georgia" pitchFamily="18" charset="0"/>
              </a:rPr>
              <a:t>Customers</a:t>
            </a:r>
          </a:p>
        </p:txBody>
      </p:sp>
      <p:sp>
        <p:nvSpPr>
          <p:cNvPr id="89" name="Rectangle 88"/>
          <p:cNvSpPr/>
          <p:nvPr/>
        </p:nvSpPr>
        <p:spPr bwMode="ltGray">
          <a:xfrm>
            <a:off x="728025" y="5342394"/>
            <a:ext cx="10752566" cy="307815"/>
          </a:xfrm>
          <a:prstGeom prst="rect">
            <a:avLst/>
          </a:prstGeom>
          <a:solidFill>
            <a:srgbClr val="C0BAA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Georgia" pitchFamily="18" charset="0"/>
              </a:rPr>
              <a:t>Financial institutions </a:t>
            </a:r>
          </a:p>
        </p:txBody>
      </p:sp>
      <p:sp>
        <p:nvSpPr>
          <p:cNvPr id="90" name="Isosceles Triangle 89"/>
          <p:cNvSpPr/>
          <p:nvPr/>
        </p:nvSpPr>
        <p:spPr bwMode="ltGray">
          <a:xfrm rot="10800000">
            <a:off x="10868795" y="5649276"/>
            <a:ext cx="363793" cy="178768"/>
          </a:xfrm>
          <a:prstGeom prst="triangle">
            <a:avLst/>
          </a:prstGeom>
          <a:solidFill>
            <a:srgbClr val="C0BAA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latin typeface="Georgia" pitchFamily="18" charset="0"/>
            </a:endParaRPr>
          </a:p>
        </p:txBody>
      </p:sp>
      <p:sp>
        <p:nvSpPr>
          <p:cNvPr id="91" name="Isosceles Triangle 90"/>
          <p:cNvSpPr/>
          <p:nvPr/>
        </p:nvSpPr>
        <p:spPr bwMode="ltGray">
          <a:xfrm rot="10800000">
            <a:off x="10868795" y="2555699"/>
            <a:ext cx="363793" cy="178768"/>
          </a:xfrm>
          <a:prstGeom prst="triangle">
            <a:avLst/>
          </a:prstGeom>
          <a:solidFill>
            <a:srgbClr val="C0BAA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latin typeface="Georgia" pitchFamily="18" charset="0"/>
            </a:endParaRPr>
          </a:p>
        </p:txBody>
      </p:sp>
      <p:grpSp>
        <p:nvGrpSpPr>
          <p:cNvPr id="21" name="Group 20"/>
          <p:cNvGrpSpPr/>
          <p:nvPr/>
        </p:nvGrpSpPr>
        <p:grpSpPr>
          <a:xfrm>
            <a:off x="1136624" y="4619096"/>
            <a:ext cx="2321830" cy="326910"/>
            <a:chOff x="1058462" y="3314501"/>
            <a:chExt cx="1530494" cy="236689"/>
          </a:xfrm>
          <a:solidFill>
            <a:schemeClr val="accent2"/>
          </a:solidFill>
        </p:grpSpPr>
        <p:sp>
          <p:nvSpPr>
            <p:cNvPr id="84" name="Rectangle 83"/>
            <p:cNvSpPr/>
            <p:nvPr/>
          </p:nvSpPr>
          <p:spPr bwMode="ltGray">
            <a:xfrm>
              <a:off x="1058462" y="3314501"/>
              <a:ext cx="344397" cy="236689"/>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85" name="Rectangle 84"/>
            <p:cNvSpPr/>
            <p:nvPr/>
          </p:nvSpPr>
          <p:spPr bwMode="ltGray">
            <a:xfrm>
              <a:off x="2244559" y="3314501"/>
              <a:ext cx="344397" cy="236689"/>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86" name="Rectangle 85"/>
            <p:cNvSpPr/>
            <p:nvPr/>
          </p:nvSpPr>
          <p:spPr bwMode="ltGray">
            <a:xfrm>
              <a:off x="1453828" y="3314501"/>
              <a:ext cx="344397" cy="236689"/>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sp>
          <p:nvSpPr>
            <p:cNvPr id="87" name="Rectangle 86"/>
            <p:cNvSpPr/>
            <p:nvPr/>
          </p:nvSpPr>
          <p:spPr bwMode="ltGray">
            <a:xfrm>
              <a:off x="1849194" y="3314501"/>
              <a:ext cx="344397" cy="236689"/>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rgbClr val="FFFFFF"/>
                </a:solidFill>
                <a:latin typeface="Georgia" pitchFamily="18" charset="0"/>
              </a:endParaRPr>
            </a:p>
          </p:txBody>
        </p:sp>
      </p:grpSp>
    </p:spTree>
    <p:extLst>
      <p:ext uri="{BB962C8B-B14F-4D97-AF65-F5344CB8AC3E}">
        <p14:creationId xmlns:p14="http://schemas.microsoft.com/office/powerpoint/2010/main" val="2439965509"/>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12" y="586898"/>
            <a:ext cx="10772406" cy="914400"/>
          </a:xfrm>
        </p:spPr>
        <p:txBody>
          <a:bodyPr/>
          <a:lstStyle/>
          <a:p>
            <a:r>
              <a:rPr lang="en-GB" dirty="0" smtClean="0"/>
              <a:t>What does a utility do?</a:t>
            </a:r>
            <a:endParaRPr lang="en-GB" dirty="0"/>
          </a:p>
        </p:txBody>
      </p:sp>
      <p:grpSp>
        <p:nvGrpSpPr>
          <p:cNvPr id="4" name="Group 3"/>
          <p:cNvGrpSpPr/>
          <p:nvPr/>
        </p:nvGrpSpPr>
        <p:grpSpPr>
          <a:xfrm>
            <a:off x="714950" y="1556792"/>
            <a:ext cx="8719843" cy="4248472"/>
            <a:chOff x="568310" y="1688197"/>
            <a:chExt cx="5261825" cy="2691398"/>
          </a:xfrm>
        </p:grpSpPr>
        <p:sp>
          <p:nvSpPr>
            <p:cNvPr id="5" name="Content Placeholder 6"/>
            <p:cNvSpPr txBox="1">
              <a:spLocks/>
            </p:cNvSpPr>
            <p:nvPr/>
          </p:nvSpPr>
          <p:spPr>
            <a:xfrm>
              <a:off x="568310" y="1688197"/>
              <a:ext cx="2556000" cy="2691398"/>
            </a:xfrm>
            <a:prstGeom prst="rect">
              <a:avLst/>
            </a:prstGeom>
            <a:solidFill>
              <a:srgbClr val="EAE8E2"/>
            </a:solidFill>
            <a:ln w="12700">
              <a:noFill/>
            </a:ln>
          </p:spPr>
          <p:txBody>
            <a:bodyPr vert="horz" lIns="92352" tIns="123135" rIns="92352" bIns="92352" numCol="1" spcCol="180000" rtlCol="0">
              <a:noAutofit/>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marL="342900" indent="-342900">
                <a:spcAft>
                  <a:spcPts val="513"/>
                </a:spcAft>
                <a:buClrTx/>
                <a:buFont typeface="Arial" panose="020B0604020202020204" pitchFamily="34" charset="0"/>
                <a:buChar char="•"/>
              </a:pPr>
              <a:r>
                <a:rPr lang="en-US" sz="2000" b="1" dirty="0" smtClean="0">
                  <a:solidFill>
                    <a:schemeClr val="tx2"/>
                  </a:solidFill>
                </a:rPr>
                <a:t>Identification and verification checks</a:t>
              </a:r>
            </a:p>
            <a:p>
              <a:pPr marL="342900" indent="-342900">
                <a:spcAft>
                  <a:spcPts val="513"/>
                </a:spcAft>
                <a:buClrTx/>
                <a:buFont typeface="Arial" panose="020B0604020202020204" pitchFamily="34" charset="0"/>
                <a:buChar char="•"/>
              </a:pPr>
              <a:r>
                <a:rPr lang="en-US" sz="2000" b="1" dirty="0" smtClean="0">
                  <a:solidFill>
                    <a:schemeClr val="tx2"/>
                  </a:solidFill>
                </a:rPr>
                <a:t>Screening</a:t>
              </a:r>
            </a:p>
            <a:p>
              <a:pPr marL="571474" lvl="1" indent="-342900">
                <a:spcAft>
                  <a:spcPts val="513"/>
                </a:spcAft>
                <a:buClrTx/>
                <a:buFont typeface="Arial" panose="020B0604020202020204" pitchFamily="34" charset="0"/>
                <a:buChar char="•"/>
              </a:pPr>
              <a:r>
                <a:rPr lang="en-US" sz="2000" b="1" dirty="0" smtClean="0">
                  <a:solidFill>
                    <a:schemeClr val="tx2"/>
                  </a:solidFill>
                </a:rPr>
                <a:t>PEPs</a:t>
              </a:r>
            </a:p>
            <a:p>
              <a:pPr marL="571474" lvl="1" indent="-342900">
                <a:spcAft>
                  <a:spcPts val="513"/>
                </a:spcAft>
                <a:buClrTx/>
                <a:buFont typeface="Arial" panose="020B0604020202020204" pitchFamily="34" charset="0"/>
                <a:buChar char="•"/>
              </a:pPr>
              <a:r>
                <a:rPr lang="en-US" sz="2000" b="1" dirty="0" smtClean="0">
                  <a:solidFill>
                    <a:schemeClr val="tx2"/>
                  </a:solidFill>
                </a:rPr>
                <a:t>Sanctions</a:t>
              </a:r>
            </a:p>
            <a:p>
              <a:pPr marL="571474" lvl="1" indent="-342900">
                <a:spcAft>
                  <a:spcPts val="513"/>
                </a:spcAft>
                <a:buClrTx/>
                <a:buFont typeface="Arial" panose="020B0604020202020204" pitchFamily="34" charset="0"/>
                <a:buChar char="•"/>
              </a:pPr>
              <a:r>
                <a:rPr lang="en-US" sz="2000" b="1" dirty="0" smtClean="0">
                  <a:solidFill>
                    <a:schemeClr val="tx2"/>
                  </a:solidFill>
                </a:rPr>
                <a:t>Negative News </a:t>
              </a:r>
            </a:p>
            <a:p>
              <a:pPr marL="571474" lvl="1" indent="-342900">
                <a:spcAft>
                  <a:spcPts val="513"/>
                </a:spcAft>
                <a:buClrTx/>
                <a:buFont typeface="Arial" panose="020B0604020202020204" pitchFamily="34" charset="0"/>
                <a:buChar char="•"/>
              </a:pPr>
              <a:r>
                <a:rPr lang="en-US" sz="2000" b="1" dirty="0" smtClean="0">
                  <a:solidFill>
                    <a:schemeClr val="tx2"/>
                  </a:solidFill>
                </a:rPr>
                <a:t>Results filtering </a:t>
              </a:r>
              <a:endParaRPr lang="en-US" sz="2000" dirty="0">
                <a:solidFill>
                  <a:srgbClr val="000000"/>
                </a:solidFill>
              </a:endParaRPr>
            </a:p>
          </p:txBody>
        </p:sp>
        <p:sp>
          <p:nvSpPr>
            <p:cNvPr id="6" name="Rectangle 5"/>
            <p:cNvSpPr/>
            <p:nvPr/>
          </p:nvSpPr>
          <p:spPr bwMode="ltGray">
            <a:xfrm>
              <a:off x="568310" y="3833251"/>
              <a:ext cx="2556000" cy="448415"/>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latin typeface="Georgia" pitchFamily="18" charset="0"/>
              </a:endParaRPr>
            </a:p>
          </p:txBody>
        </p:sp>
        <p:sp>
          <p:nvSpPr>
            <p:cNvPr id="7" name="TextBox 6"/>
            <p:cNvSpPr txBox="1"/>
            <p:nvPr/>
          </p:nvSpPr>
          <p:spPr>
            <a:xfrm>
              <a:off x="1736504" y="3854352"/>
              <a:ext cx="87209" cy="274736"/>
            </a:xfrm>
            <a:prstGeom prst="rect">
              <a:avLst/>
            </a:prstGeom>
            <a:noFill/>
          </p:spPr>
          <p:txBody>
            <a:bodyPr vert="horz" wrap="none" lIns="0" tIns="0" rIns="0" bIns="0" rtlCol="0">
              <a:spAutoFit/>
            </a:bodyPr>
            <a:lstStyle/>
            <a:p>
              <a:pPr indent="-267481">
                <a:spcAft>
                  <a:spcPts val="878"/>
                </a:spcAft>
              </a:pPr>
              <a:r>
                <a:rPr lang="en-US" sz="2000" b="1" i="1" dirty="0">
                  <a:solidFill>
                    <a:srgbClr val="FFFFFF"/>
                  </a:solidFill>
                  <a:latin typeface="Georgia" pitchFamily="18" charset="0"/>
                </a:rPr>
                <a:t>1</a:t>
              </a:r>
            </a:p>
          </p:txBody>
        </p:sp>
        <p:sp>
          <p:nvSpPr>
            <p:cNvPr id="8" name="Content Placeholder 6"/>
            <p:cNvSpPr txBox="1">
              <a:spLocks/>
            </p:cNvSpPr>
            <p:nvPr/>
          </p:nvSpPr>
          <p:spPr>
            <a:xfrm>
              <a:off x="3274135" y="1688197"/>
              <a:ext cx="2556000" cy="2691398"/>
            </a:xfrm>
            <a:prstGeom prst="rect">
              <a:avLst/>
            </a:prstGeom>
            <a:solidFill>
              <a:srgbClr val="EAE8E2"/>
            </a:solidFill>
            <a:ln w="12700">
              <a:noFill/>
            </a:ln>
          </p:spPr>
          <p:txBody>
            <a:bodyPr vert="horz" lIns="92352" tIns="123135" rIns="92352" bIns="92352" numCol="1" spcCol="180000" rtlCol="0">
              <a:noAutofit/>
            </a:bodyPr>
            <a:lstStyle>
              <a:lvl1pPr marL="0" marR="0" indent="-228574" algn="l" defTabSz="1018705" rtl="0" eaLnBrk="1" fontAlgn="auto" latinLnBrk="0" hangingPunct="1">
                <a:lnSpc>
                  <a:spcPct val="100000"/>
                </a:lnSpc>
                <a:spcBef>
                  <a:spcPts val="0"/>
                </a:spcBef>
                <a:spcAft>
                  <a:spcPts val="599"/>
                </a:spcAft>
                <a:buClr>
                  <a:schemeClr val="tx1"/>
                </a:buClr>
                <a:buSzTx/>
                <a:buFontTx/>
                <a:buNone/>
                <a:tabLst/>
                <a:defRPr sz="1000" kern="1200">
                  <a:solidFill>
                    <a:schemeClr val="tx1"/>
                  </a:solidFill>
                  <a:latin typeface="Georgia" pitchFamily="18" charset="0"/>
                  <a:ea typeface="+mn-ea"/>
                  <a:cs typeface="+mn-cs"/>
                </a:defRPr>
              </a:lvl1pPr>
              <a:lvl2pPr marL="22857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Georgia" pitchFamily="18" charset="0"/>
                  <a:ea typeface="+mn-ea"/>
                  <a:cs typeface="+mn-cs"/>
                </a:defRPr>
              </a:lvl2pPr>
              <a:lvl3pPr marL="457146"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Georgia" pitchFamily="18" charset="0"/>
                  <a:ea typeface="+mn-ea"/>
                  <a:cs typeface="+mn-cs"/>
                </a:defRPr>
              </a:lvl3pPr>
              <a:lvl4pPr marL="685720"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a:solidFill>
                    <a:schemeClr val="tx1"/>
                  </a:solidFill>
                  <a:latin typeface="Georgia" pitchFamily="18" charset="0"/>
                  <a:ea typeface="+mn-ea"/>
                  <a:cs typeface="+mn-cs"/>
                </a:defRPr>
              </a:lvl4pPr>
              <a:lvl5pPr marL="914294" indent="-228574" algn="l" defTabSz="1018705" rtl="0" eaLnBrk="1" latinLnBrk="0" hangingPunct="1">
                <a:lnSpc>
                  <a:spcPct val="100000"/>
                </a:lnSpc>
                <a:spcBef>
                  <a:spcPts val="0"/>
                </a:spcBef>
                <a:spcAft>
                  <a:spcPts val="599"/>
                </a:spcAft>
                <a:buClr>
                  <a:schemeClr val="tx1"/>
                </a:buClr>
                <a:buFont typeface="Georgia" pitchFamily="18" charset="0"/>
                <a:buChar char="›"/>
                <a:defRPr sz="1000" kern="1200" baseline="0">
                  <a:solidFill>
                    <a:schemeClr val="tx1"/>
                  </a:solidFill>
                  <a:latin typeface="Georgia" pitchFamily="18" charset="0"/>
                  <a:ea typeface="+mn-ea"/>
                  <a:cs typeface="+mn-cs"/>
                </a:defRPr>
              </a:lvl5pPr>
              <a:lvl6pPr marL="228574" marR="0" indent="-228574" algn="l" defTabSz="1018705" rtl="0" eaLnBrk="1" fontAlgn="auto" latinLnBrk="0" hangingPunct="1">
                <a:lnSpc>
                  <a:spcPct val="100000"/>
                </a:lnSpc>
                <a:spcBef>
                  <a:spcPts val="0"/>
                </a:spcBef>
                <a:spcAft>
                  <a:spcPts val="599"/>
                </a:spcAft>
                <a:buClr>
                  <a:schemeClr val="tx1"/>
                </a:buClr>
                <a:buSzPct val="100000"/>
                <a:buFont typeface="+mj-lt"/>
                <a:buAutoNum type="arabicPeriod"/>
                <a:tabLst/>
                <a:defRPr sz="1100" kern="1200" baseline="0">
                  <a:solidFill>
                    <a:schemeClr val="tx1"/>
                  </a:solidFill>
                  <a:latin typeface="Georgia" pitchFamily="18" charset="0"/>
                  <a:ea typeface="+mn-ea"/>
                  <a:cs typeface="+mn-cs"/>
                </a:defRPr>
              </a:lvl6pPr>
              <a:lvl7pPr marL="457146" indent="-228574" algn="l" defTabSz="1018705" rtl="0" eaLnBrk="1" latinLnBrk="0" hangingPunct="1">
                <a:lnSpc>
                  <a:spcPct val="100000"/>
                </a:lnSpc>
                <a:spcBef>
                  <a:spcPts val="0"/>
                </a:spcBef>
                <a:spcAft>
                  <a:spcPts val="599"/>
                </a:spcAft>
                <a:buSzPct val="100000"/>
                <a:buFont typeface="+mj-lt"/>
                <a:buAutoNum type="alphaLcPeriod"/>
                <a:defRPr sz="1100" kern="1200" baseline="0">
                  <a:solidFill>
                    <a:schemeClr val="tx1"/>
                  </a:solidFill>
                  <a:latin typeface="Georgia" pitchFamily="18" charset="0"/>
                  <a:ea typeface="+mn-ea"/>
                  <a:cs typeface="+mn-cs"/>
                </a:defRPr>
              </a:lvl7pPr>
              <a:lvl8pPr marL="685720" indent="-228574" algn="l" defTabSz="1018705" rtl="0" eaLnBrk="1" latinLnBrk="0" hangingPunct="1">
                <a:lnSpc>
                  <a:spcPct val="100000"/>
                </a:lnSpc>
                <a:spcBef>
                  <a:spcPts val="0"/>
                </a:spcBef>
                <a:spcAft>
                  <a:spcPts val="599"/>
                </a:spcAft>
                <a:buSzPct val="100000"/>
                <a:buFont typeface="+mj-lt"/>
                <a:buAutoNum type="romanLcPeriod"/>
                <a:defRPr sz="1100" kern="1200" baseline="0">
                  <a:solidFill>
                    <a:schemeClr val="tx1"/>
                  </a:solidFill>
                  <a:latin typeface="Georgia" pitchFamily="18" charset="0"/>
                  <a:ea typeface="+mn-ea"/>
                  <a:cs typeface="+mn-cs"/>
                </a:defRPr>
              </a:lvl8pPr>
              <a:lvl9pPr marL="0" indent="-228574" algn="l" defTabSz="1018705" rtl="0" eaLnBrk="1" latinLnBrk="0" hangingPunct="1">
                <a:lnSpc>
                  <a:spcPct val="100000"/>
                </a:lnSpc>
                <a:spcBef>
                  <a:spcPts val="0"/>
                </a:spcBef>
                <a:spcAft>
                  <a:spcPts val="599"/>
                </a:spcAft>
                <a:buFont typeface="Arial" pitchFamily="34" charset="0"/>
                <a:buNone/>
                <a:defRPr sz="1100" b="1" kern="1200" baseline="0">
                  <a:solidFill>
                    <a:schemeClr val="tx2"/>
                  </a:solidFill>
                  <a:latin typeface="Georgia" pitchFamily="18" charset="0"/>
                  <a:ea typeface="+mn-ea"/>
                  <a:cs typeface="+mn-cs"/>
                </a:defRPr>
              </a:lvl9pPr>
            </a:lstStyle>
            <a:p>
              <a:pPr indent="0">
                <a:spcAft>
                  <a:spcPts val="513"/>
                </a:spcAft>
                <a:buClrTx/>
              </a:pPr>
              <a:r>
                <a:rPr lang="en-GB" sz="2000" b="1" dirty="0">
                  <a:solidFill>
                    <a:schemeClr val="accent2"/>
                  </a:solidFill>
                </a:rPr>
                <a:t>Refresh of existing clients</a:t>
              </a:r>
            </a:p>
          </p:txBody>
        </p:sp>
        <p:cxnSp>
          <p:nvCxnSpPr>
            <p:cNvPr id="9" name="Straight Connector 8"/>
            <p:cNvCxnSpPr/>
            <p:nvPr/>
          </p:nvCxnSpPr>
          <p:spPr>
            <a:xfrm>
              <a:off x="3274135" y="4379595"/>
              <a:ext cx="2556000"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ltGray">
            <a:xfrm>
              <a:off x="3274135" y="3833251"/>
              <a:ext cx="2556000" cy="448415"/>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latin typeface="Georgia" pitchFamily="18" charset="0"/>
              </a:endParaRPr>
            </a:p>
          </p:txBody>
        </p:sp>
        <p:sp>
          <p:nvSpPr>
            <p:cNvPr id="11" name="TextBox 10"/>
            <p:cNvSpPr txBox="1"/>
            <p:nvPr/>
          </p:nvSpPr>
          <p:spPr>
            <a:xfrm>
              <a:off x="4411872" y="3854352"/>
              <a:ext cx="111807" cy="274736"/>
            </a:xfrm>
            <a:prstGeom prst="rect">
              <a:avLst/>
            </a:prstGeom>
            <a:noFill/>
          </p:spPr>
          <p:txBody>
            <a:bodyPr vert="horz" wrap="none" lIns="0" tIns="0" rIns="0" bIns="0" rtlCol="0">
              <a:spAutoFit/>
            </a:bodyPr>
            <a:lstStyle/>
            <a:p>
              <a:pPr indent="-267481">
                <a:spcAft>
                  <a:spcPts val="878"/>
                </a:spcAft>
              </a:pPr>
              <a:r>
                <a:rPr lang="en-US" sz="2000" b="1" i="1" dirty="0">
                  <a:solidFill>
                    <a:srgbClr val="FFFFFF"/>
                  </a:solidFill>
                  <a:latin typeface="Georgia" pitchFamily="18" charset="0"/>
                </a:rPr>
                <a:t>2</a:t>
              </a:r>
            </a:p>
          </p:txBody>
        </p:sp>
        <p:cxnSp>
          <p:nvCxnSpPr>
            <p:cNvPr id="12" name="Straight Connector 11"/>
            <p:cNvCxnSpPr/>
            <p:nvPr/>
          </p:nvCxnSpPr>
          <p:spPr>
            <a:xfrm>
              <a:off x="568310" y="4379595"/>
              <a:ext cx="25560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2836656"/>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696986" y="3771616"/>
            <a:ext cx="11196000" cy="274241"/>
            <a:chOff x="696987" y="3650209"/>
            <a:chExt cx="11004071" cy="274241"/>
          </a:xfrm>
        </p:grpSpPr>
        <p:sp>
          <p:nvSpPr>
            <p:cNvPr id="20" name="Right Arrow 19"/>
            <p:cNvSpPr/>
            <p:nvPr/>
          </p:nvSpPr>
          <p:spPr bwMode="auto">
            <a:xfrm>
              <a:off x="696987" y="3670754"/>
              <a:ext cx="10863609" cy="233151"/>
            </a:xfrm>
            <a:prstGeom prst="rightArrow">
              <a:avLst>
                <a:gd name="adj1" fmla="val 50000"/>
                <a:gd name="adj2" fmla="val 0"/>
              </a:avLst>
            </a:prstGeom>
            <a:solidFill>
              <a:srgbClr val="D5D1C5"/>
            </a:solidFill>
            <a:ln w="9525" cap="flat" cmpd="sng" algn="ctr">
              <a:noFill/>
              <a:prstDash val="solid"/>
              <a:round/>
              <a:headEnd type="none" w="med" len="med"/>
              <a:tailEnd type="none" w="med" len="med"/>
            </a:ln>
            <a:effectLst/>
          </p:spPr>
          <p:txBody>
            <a:bodyPr vert="horz" wrap="square" lIns="68422" tIns="34211" rIns="68422" bIns="34211" numCol="1" rtlCol="0" anchor="t" anchorCtr="0" compatLnSpc="1">
              <a:prstTxWarp prst="textNoShape">
                <a:avLst/>
              </a:prstTxWarp>
            </a:bodyPr>
            <a:lstStyle/>
            <a:p>
              <a:pPr algn="r" defTabSz="684223" fontAlgn="base">
                <a:spcBef>
                  <a:spcPct val="0"/>
                </a:spcBef>
                <a:spcAft>
                  <a:spcPct val="0"/>
                </a:spcAft>
              </a:pPr>
              <a:endParaRPr lang="en-GB" sz="898" kern="0" dirty="0">
                <a:solidFill>
                  <a:srgbClr val="000000"/>
                </a:solidFill>
              </a:endParaRPr>
            </a:p>
          </p:txBody>
        </p:sp>
        <p:sp>
          <p:nvSpPr>
            <p:cNvPr id="57" name="Chevron 56"/>
            <p:cNvSpPr/>
            <p:nvPr/>
          </p:nvSpPr>
          <p:spPr bwMode="ltGray">
            <a:xfrm>
              <a:off x="11396035" y="3650209"/>
              <a:ext cx="305023" cy="274241"/>
            </a:xfrm>
            <a:prstGeom prst="chevron">
              <a:avLst>
                <a:gd name="adj" fmla="val 58327"/>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68422" tIns="34211" rIns="68422" bIns="34211" numCol="1" rtlCol="0" anchor="t" anchorCtr="0" compatLnSpc="1">
              <a:prstTxWarp prst="textNoShape">
                <a:avLst/>
              </a:prstTxWarp>
            </a:bodyPr>
            <a:lstStyle/>
            <a:p>
              <a:pPr algn="r" defTabSz="684223" fontAlgn="base">
                <a:spcBef>
                  <a:spcPct val="0"/>
                </a:spcBef>
                <a:spcAft>
                  <a:spcPct val="0"/>
                </a:spcAft>
              </a:pPr>
              <a:endParaRPr lang="en-GB" sz="898" kern="0" dirty="0" err="1">
                <a:solidFill>
                  <a:srgbClr val="000000"/>
                </a:solidFill>
              </a:endParaRPr>
            </a:p>
          </p:txBody>
        </p:sp>
      </p:grpSp>
      <p:sp>
        <p:nvSpPr>
          <p:cNvPr id="2" name="Title 1"/>
          <p:cNvSpPr>
            <a:spLocks noGrp="1"/>
          </p:cNvSpPr>
          <p:nvPr>
            <p:ph type="title"/>
          </p:nvPr>
        </p:nvSpPr>
        <p:spPr/>
        <p:txBody>
          <a:bodyPr/>
          <a:lstStyle/>
          <a:p>
            <a:r>
              <a:rPr lang="en-GB" dirty="0"/>
              <a:t>The process</a:t>
            </a:r>
          </a:p>
        </p:txBody>
      </p:sp>
      <p:sp>
        <p:nvSpPr>
          <p:cNvPr id="6" name="Rectangle 5"/>
          <p:cNvSpPr/>
          <p:nvPr/>
        </p:nvSpPr>
        <p:spPr bwMode="ltGray">
          <a:xfrm>
            <a:off x="785325" y="1894344"/>
            <a:ext cx="1966590" cy="611226"/>
          </a:xfrm>
          <a:prstGeom prst="rect">
            <a:avLst/>
          </a:prstGeom>
          <a:solidFill>
            <a:schemeClr val="tx2"/>
          </a:solidFill>
          <a:ln w="3175" cap="flat" cmpd="sng" algn="ctr">
            <a:noFill/>
            <a:prstDash val="solid"/>
          </a:ln>
          <a:effectLst/>
        </p:spPr>
        <p:txBody>
          <a:bodyPr lIns="360000" tIns="67344" rIns="53876" bIns="53876" rtlCol="0" anchor="t"/>
          <a:lstStyle/>
          <a:p>
            <a:pPr defTabSz="684223"/>
            <a:r>
              <a:rPr lang="en-GB" sz="1100" b="1" kern="0" dirty="0">
                <a:solidFill>
                  <a:srgbClr val="FFFFFF"/>
                </a:solidFill>
                <a:latin typeface="Georgia" pitchFamily="18" charset="0"/>
              </a:rPr>
              <a:t>Profile initiation by FI and submission</a:t>
            </a:r>
          </a:p>
        </p:txBody>
      </p:sp>
      <p:sp>
        <p:nvSpPr>
          <p:cNvPr id="7" name="Rectangle 6"/>
          <p:cNvSpPr/>
          <p:nvPr/>
        </p:nvSpPr>
        <p:spPr bwMode="ltGray">
          <a:xfrm>
            <a:off x="2989895" y="1894344"/>
            <a:ext cx="1966590" cy="611226"/>
          </a:xfrm>
          <a:prstGeom prst="rect">
            <a:avLst/>
          </a:prstGeom>
          <a:solidFill>
            <a:schemeClr val="accent4"/>
          </a:solidFill>
          <a:ln w="3175" cap="flat" cmpd="sng" algn="ctr">
            <a:noFill/>
            <a:prstDash val="solid"/>
          </a:ln>
          <a:effectLst/>
        </p:spPr>
        <p:txBody>
          <a:bodyPr lIns="360000" tIns="67344" rIns="53876" bIns="53876" rtlCol="0" anchor="t"/>
          <a:lstStyle/>
          <a:p>
            <a:pPr defTabSz="684223"/>
            <a:r>
              <a:rPr lang="en-GB" sz="1100" b="1" kern="0" dirty="0">
                <a:solidFill>
                  <a:srgbClr val="FFFFFF"/>
                </a:solidFill>
                <a:latin typeface="Georgia" pitchFamily="18" charset="0"/>
              </a:rPr>
              <a:t>Matching against existing records</a:t>
            </a:r>
            <a:br>
              <a:rPr lang="en-GB" sz="1100" b="1" kern="0" dirty="0">
                <a:solidFill>
                  <a:srgbClr val="FFFFFF"/>
                </a:solidFill>
                <a:latin typeface="Georgia" pitchFamily="18" charset="0"/>
              </a:rPr>
            </a:br>
            <a:r>
              <a:rPr lang="en-GB" sz="1100" b="1" kern="0" dirty="0">
                <a:solidFill>
                  <a:srgbClr val="FFFFFF"/>
                </a:solidFill>
                <a:latin typeface="Georgia" pitchFamily="18" charset="0"/>
              </a:rPr>
              <a:t>(if relevant) </a:t>
            </a:r>
          </a:p>
        </p:txBody>
      </p:sp>
      <p:sp>
        <p:nvSpPr>
          <p:cNvPr id="8" name="Rectangle 7"/>
          <p:cNvSpPr/>
          <p:nvPr/>
        </p:nvSpPr>
        <p:spPr bwMode="ltGray">
          <a:xfrm>
            <a:off x="5194465" y="1894344"/>
            <a:ext cx="1966590" cy="611226"/>
          </a:xfrm>
          <a:prstGeom prst="rect">
            <a:avLst/>
          </a:prstGeom>
          <a:solidFill>
            <a:schemeClr val="accent2"/>
          </a:solidFill>
          <a:ln w="3175" cap="flat" cmpd="sng" algn="ctr">
            <a:noFill/>
            <a:prstDash val="solid"/>
          </a:ln>
          <a:effectLst/>
        </p:spPr>
        <p:txBody>
          <a:bodyPr lIns="360000" tIns="67344" rIns="53876" bIns="53876" rtlCol="0" anchor="t"/>
          <a:lstStyle/>
          <a:p>
            <a:pPr defTabSz="684223"/>
            <a:r>
              <a:rPr lang="en-GB" sz="1100" b="1" kern="0" dirty="0">
                <a:solidFill>
                  <a:srgbClr val="FFFFFF"/>
                </a:solidFill>
                <a:latin typeface="Georgia" pitchFamily="18" charset="0"/>
              </a:rPr>
              <a:t>Due diligence and screening</a:t>
            </a:r>
          </a:p>
        </p:txBody>
      </p:sp>
      <p:sp>
        <p:nvSpPr>
          <p:cNvPr id="9" name="Rectangle 8"/>
          <p:cNvSpPr/>
          <p:nvPr/>
        </p:nvSpPr>
        <p:spPr bwMode="ltGray">
          <a:xfrm>
            <a:off x="7399035" y="1894344"/>
            <a:ext cx="1966590" cy="611226"/>
          </a:xfrm>
          <a:prstGeom prst="rect">
            <a:avLst/>
          </a:prstGeom>
          <a:solidFill>
            <a:schemeClr val="bg2"/>
          </a:solidFill>
          <a:ln w="3175" cap="flat" cmpd="sng" algn="ctr">
            <a:noFill/>
            <a:prstDash val="solid"/>
          </a:ln>
          <a:effectLst/>
        </p:spPr>
        <p:txBody>
          <a:bodyPr lIns="360000" tIns="67344" rIns="53876" bIns="53876" rtlCol="0" anchor="t"/>
          <a:lstStyle/>
          <a:p>
            <a:pPr defTabSz="684223"/>
            <a:r>
              <a:rPr lang="en-GB" sz="1100" b="1" kern="0" dirty="0">
                <a:solidFill>
                  <a:srgbClr val="FFFFFF"/>
                </a:solidFill>
                <a:latin typeface="Georgia" pitchFamily="18" charset="0"/>
              </a:rPr>
              <a:t>Core due diligence pack sent to FI</a:t>
            </a:r>
          </a:p>
        </p:txBody>
      </p:sp>
      <p:sp>
        <p:nvSpPr>
          <p:cNvPr id="10" name="Rectangle 9"/>
          <p:cNvSpPr/>
          <p:nvPr/>
        </p:nvSpPr>
        <p:spPr bwMode="ltGray">
          <a:xfrm>
            <a:off x="9603605" y="1894344"/>
            <a:ext cx="1966590" cy="611226"/>
          </a:xfrm>
          <a:prstGeom prst="rect">
            <a:avLst/>
          </a:prstGeom>
          <a:solidFill>
            <a:schemeClr val="accent1"/>
          </a:solidFill>
          <a:ln w="3175" cap="flat" cmpd="sng" algn="ctr">
            <a:noFill/>
            <a:prstDash val="solid"/>
          </a:ln>
          <a:effectLst/>
        </p:spPr>
        <p:txBody>
          <a:bodyPr lIns="360000" tIns="67344" rIns="53876" bIns="53876" rtlCol="0" anchor="t"/>
          <a:lstStyle/>
          <a:p>
            <a:pPr defTabSz="684223"/>
            <a:r>
              <a:rPr lang="en-GB" sz="1100" b="1" kern="0" dirty="0">
                <a:solidFill>
                  <a:srgbClr val="FFFFFF"/>
                </a:solidFill>
                <a:latin typeface="Georgia" pitchFamily="18" charset="0"/>
              </a:rPr>
              <a:t>Finalisation of </a:t>
            </a:r>
            <a:br>
              <a:rPr lang="en-GB" sz="1100" b="1" kern="0" dirty="0">
                <a:solidFill>
                  <a:srgbClr val="FFFFFF"/>
                </a:solidFill>
                <a:latin typeface="Georgia" pitchFamily="18" charset="0"/>
              </a:rPr>
            </a:br>
            <a:r>
              <a:rPr lang="en-GB" sz="1100" b="1" kern="0" dirty="0">
                <a:solidFill>
                  <a:srgbClr val="FFFFFF"/>
                </a:solidFill>
                <a:latin typeface="Georgia" pitchFamily="18" charset="0"/>
              </a:rPr>
              <a:t>due diligence and onboarding decision</a:t>
            </a:r>
          </a:p>
        </p:txBody>
      </p:sp>
      <p:sp>
        <p:nvSpPr>
          <p:cNvPr id="11" name="Oval 10"/>
          <p:cNvSpPr/>
          <p:nvPr/>
        </p:nvSpPr>
        <p:spPr bwMode="ltGray">
          <a:xfrm>
            <a:off x="5004925" y="1643748"/>
            <a:ext cx="498996" cy="498996"/>
          </a:xfrm>
          <a:prstGeom prst="ellipse">
            <a:avLst/>
          </a:prstGeom>
          <a:solidFill>
            <a:schemeClr val="accent2"/>
          </a:solidFill>
          <a:ln w="3175" cap="flat" cmpd="sng" algn="ctr">
            <a:solidFill>
              <a:schemeClr val="bg1"/>
            </a:solidFill>
            <a:prstDash val="solid"/>
          </a:ln>
          <a:effectLst/>
        </p:spPr>
        <p:txBody>
          <a:bodyPr bIns="80813" rtlCol="0" anchor="ctr"/>
          <a:lstStyle/>
          <a:p>
            <a:pPr algn="ctr" defTabSz="684223"/>
            <a:r>
              <a:rPr lang="en-GB" sz="2000" b="1" i="1" kern="0" dirty="0">
                <a:solidFill>
                  <a:srgbClr val="FFFFFF"/>
                </a:solidFill>
                <a:latin typeface="Georgia" pitchFamily="18" charset="0"/>
              </a:rPr>
              <a:t>3</a:t>
            </a:r>
            <a:endParaRPr lang="en-US" sz="2000" b="1" i="1" kern="0" dirty="0">
              <a:solidFill>
                <a:srgbClr val="FFFFFF"/>
              </a:solidFill>
              <a:latin typeface="Georgia" pitchFamily="18" charset="0"/>
            </a:endParaRPr>
          </a:p>
        </p:txBody>
      </p:sp>
      <p:sp>
        <p:nvSpPr>
          <p:cNvPr id="12" name="Oval 11"/>
          <p:cNvSpPr/>
          <p:nvPr/>
        </p:nvSpPr>
        <p:spPr bwMode="ltGray">
          <a:xfrm>
            <a:off x="2799880" y="1643748"/>
            <a:ext cx="498996" cy="498996"/>
          </a:xfrm>
          <a:prstGeom prst="ellipse">
            <a:avLst/>
          </a:prstGeom>
          <a:solidFill>
            <a:schemeClr val="accent4"/>
          </a:solidFill>
          <a:ln w="3175" cap="flat" cmpd="sng" algn="ctr">
            <a:solidFill>
              <a:srgbClr val="FFFFFF"/>
            </a:solidFill>
            <a:prstDash val="solid"/>
          </a:ln>
          <a:effectLst/>
        </p:spPr>
        <p:txBody>
          <a:bodyPr bIns="53876" rtlCol="0" anchor="ctr"/>
          <a:lstStyle/>
          <a:p>
            <a:pPr algn="ctr" defTabSz="684223"/>
            <a:r>
              <a:rPr lang="en-GB" sz="2000" b="1" i="1" kern="0" dirty="0">
                <a:solidFill>
                  <a:srgbClr val="FFFFFF"/>
                </a:solidFill>
                <a:latin typeface="Georgia" pitchFamily="18" charset="0"/>
              </a:rPr>
              <a:t>2</a:t>
            </a:r>
            <a:endParaRPr lang="en-US" sz="2000" b="1" i="1" kern="0" dirty="0">
              <a:solidFill>
                <a:srgbClr val="FFFFFF"/>
              </a:solidFill>
              <a:latin typeface="Georgia" pitchFamily="18" charset="0"/>
            </a:endParaRPr>
          </a:p>
        </p:txBody>
      </p:sp>
      <p:sp>
        <p:nvSpPr>
          <p:cNvPr id="13" name="Oval 12"/>
          <p:cNvSpPr/>
          <p:nvPr/>
        </p:nvSpPr>
        <p:spPr bwMode="ltGray">
          <a:xfrm>
            <a:off x="594835" y="1643748"/>
            <a:ext cx="498996" cy="498996"/>
          </a:xfrm>
          <a:prstGeom prst="ellipse">
            <a:avLst/>
          </a:prstGeom>
          <a:solidFill>
            <a:schemeClr val="tx2"/>
          </a:solidFill>
          <a:ln w="3175" cap="flat" cmpd="sng" algn="ctr">
            <a:solidFill>
              <a:srgbClr val="FFFFFF"/>
            </a:solidFill>
            <a:prstDash val="solid"/>
          </a:ln>
          <a:effectLst/>
        </p:spPr>
        <p:txBody>
          <a:bodyPr bIns="53876" rtlCol="0" anchor="ctr"/>
          <a:lstStyle/>
          <a:p>
            <a:pPr algn="ctr" defTabSz="684223"/>
            <a:r>
              <a:rPr lang="en-GB" sz="2000" b="1" i="1" kern="0" dirty="0">
                <a:solidFill>
                  <a:srgbClr val="FFFFFF"/>
                </a:solidFill>
                <a:latin typeface="Georgia" pitchFamily="18" charset="0"/>
              </a:rPr>
              <a:t>1</a:t>
            </a:r>
            <a:endParaRPr lang="en-US" sz="2000" b="1" i="1" kern="0" dirty="0">
              <a:solidFill>
                <a:srgbClr val="FFFFFF"/>
              </a:solidFill>
              <a:latin typeface="Georgia" pitchFamily="18" charset="0"/>
            </a:endParaRPr>
          </a:p>
        </p:txBody>
      </p:sp>
      <p:sp>
        <p:nvSpPr>
          <p:cNvPr id="14" name="Oval 13"/>
          <p:cNvSpPr/>
          <p:nvPr/>
        </p:nvSpPr>
        <p:spPr bwMode="ltGray">
          <a:xfrm>
            <a:off x="9415015" y="1643748"/>
            <a:ext cx="498996" cy="498996"/>
          </a:xfrm>
          <a:prstGeom prst="ellipse">
            <a:avLst/>
          </a:prstGeom>
          <a:solidFill>
            <a:schemeClr val="accent1"/>
          </a:solidFill>
          <a:ln w="3175" cap="flat" cmpd="sng" algn="ctr">
            <a:solidFill>
              <a:srgbClr val="FFFFFF"/>
            </a:solidFill>
            <a:prstDash val="solid"/>
          </a:ln>
          <a:effectLst/>
        </p:spPr>
        <p:txBody>
          <a:bodyPr bIns="53876" rtlCol="0" anchor="ctr"/>
          <a:lstStyle/>
          <a:p>
            <a:pPr algn="ctr" defTabSz="684223"/>
            <a:r>
              <a:rPr lang="en-GB" sz="2000" b="1" i="1" kern="0" dirty="0">
                <a:solidFill>
                  <a:srgbClr val="FFFFFF"/>
                </a:solidFill>
                <a:latin typeface="Georgia" pitchFamily="18" charset="0"/>
              </a:rPr>
              <a:t>5</a:t>
            </a:r>
            <a:endParaRPr lang="en-US" sz="2000" b="1" i="1" kern="0" dirty="0">
              <a:solidFill>
                <a:srgbClr val="FFFFFF"/>
              </a:solidFill>
              <a:latin typeface="Georgia" pitchFamily="18" charset="0"/>
            </a:endParaRPr>
          </a:p>
        </p:txBody>
      </p:sp>
      <p:sp>
        <p:nvSpPr>
          <p:cNvPr id="15" name="Oval 14"/>
          <p:cNvSpPr/>
          <p:nvPr/>
        </p:nvSpPr>
        <p:spPr bwMode="ltGray">
          <a:xfrm>
            <a:off x="7209970" y="1643748"/>
            <a:ext cx="498996" cy="498996"/>
          </a:xfrm>
          <a:prstGeom prst="ellipse">
            <a:avLst/>
          </a:prstGeom>
          <a:solidFill>
            <a:schemeClr val="bg2"/>
          </a:solidFill>
          <a:ln w="3175" cap="flat" cmpd="sng" algn="ctr">
            <a:solidFill>
              <a:srgbClr val="FFFFFF"/>
            </a:solidFill>
            <a:prstDash val="solid"/>
          </a:ln>
          <a:effectLst/>
        </p:spPr>
        <p:txBody>
          <a:bodyPr bIns="53876" rtlCol="0" anchor="ctr"/>
          <a:lstStyle/>
          <a:p>
            <a:pPr algn="ctr" defTabSz="684223"/>
            <a:r>
              <a:rPr lang="en-GB" sz="2000" b="1" i="1" kern="0" dirty="0">
                <a:solidFill>
                  <a:srgbClr val="FFFFFF"/>
                </a:solidFill>
                <a:latin typeface="Georgia" pitchFamily="18" charset="0"/>
              </a:rPr>
              <a:t>4</a:t>
            </a:r>
            <a:endParaRPr lang="en-US" sz="2000" b="1" i="1" kern="0" dirty="0">
              <a:solidFill>
                <a:srgbClr val="FFFFFF"/>
              </a:solidFill>
              <a:latin typeface="Georgia" pitchFamily="18" charset="0"/>
            </a:endParaRPr>
          </a:p>
        </p:txBody>
      </p:sp>
      <p:sp>
        <p:nvSpPr>
          <p:cNvPr id="17" name="TextBox 16"/>
          <p:cNvSpPr txBox="1"/>
          <p:nvPr/>
        </p:nvSpPr>
        <p:spPr>
          <a:xfrm>
            <a:off x="711384" y="5949860"/>
            <a:ext cx="10720203" cy="123111"/>
          </a:xfrm>
          <a:prstGeom prst="rect">
            <a:avLst/>
          </a:prstGeom>
          <a:noFill/>
          <a:ln>
            <a:noFill/>
          </a:ln>
        </p:spPr>
        <p:txBody>
          <a:bodyPr wrap="square" lIns="0" tIns="0" rIns="0" bIns="0" rtlCol="0">
            <a:spAutoFit/>
          </a:bodyPr>
          <a:lstStyle/>
          <a:p>
            <a:pPr algn="ctr" defTabSz="684223">
              <a:spcAft>
                <a:spcPts val="674"/>
              </a:spcAft>
            </a:pPr>
            <a:r>
              <a:rPr lang="en-GB" sz="800" kern="0" dirty="0">
                <a:solidFill>
                  <a:srgbClr val="000000"/>
                </a:solidFill>
                <a:latin typeface="Georgia"/>
              </a:rPr>
              <a:t>In accordance with regulatory and other requirements the responsibility for customer onboarding remains with financial institutions.</a:t>
            </a:r>
          </a:p>
        </p:txBody>
      </p:sp>
      <p:sp>
        <p:nvSpPr>
          <p:cNvPr id="18" name="Rectangle 17"/>
          <p:cNvSpPr/>
          <p:nvPr/>
        </p:nvSpPr>
        <p:spPr bwMode="ltGray">
          <a:xfrm>
            <a:off x="958751" y="2635114"/>
            <a:ext cx="432811" cy="169277"/>
          </a:xfrm>
          <a:prstGeom prst="rect">
            <a:avLst/>
          </a:prstGeom>
          <a:noFill/>
          <a:ln w="3175" cap="flat" cmpd="sng" algn="ctr">
            <a:noFill/>
            <a:prstDash val="solid"/>
          </a:ln>
          <a:effectLst/>
        </p:spPr>
        <p:txBody>
          <a:bodyPr wrap="none" lIns="0" tIns="0" rIns="0" bIns="0" rtlCol="0" anchor="ctr">
            <a:spAutoFit/>
          </a:bodyPr>
          <a:lstStyle/>
          <a:p>
            <a:pPr defTabSz="684223"/>
            <a:r>
              <a:rPr lang="en-GB" sz="1100" b="1" kern="0" dirty="0">
                <a:solidFill>
                  <a:srgbClr val="000000"/>
                </a:solidFill>
                <a:latin typeface="Georgia" pitchFamily="18" charset="0"/>
              </a:rPr>
              <a:t>Client</a:t>
            </a:r>
          </a:p>
        </p:txBody>
      </p:sp>
      <p:sp>
        <p:nvSpPr>
          <p:cNvPr id="19" name="AutoShape 6"/>
          <p:cNvSpPr>
            <a:spLocks noChangeArrowheads="1"/>
          </p:cNvSpPr>
          <p:nvPr/>
        </p:nvSpPr>
        <p:spPr bwMode="auto">
          <a:xfrm>
            <a:off x="3099364" y="2635114"/>
            <a:ext cx="1374406" cy="184346"/>
          </a:xfrm>
          <a:prstGeom prst="leftRightArrow">
            <a:avLst>
              <a:gd name="adj1" fmla="val 100000"/>
              <a:gd name="adj2" fmla="val 0"/>
            </a:avLst>
          </a:prstGeom>
          <a:noFill/>
          <a:ln w="9525">
            <a:noFill/>
            <a:miter lim="800000"/>
            <a:headEnd/>
            <a:tailEnd/>
          </a:ln>
        </p:spPr>
        <p:txBody>
          <a:bodyPr wrap="none" lIns="1901" tIns="8081" rIns="1901" bIns="6842" anchor="ctr">
            <a:spAutoFit/>
          </a:bodyPr>
          <a:lstStyle/>
          <a:p>
            <a:pPr algn="ctr" defTabSz="684223" eaLnBrk="0" hangingPunct="0"/>
            <a:r>
              <a:rPr lang="en-GB" sz="1100" b="1" kern="0" dirty="0">
                <a:solidFill>
                  <a:srgbClr val="000000"/>
                </a:solidFill>
                <a:latin typeface="Georgia"/>
              </a:rPr>
              <a:t>Verification report</a:t>
            </a:r>
          </a:p>
        </p:txBody>
      </p:sp>
      <p:sp>
        <p:nvSpPr>
          <p:cNvPr id="21" name="Rectangle 20"/>
          <p:cNvSpPr/>
          <p:nvPr/>
        </p:nvSpPr>
        <p:spPr bwMode="ltGray">
          <a:xfrm>
            <a:off x="5175146" y="3992503"/>
            <a:ext cx="1965600" cy="1260000"/>
          </a:xfrm>
          <a:prstGeom prst="rect">
            <a:avLst/>
          </a:prstGeom>
          <a:solidFill>
            <a:schemeClr val="bg1"/>
          </a:solidFill>
          <a:ln w="3175" cap="flat" cmpd="sng" algn="ctr">
            <a:solidFill>
              <a:srgbClr val="FFFFFF">
                <a:lumMod val="95000"/>
              </a:srgbClr>
            </a:solidFill>
            <a:prstDash val="solid"/>
          </a:ln>
          <a:effectLst/>
        </p:spPr>
        <p:txBody>
          <a:bodyPr lIns="90000" tIns="53876" rIns="53876" bIns="53876" rtlCol="0" anchor="t" anchorCtr="0"/>
          <a:lstStyle/>
          <a:p>
            <a:pPr defTabSz="684223">
              <a:spcAft>
                <a:spcPts val="224"/>
              </a:spcAft>
            </a:pPr>
            <a:r>
              <a:rPr lang="en-US" sz="1100" b="1" kern="0" dirty="0">
                <a:solidFill>
                  <a:srgbClr val="000000"/>
                </a:solidFill>
                <a:latin typeface="Georgia" pitchFamily="18" charset="0"/>
              </a:rPr>
              <a:t>Completed profile</a:t>
            </a:r>
          </a:p>
          <a:p>
            <a:pPr defTabSz="684223">
              <a:spcAft>
                <a:spcPts val="224"/>
              </a:spcAft>
            </a:pPr>
            <a:r>
              <a:rPr lang="en-US" sz="1100" kern="0" dirty="0">
                <a:solidFill>
                  <a:srgbClr val="000000"/>
                </a:solidFill>
                <a:latin typeface="Georgia" pitchFamily="18" charset="0"/>
              </a:rPr>
              <a:t>Identification and verification</a:t>
            </a:r>
          </a:p>
          <a:p>
            <a:pPr defTabSz="684223">
              <a:spcAft>
                <a:spcPts val="224"/>
              </a:spcAft>
            </a:pPr>
            <a:r>
              <a:rPr lang="en-US" sz="1100" kern="0" dirty="0">
                <a:solidFill>
                  <a:srgbClr val="000000"/>
                </a:solidFill>
                <a:latin typeface="Georgia" pitchFamily="18" charset="0"/>
              </a:rPr>
              <a:t>Screening against sanctions/PEPs</a:t>
            </a:r>
          </a:p>
          <a:p>
            <a:pPr defTabSz="684223">
              <a:spcAft>
                <a:spcPts val="224"/>
              </a:spcAft>
            </a:pPr>
            <a:r>
              <a:rPr lang="en-US" sz="1100" kern="0" dirty="0">
                <a:solidFill>
                  <a:srgbClr val="000000"/>
                </a:solidFill>
                <a:latin typeface="Georgia" pitchFamily="18" charset="0"/>
              </a:rPr>
              <a:t>Bad press screening</a:t>
            </a:r>
          </a:p>
        </p:txBody>
      </p:sp>
      <p:sp>
        <p:nvSpPr>
          <p:cNvPr id="22" name="Rectangle 21"/>
          <p:cNvSpPr/>
          <p:nvPr/>
        </p:nvSpPr>
        <p:spPr bwMode="ltGray">
          <a:xfrm>
            <a:off x="5175146" y="2635114"/>
            <a:ext cx="1965600" cy="1195866"/>
          </a:xfrm>
          <a:prstGeom prst="rect">
            <a:avLst/>
          </a:prstGeom>
          <a:solidFill>
            <a:schemeClr val="bg1"/>
          </a:solidFill>
          <a:ln w="3175" cap="flat" cmpd="sng" algn="ctr">
            <a:solidFill>
              <a:srgbClr val="FFFFFF">
                <a:lumMod val="95000"/>
              </a:srgbClr>
            </a:solidFill>
            <a:prstDash val="solid"/>
          </a:ln>
          <a:effectLst/>
        </p:spPr>
        <p:txBody>
          <a:bodyPr lIns="90000" tIns="53876" rIns="53876" bIns="53876" rtlCol="0" anchor="t" anchorCtr="0"/>
          <a:lstStyle/>
          <a:p>
            <a:pPr defTabSz="684223">
              <a:spcAft>
                <a:spcPts val="224"/>
              </a:spcAft>
            </a:pPr>
            <a:r>
              <a:rPr lang="en-US" sz="1100" kern="0" dirty="0">
                <a:solidFill>
                  <a:srgbClr val="000000"/>
                </a:solidFill>
                <a:latin typeface="Georgia" pitchFamily="18" charset="0"/>
              </a:rPr>
              <a:t>Screening result</a:t>
            </a:r>
          </a:p>
          <a:p>
            <a:pPr defTabSz="684223">
              <a:spcAft>
                <a:spcPts val="224"/>
              </a:spcAft>
            </a:pPr>
            <a:r>
              <a:rPr lang="en-US" sz="1100" kern="0" dirty="0">
                <a:solidFill>
                  <a:srgbClr val="000000"/>
                </a:solidFill>
                <a:latin typeface="Georgia" pitchFamily="18" charset="0"/>
              </a:rPr>
              <a:t>False positive hit</a:t>
            </a:r>
          </a:p>
          <a:p>
            <a:pPr defTabSz="684223">
              <a:spcAft>
                <a:spcPts val="224"/>
              </a:spcAft>
            </a:pPr>
            <a:r>
              <a:rPr lang="en-US" sz="1100" kern="0" dirty="0">
                <a:solidFill>
                  <a:srgbClr val="000000"/>
                </a:solidFill>
                <a:latin typeface="Georgia" pitchFamily="18" charset="0"/>
              </a:rPr>
              <a:t>Positive, not relevant</a:t>
            </a:r>
          </a:p>
          <a:p>
            <a:pPr defTabSz="684223">
              <a:spcAft>
                <a:spcPts val="224"/>
              </a:spcAft>
            </a:pPr>
            <a:r>
              <a:rPr lang="en-US" sz="1100" kern="0" dirty="0">
                <a:solidFill>
                  <a:srgbClr val="000000"/>
                </a:solidFill>
                <a:latin typeface="Georgia" pitchFamily="18" charset="0"/>
              </a:rPr>
              <a:t>PEP identified</a:t>
            </a:r>
          </a:p>
          <a:p>
            <a:pPr defTabSz="684223">
              <a:spcAft>
                <a:spcPts val="224"/>
              </a:spcAft>
            </a:pPr>
            <a:r>
              <a:rPr lang="en-US" sz="1100" kern="0" dirty="0">
                <a:solidFill>
                  <a:srgbClr val="000000"/>
                </a:solidFill>
                <a:latin typeface="Georgia" pitchFamily="18" charset="0"/>
              </a:rPr>
              <a:t>Bad press positive hit</a:t>
            </a:r>
          </a:p>
        </p:txBody>
      </p:sp>
      <p:sp>
        <p:nvSpPr>
          <p:cNvPr id="23" name="Rectangle 22"/>
          <p:cNvSpPr/>
          <p:nvPr/>
        </p:nvSpPr>
        <p:spPr bwMode="ltGray">
          <a:xfrm>
            <a:off x="6897251" y="2824824"/>
            <a:ext cx="156011" cy="140621"/>
          </a:xfrm>
          <a:prstGeom prst="rect">
            <a:avLst/>
          </a:prstGeom>
          <a:noFill/>
          <a:ln w="3175" cap="flat" cmpd="sng" algn="ctr">
            <a:solidFill>
              <a:srgbClr val="968C6D"/>
            </a:solidFill>
            <a:prstDash val="solid"/>
          </a:ln>
          <a:effectLst/>
        </p:spPr>
        <p:txBody>
          <a:bodyPr rtlCol="0" anchor="ctr"/>
          <a:lstStyle/>
          <a:p>
            <a:pPr algn="ctr" defTabSz="684223"/>
            <a:r>
              <a:rPr lang="en-GB" sz="898" b="1" kern="0" dirty="0">
                <a:solidFill>
                  <a:srgbClr val="A32020"/>
                </a:solidFill>
                <a:latin typeface="Georgia" pitchFamily="18" charset="0"/>
                <a:sym typeface="Wingdings"/>
              </a:rPr>
              <a:t></a:t>
            </a:r>
            <a:endParaRPr lang="en-GB" sz="898" b="1" kern="0" dirty="0">
              <a:solidFill>
                <a:srgbClr val="A32020"/>
              </a:solidFill>
              <a:latin typeface="Georgia" pitchFamily="18" charset="0"/>
            </a:endParaRPr>
          </a:p>
        </p:txBody>
      </p:sp>
      <p:sp>
        <p:nvSpPr>
          <p:cNvPr id="24" name="Rectangle 23"/>
          <p:cNvSpPr/>
          <p:nvPr/>
        </p:nvSpPr>
        <p:spPr bwMode="ltGray">
          <a:xfrm>
            <a:off x="6897251" y="3101500"/>
            <a:ext cx="156011" cy="140613"/>
          </a:xfrm>
          <a:prstGeom prst="rect">
            <a:avLst/>
          </a:prstGeom>
          <a:noFill/>
          <a:ln w="3175" cap="flat" cmpd="sng" algn="ctr">
            <a:solidFill>
              <a:srgbClr val="968C6D"/>
            </a:solidFill>
            <a:prstDash val="solid"/>
          </a:ln>
          <a:effectLst/>
        </p:spPr>
        <p:txBody>
          <a:bodyPr rtlCol="0" anchor="ctr"/>
          <a:lstStyle/>
          <a:p>
            <a:pPr algn="ctr" defTabSz="684223"/>
            <a:endParaRPr lang="en-GB" sz="898" b="1" kern="0" dirty="0">
              <a:solidFill>
                <a:srgbClr val="DC6900"/>
              </a:solidFill>
              <a:latin typeface="Georgia" pitchFamily="18" charset="0"/>
            </a:endParaRPr>
          </a:p>
        </p:txBody>
      </p:sp>
      <p:sp>
        <p:nvSpPr>
          <p:cNvPr id="25" name="Rectangle 24"/>
          <p:cNvSpPr/>
          <p:nvPr/>
        </p:nvSpPr>
        <p:spPr bwMode="ltGray">
          <a:xfrm>
            <a:off x="6897251" y="3341223"/>
            <a:ext cx="156011" cy="152848"/>
          </a:xfrm>
          <a:prstGeom prst="rect">
            <a:avLst/>
          </a:prstGeom>
          <a:noFill/>
          <a:ln w="3175" cap="flat" cmpd="sng" algn="ctr">
            <a:solidFill>
              <a:srgbClr val="968C6D"/>
            </a:solidFill>
            <a:prstDash val="solid"/>
          </a:ln>
          <a:effectLst/>
        </p:spPr>
        <p:txBody>
          <a:bodyPr rtlCol="0" anchor="ctr"/>
          <a:lstStyle/>
          <a:p>
            <a:pPr algn="ctr" defTabSz="684223"/>
            <a:r>
              <a:rPr lang="en-GB" sz="898" b="1" kern="0" dirty="0">
                <a:solidFill>
                  <a:srgbClr val="A32020"/>
                </a:solidFill>
                <a:latin typeface="Georgia" pitchFamily="18" charset="0"/>
                <a:sym typeface="Wingdings"/>
              </a:rPr>
              <a:t></a:t>
            </a:r>
            <a:endParaRPr lang="en-GB" sz="898" b="1" kern="0" dirty="0">
              <a:solidFill>
                <a:srgbClr val="A32020"/>
              </a:solidFill>
              <a:latin typeface="Georgia" pitchFamily="18" charset="0"/>
            </a:endParaRPr>
          </a:p>
        </p:txBody>
      </p:sp>
      <p:sp>
        <p:nvSpPr>
          <p:cNvPr id="26" name="Rectangle 25"/>
          <p:cNvSpPr/>
          <p:nvPr/>
        </p:nvSpPr>
        <p:spPr bwMode="ltGray">
          <a:xfrm>
            <a:off x="6897252" y="3600813"/>
            <a:ext cx="156011" cy="140613"/>
          </a:xfrm>
          <a:prstGeom prst="rect">
            <a:avLst/>
          </a:prstGeom>
          <a:noFill/>
          <a:ln w="3175" cap="flat" cmpd="sng" algn="ctr">
            <a:solidFill>
              <a:srgbClr val="968C6D"/>
            </a:solidFill>
            <a:prstDash val="solid"/>
          </a:ln>
          <a:effectLst/>
        </p:spPr>
        <p:txBody>
          <a:bodyPr rtlCol="0" anchor="ctr"/>
          <a:lstStyle/>
          <a:p>
            <a:pPr algn="ctr" defTabSz="684223"/>
            <a:endParaRPr lang="en-GB" sz="898" b="1" kern="0" dirty="0">
              <a:solidFill>
                <a:srgbClr val="DC6900"/>
              </a:solidFill>
              <a:latin typeface="Georgia" pitchFamily="18" charset="0"/>
            </a:endParaRPr>
          </a:p>
        </p:txBody>
      </p:sp>
      <p:sp>
        <p:nvSpPr>
          <p:cNvPr id="27" name="Rectangle 26"/>
          <p:cNvSpPr/>
          <p:nvPr/>
        </p:nvSpPr>
        <p:spPr bwMode="ltGray">
          <a:xfrm>
            <a:off x="6884534" y="4285860"/>
            <a:ext cx="156011" cy="140621"/>
          </a:xfrm>
          <a:prstGeom prst="rect">
            <a:avLst/>
          </a:prstGeom>
          <a:noFill/>
          <a:ln w="3175" cap="flat" cmpd="sng" algn="ctr">
            <a:solidFill>
              <a:srgbClr val="968C6D"/>
            </a:solidFill>
            <a:prstDash val="solid"/>
          </a:ln>
          <a:effectLst/>
        </p:spPr>
        <p:txBody>
          <a:bodyPr rtlCol="0" anchor="ctr"/>
          <a:lstStyle/>
          <a:p>
            <a:pPr algn="ctr" defTabSz="684223"/>
            <a:r>
              <a:rPr lang="en-GB" sz="898" b="1" kern="0" dirty="0">
                <a:solidFill>
                  <a:srgbClr val="A32020"/>
                </a:solidFill>
                <a:latin typeface="Georgia" pitchFamily="18" charset="0"/>
                <a:sym typeface="Wingdings"/>
              </a:rPr>
              <a:t></a:t>
            </a:r>
            <a:endParaRPr lang="en-GB" sz="898" b="1" kern="0" dirty="0">
              <a:solidFill>
                <a:srgbClr val="A32020"/>
              </a:solidFill>
              <a:latin typeface="Georgia" pitchFamily="18" charset="0"/>
            </a:endParaRPr>
          </a:p>
        </p:txBody>
      </p:sp>
      <p:sp>
        <p:nvSpPr>
          <p:cNvPr id="28" name="Rectangle 27"/>
          <p:cNvSpPr/>
          <p:nvPr/>
        </p:nvSpPr>
        <p:spPr bwMode="ltGray">
          <a:xfrm>
            <a:off x="6884534" y="4657267"/>
            <a:ext cx="156011" cy="152848"/>
          </a:xfrm>
          <a:prstGeom prst="rect">
            <a:avLst/>
          </a:prstGeom>
          <a:noFill/>
          <a:ln w="3175" cap="flat" cmpd="sng" algn="ctr">
            <a:solidFill>
              <a:srgbClr val="968C6D"/>
            </a:solidFill>
            <a:prstDash val="solid"/>
          </a:ln>
          <a:effectLst/>
        </p:spPr>
        <p:txBody>
          <a:bodyPr rtlCol="0" anchor="ctr"/>
          <a:lstStyle/>
          <a:p>
            <a:pPr algn="ctr" defTabSz="684223"/>
            <a:r>
              <a:rPr lang="en-GB" sz="898" b="1" kern="0" dirty="0">
                <a:solidFill>
                  <a:srgbClr val="A32020"/>
                </a:solidFill>
                <a:latin typeface="Georgia" pitchFamily="18" charset="0"/>
                <a:sym typeface="Wingdings"/>
              </a:rPr>
              <a:t></a:t>
            </a:r>
            <a:endParaRPr lang="en-GB" sz="898" b="1" kern="0" dirty="0">
              <a:solidFill>
                <a:srgbClr val="A32020"/>
              </a:solidFill>
              <a:latin typeface="Georgia" pitchFamily="18" charset="0"/>
            </a:endParaRPr>
          </a:p>
        </p:txBody>
      </p:sp>
      <p:sp>
        <p:nvSpPr>
          <p:cNvPr id="29" name="Rectangle 28"/>
          <p:cNvSpPr/>
          <p:nvPr/>
        </p:nvSpPr>
        <p:spPr bwMode="ltGray">
          <a:xfrm>
            <a:off x="6884534" y="4958751"/>
            <a:ext cx="156011" cy="152848"/>
          </a:xfrm>
          <a:prstGeom prst="rect">
            <a:avLst/>
          </a:prstGeom>
          <a:noFill/>
          <a:ln w="3175" cap="flat" cmpd="sng" algn="ctr">
            <a:solidFill>
              <a:srgbClr val="968C6D"/>
            </a:solidFill>
            <a:prstDash val="solid"/>
          </a:ln>
          <a:effectLst/>
        </p:spPr>
        <p:txBody>
          <a:bodyPr rtlCol="0" anchor="ctr"/>
          <a:lstStyle/>
          <a:p>
            <a:pPr algn="ctr" defTabSz="684223"/>
            <a:r>
              <a:rPr lang="en-GB" sz="898" b="1" kern="0" dirty="0">
                <a:solidFill>
                  <a:srgbClr val="A32020"/>
                </a:solidFill>
                <a:latin typeface="Georgia" pitchFamily="18" charset="0"/>
                <a:sym typeface="Wingdings"/>
              </a:rPr>
              <a:t></a:t>
            </a:r>
            <a:endParaRPr lang="en-GB" sz="898" b="1" kern="0" dirty="0">
              <a:solidFill>
                <a:srgbClr val="A32020"/>
              </a:solidFill>
              <a:latin typeface="Georgia" pitchFamily="18" charset="0"/>
            </a:endParaRPr>
          </a:p>
        </p:txBody>
      </p:sp>
      <p:sp>
        <p:nvSpPr>
          <p:cNvPr id="30" name="Freeform 79"/>
          <p:cNvSpPr>
            <a:spLocks noEditPoints="1"/>
          </p:cNvSpPr>
          <p:nvPr/>
        </p:nvSpPr>
        <p:spPr bwMode="auto">
          <a:xfrm>
            <a:off x="1995327" y="2947346"/>
            <a:ext cx="520860" cy="813658"/>
          </a:xfrm>
          <a:custGeom>
            <a:avLst/>
            <a:gdLst>
              <a:gd name="T0" fmla="*/ 1050 w 1722"/>
              <a:gd name="T1" fmla="*/ 156 h 2690"/>
              <a:gd name="T2" fmla="*/ 1142 w 1722"/>
              <a:gd name="T3" fmla="*/ 44 h 2690"/>
              <a:gd name="T4" fmla="*/ 1284 w 1722"/>
              <a:gd name="T5" fmla="*/ 0 h 2690"/>
              <a:gd name="T6" fmla="*/ 1406 w 1722"/>
              <a:gd name="T7" fmla="*/ 32 h 2690"/>
              <a:gd name="T8" fmla="*/ 1508 w 1722"/>
              <a:gd name="T9" fmla="*/ 134 h 2690"/>
              <a:gd name="T10" fmla="*/ 1538 w 1722"/>
              <a:gd name="T11" fmla="*/ 254 h 2690"/>
              <a:gd name="T12" fmla="*/ 1494 w 1722"/>
              <a:gd name="T13" fmla="*/ 396 h 2690"/>
              <a:gd name="T14" fmla="*/ 1382 w 1722"/>
              <a:gd name="T15" fmla="*/ 488 h 2690"/>
              <a:gd name="T16" fmla="*/ 1258 w 1722"/>
              <a:gd name="T17" fmla="*/ 508 h 2690"/>
              <a:gd name="T18" fmla="*/ 1122 w 1722"/>
              <a:gd name="T19" fmla="*/ 450 h 2690"/>
              <a:gd name="T20" fmla="*/ 1042 w 1722"/>
              <a:gd name="T21" fmla="*/ 330 h 2690"/>
              <a:gd name="T22" fmla="*/ 1720 w 1722"/>
              <a:gd name="T23" fmla="*/ 824 h 2690"/>
              <a:gd name="T24" fmla="*/ 1676 w 1722"/>
              <a:gd name="T25" fmla="*/ 694 h 2690"/>
              <a:gd name="T26" fmla="*/ 1582 w 1722"/>
              <a:gd name="T27" fmla="*/ 610 h 2690"/>
              <a:gd name="T28" fmla="*/ 1458 w 1722"/>
              <a:gd name="T29" fmla="*/ 580 h 2690"/>
              <a:gd name="T30" fmla="*/ 1300 w 1722"/>
              <a:gd name="T31" fmla="*/ 632 h 2690"/>
              <a:gd name="T32" fmla="*/ 1256 w 1722"/>
              <a:gd name="T33" fmla="*/ 674 h 2690"/>
              <a:gd name="T34" fmla="*/ 568 w 1722"/>
              <a:gd name="T35" fmla="*/ 1074 h 2690"/>
              <a:gd name="T36" fmla="*/ 488 w 1722"/>
              <a:gd name="T37" fmla="*/ 1156 h 2690"/>
              <a:gd name="T38" fmla="*/ 516 w 1722"/>
              <a:gd name="T39" fmla="*/ 1252 h 2690"/>
              <a:gd name="T40" fmla="*/ 1008 w 1722"/>
              <a:gd name="T41" fmla="*/ 1282 h 2690"/>
              <a:gd name="T42" fmla="*/ 1074 w 1722"/>
              <a:gd name="T43" fmla="*/ 1258 h 2690"/>
              <a:gd name="T44" fmla="*/ 952 w 1722"/>
              <a:gd name="T45" fmla="*/ 1536 h 2690"/>
              <a:gd name="T46" fmla="*/ 1002 w 1722"/>
              <a:gd name="T47" fmla="*/ 1490 h 2690"/>
              <a:gd name="T48" fmla="*/ 994 w 1722"/>
              <a:gd name="T49" fmla="*/ 1422 h 2690"/>
              <a:gd name="T50" fmla="*/ 346 w 1722"/>
              <a:gd name="T51" fmla="*/ 1390 h 2690"/>
              <a:gd name="T52" fmla="*/ 284 w 1722"/>
              <a:gd name="T53" fmla="*/ 1422 h 2690"/>
              <a:gd name="T54" fmla="*/ 278 w 1722"/>
              <a:gd name="T55" fmla="*/ 1494 h 2690"/>
              <a:gd name="T56" fmla="*/ 346 w 1722"/>
              <a:gd name="T57" fmla="*/ 1540 h 2690"/>
              <a:gd name="T58" fmla="*/ 682 w 1722"/>
              <a:gd name="T59" fmla="*/ 1554 h 2690"/>
              <a:gd name="T60" fmla="*/ 40 w 1722"/>
              <a:gd name="T61" fmla="*/ 2190 h 2690"/>
              <a:gd name="T62" fmla="*/ 2 w 1722"/>
              <a:gd name="T63" fmla="*/ 2260 h 2690"/>
              <a:gd name="T64" fmla="*/ 10 w 1722"/>
              <a:gd name="T65" fmla="*/ 2336 h 2690"/>
              <a:gd name="T66" fmla="*/ 50 w 1722"/>
              <a:gd name="T67" fmla="*/ 2390 h 2690"/>
              <a:gd name="T68" fmla="*/ 122 w 1722"/>
              <a:gd name="T69" fmla="*/ 2418 h 2690"/>
              <a:gd name="T70" fmla="*/ 198 w 1722"/>
              <a:gd name="T71" fmla="*/ 2404 h 2690"/>
              <a:gd name="T72" fmla="*/ 616 w 1722"/>
              <a:gd name="T73" fmla="*/ 2556 h 2690"/>
              <a:gd name="T74" fmla="*/ 638 w 1722"/>
              <a:gd name="T75" fmla="*/ 2632 h 2690"/>
              <a:gd name="T76" fmla="*/ 698 w 1722"/>
              <a:gd name="T77" fmla="*/ 2680 h 2690"/>
              <a:gd name="T78" fmla="*/ 750 w 1722"/>
              <a:gd name="T79" fmla="*/ 2690 h 2690"/>
              <a:gd name="T80" fmla="*/ 826 w 1722"/>
              <a:gd name="T81" fmla="*/ 2668 h 2690"/>
              <a:gd name="T82" fmla="*/ 874 w 1722"/>
              <a:gd name="T83" fmla="*/ 2608 h 2690"/>
              <a:gd name="T84" fmla="*/ 1328 w 1722"/>
              <a:gd name="T85" fmla="*/ 1960 h 2690"/>
              <a:gd name="T86" fmla="*/ 1628 w 1722"/>
              <a:gd name="T87" fmla="*/ 1954 h 2690"/>
              <a:gd name="T88" fmla="*/ 1692 w 1722"/>
              <a:gd name="T89" fmla="*/ 1912 h 2690"/>
              <a:gd name="T90" fmla="*/ 1722 w 1722"/>
              <a:gd name="T91" fmla="*/ 1840 h 2690"/>
              <a:gd name="T92" fmla="*/ 190 w 1722"/>
              <a:gd name="T93" fmla="*/ 1392 h 2690"/>
              <a:gd name="T94" fmla="*/ 220 w 1722"/>
              <a:gd name="T95" fmla="*/ 1428 h 2690"/>
              <a:gd name="T96" fmla="*/ 266 w 1722"/>
              <a:gd name="T97" fmla="*/ 1430 h 2690"/>
              <a:gd name="T98" fmla="*/ 306 w 1722"/>
              <a:gd name="T99" fmla="*/ 1390 h 2690"/>
              <a:gd name="T100" fmla="*/ 122 w 1722"/>
              <a:gd name="T101" fmla="*/ 824 h 2690"/>
              <a:gd name="T102" fmla="*/ 64 w 1722"/>
              <a:gd name="T103" fmla="*/ 796 h 2690"/>
              <a:gd name="T104" fmla="*/ 18 w 1722"/>
              <a:gd name="T105" fmla="*/ 828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2" h="2690">
                <a:moveTo>
                  <a:pt x="1030" y="254"/>
                </a:moveTo>
                <a:lnTo>
                  <a:pt x="1030" y="254"/>
                </a:lnTo>
                <a:lnTo>
                  <a:pt x="1032" y="228"/>
                </a:lnTo>
                <a:lnTo>
                  <a:pt x="1036" y="204"/>
                </a:lnTo>
                <a:lnTo>
                  <a:pt x="1042" y="180"/>
                </a:lnTo>
                <a:lnTo>
                  <a:pt x="1050" y="156"/>
                </a:lnTo>
                <a:lnTo>
                  <a:pt x="1062" y="134"/>
                </a:lnTo>
                <a:lnTo>
                  <a:pt x="1074" y="112"/>
                </a:lnTo>
                <a:lnTo>
                  <a:pt x="1088" y="94"/>
                </a:lnTo>
                <a:lnTo>
                  <a:pt x="1104" y="76"/>
                </a:lnTo>
                <a:lnTo>
                  <a:pt x="1122" y="58"/>
                </a:lnTo>
                <a:lnTo>
                  <a:pt x="1142" y="44"/>
                </a:lnTo>
                <a:lnTo>
                  <a:pt x="1164" y="32"/>
                </a:lnTo>
                <a:lnTo>
                  <a:pt x="1186" y="20"/>
                </a:lnTo>
                <a:lnTo>
                  <a:pt x="1208" y="12"/>
                </a:lnTo>
                <a:lnTo>
                  <a:pt x="1234" y="6"/>
                </a:lnTo>
                <a:lnTo>
                  <a:pt x="1258" y="2"/>
                </a:lnTo>
                <a:lnTo>
                  <a:pt x="1284" y="0"/>
                </a:lnTo>
                <a:lnTo>
                  <a:pt x="1284" y="0"/>
                </a:lnTo>
                <a:lnTo>
                  <a:pt x="1310" y="2"/>
                </a:lnTo>
                <a:lnTo>
                  <a:pt x="1336" y="6"/>
                </a:lnTo>
                <a:lnTo>
                  <a:pt x="1360" y="12"/>
                </a:lnTo>
                <a:lnTo>
                  <a:pt x="1382" y="20"/>
                </a:lnTo>
                <a:lnTo>
                  <a:pt x="1406" y="32"/>
                </a:lnTo>
                <a:lnTo>
                  <a:pt x="1426" y="44"/>
                </a:lnTo>
                <a:lnTo>
                  <a:pt x="1446" y="58"/>
                </a:lnTo>
                <a:lnTo>
                  <a:pt x="1464" y="76"/>
                </a:lnTo>
                <a:lnTo>
                  <a:pt x="1480" y="94"/>
                </a:lnTo>
                <a:lnTo>
                  <a:pt x="1494" y="112"/>
                </a:lnTo>
                <a:lnTo>
                  <a:pt x="1508" y="134"/>
                </a:lnTo>
                <a:lnTo>
                  <a:pt x="1518" y="156"/>
                </a:lnTo>
                <a:lnTo>
                  <a:pt x="1526" y="180"/>
                </a:lnTo>
                <a:lnTo>
                  <a:pt x="1532" y="204"/>
                </a:lnTo>
                <a:lnTo>
                  <a:pt x="1536" y="228"/>
                </a:lnTo>
                <a:lnTo>
                  <a:pt x="1538" y="254"/>
                </a:lnTo>
                <a:lnTo>
                  <a:pt x="1538" y="254"/>
                </a:lnTo>
                <a:lnTo>
                  <a:pt x="1536" y="280"/>
                </a:lnTo>
                <a:lnTo>
                  <a:pt x="1532" y="306"/>
                </a:lnTo>
                <a:lnTo>
                  <a:pt x="1526" y="330"/>
                </a:lnTo>
                <a:lnTo>
                  <a:pt x="1518" y="354"/>
                </a:lnTo>
                <a:lnTo>
                  <a:pt x="1508" y="376"/>
                </a:lnTo>
                <a:lnTo>
                  <a:pt x="1494" y="396"/>
                </a:lnTo>
                <a:lnTo>
                  <a:pt x="1480" y="416"/>
                </a:lnTo>
                <a:lnTo>
                  <a:pt x="1464" y="434"/>
                </a:lnTo>
                <a:lnTo>
                  <a:pt x="1446" y="450"/>
                </a:lnTo>
                <a:lnTo>
                  <a:pt x="1426" y="466"/>
                </a:lnTo>
                <a:lnTo>
                  <a:pt x="1406" y="478"/>
                </a:lnTo>
                <a:lnTo>
                  <a:pt x="1382" y="488"/>
                </a:lnTo>
                <a:lnTo>
                  <a:pt x="1360" y="496"/>
                </a:lnTo>
                <a:lnTo>
                  <a:pt x="1336" y="504"/>
                </a:lnTo>
                <a:lnTo>
                  <a:pt x="1310" y="508"/>
                </a:lnTo>
                <a:lnTo>
                  <a:pt x="1284" y="508"/>
                </a:lnTo>
                <a:lnTo>
                  <a:pt x="1284" y="508"/>
                </a:lnTo>
                <a:lnTo>
                  <a:pt x="1258" y="508"/>
                </a:lnTo>
                <a:lnTo>
                  <a:pt x="1234" y="504"/>
                </a:lnTo>
                <a:lnTo>
                  <a:pt x="1208" y="496"/>
                </a:lnTo>
                <a:lnTo>
                  <a:pt x="1186" y="488"/>
                </a:lnTo>
                <a:lnTo>
                  <a:pt x="1164" y="478"/>
                </a:lnTo>
                <a:lnTo>
                  <a:pt x="1142" y="466"/>
                </a:lnTo>
                <a:lnTo>
                  <a:pt x="1122" y="450"/>
                </a:lnTo>
                <a:lnTo>
                  <a:pt x="1104" y="434"/>
                </a:lnTo>
                <a:lnTo>
                  <a:pt x="1088" y="416"/>
                </a:lnTo>
                <a:lnTo>
                  <a:pt x="1074" y="396"/>
                </a:lnTo>
                <a:lnTo>
                  <a:pt x="1062" y="376"/>
                </a:lnTo>
                <a:lnTo>
                  <a:pt x="1050" y="354"/>
                </a:lnTo>
                <a:lnTo>
                  <a:pt x="1042" y="330"/>
                </a:lnTo>
                <a:lnTo>
                  <a:pt x="1036" y="306"/>
                </a:lnTo>
                <a:lnTo>
                  <a:pt x="1032" y="280"/>
                </a:lnTo>
                <a:lnTo>
                  <a:pt x="1030" y="254"/>
                </a:lnTo>
                <a:lnTo>
                  <a:pt x="1030" y="254"/>
                </a:lnTo>
                <a:close/>
                <a:moveTo>
                  <a:pt x="1720" y="824"/>
                </a:moveTo>
                <a:lnTo>
                  <a:pt x="1720" y="824"/>
                </a:lnTo>
                <a:lnTo>
                  <a:pt x="1718" y="800"/>
                </a:lnTo>
                <a:lnTo>
                  <a:pt x="1714" y="778"/>
                </a:lnTo>
                <a:lnTo>
                  <a:pt x="1706" y="756"/>
                </a:lnTo>
                <a:lnTo>
                  <a:pt x="1698" y="734"/>
                </a:lnTo>
                <a:lnTo>
                  <a:pt x="1688" y="714"/>
                </a:lnTo>
                <a:lnTo>
                  <a:pt x="1676" y="694"/>
                </a:lnTo>
                <a:lnTo>
                  <a:pt x="1662" y="674"/>
                </a:lnTo>
                <a:lnTo>
                  <a:pt x="1646" y="658"/>
                </a:lnTo>
                <a:lnTo>
                  <a:pt x="1646" y="658"/>
                </a:lnTo>
                <a:lnTo>
                  <a:pt x="1626" y="640"/>
                </a:lnTo>
                <a:lnTo>
                  <a:pt x="1606" y="624"/>
                </a:lnTo>
                <a:lnTo>
                  <a:pt x="1582" y="610"/>
                </a:lnTo>
                <a:lnTo>
                  <a:pt x="1560" y="600"/>
                </a:lnTo>
                <a:lnTo>
                  <a:pt x="1536" y="590"/>
                </a:lnTo>
                <a:lnTo>
                  <a:pt x="1510" y="584"/>
                </a:lnTo>
                <a:lnTo>
                  <a:pt x="1484" y="580"/>
                </a:lnTo>
                <a:lnTo>
                  <a:pt x="1458" y="580"/>
                </a:lnTo>
                <a:lnTo>
                  <a:pt x="1458" y="580"/>
                </a:lnTo>
                <a:lnTo>
                  <a:pt x="1428" y="580"/>
                </a:lnTo>
                <a:lnTo>
                  <a:pt x="1400" y="586"/>
                </a:lnTo>
                <a:lnTo>
                  <a:pt x="1374" y="594"/>
                </a:lnTo>
                <a:lnTo>
                  <a:pt x="1348" y="604"/>
                </a:lnTo>
                <a:lnTo>
                  <a:pt x="1322" y="618"/>
                </a:lnTo>
                <a:lnTo>
                  <a:pt x="1300" y="632"/>
                </a:lnTo>
                <a:lnTo>
                  <a:pt x="1278" y="650"/>
                </a:lnTo>
                <a:lnTo>
                  <a:pt x="1260" y="670"/>
                </a:lnTo>
                <a:lnTo>
                  <a:pt x="1260" y="670"/>
                </a:lnTo>
                <a:lnTo>
                  <a:pt x="1258" y="672"/>
                </a:lnTo>
                <a:lnTo>
                  <a:pt x="1256" y="674"/>
                </a:lnTo>
                <a:lnTo>
                  <a:pt x="1256" y="674"/>
                </a:lnTo>
                <a:lnTo>
                  <a:pt x="1246" y="688"/>
                </a:lnTo>
                <a:lnTo>
                  <a:pt x="1234" y="704"/>
                </a:lnTo>
                <a:lnTo>
                  <a:pt x="956" y="1072"/>
                </a:lnTo>
                <a:lnTo>
                  <a:pt x="590" y="1072"/>
                </a:lnTo>
                <a:lnTo>
                  <a:pt x="590" y="1072"/>
                </a:lnTo>
                <a:lnTo>
                  <a:pt x="568" y="1074"/>
                </a:lnTo>
                <a:lnTo>
                  <a:pt x="550" y="1082"/>
                </a:lnTo>
                <a:lnTo>
                  <a:pt x="532" y="1090"/>
                </a:lnTo>
                <a:lnTo>
                  <a:pt x="516" y="1104"/>
                </a:lnTo>
                <a:lnTo>
                  <a:pt x="504" y="1118"/>
                </a:lnTo>
                <a:lnTo>
                  <a:pt x="494" y="1136"/>
                </a:lnTo>
                <a:lnTo>
                  <a:pt x="488" y="1156"/>
                </a:lnTo>
                <a:lnTo>
                  <a:pt x="486" y="1178"/>
                </a:lnTo>
                <a:lnTo>
                  <a:pt x="486" y="1178"/>
                </a:lnTo>
                <a:lnTo>
                  <a:pt x="488" y="1198"/>
                </a:lnTo>
                <a:lnTo>
                  <a:pt x="494" y="1218"/>
                </a:lnTo>
                <a:lnTo>
                  <a:pt x="504" y="1236"/>
                </a:lnTo>
                <a:lnTo>
                  <a:pt x="516" y="1252"/>
                </a:lnTo>
                <a:lnTo>
                  <a:pt x="532" y="1264"/>
                </a:lnTo>
                <a:lnTo>
                  <a:pt x="550" y="1274"/>
                </a:lnTo>
                <a:lnTo>
                  <a:pt x="568" y="1280"/>
                </a:lnTo>
                <a:lnTo>
                  <a:pt x="590" y="1282"/>
                </a:lnTo>
                <a:lnTo>
                  <a:pt x="1008" y="1282"/>
                </a:lnTo>
                <a:lnTo>
                  <a:pt x="1008" y="1282"/>
                </a:lnTo>
                <a:lnTo>
                  <a:pt x="1020" y="1282"/>
                </a:lnTo>
                <a:lnTo>
                  <a:pt x="1032" y="1280"/>
                </a:lnTo>
                <a:lnTo>
                  <a:pt x="1044" y="1276"/>
                </a:lnTo>
                <a:lnTo>
                  <a:pt x="1054" y="1272"/>
                </a:lnTo>
                <a:lnTo>
                  <a:pt x="1064" y="1266"/>
                </a:lnTo>
                <a:lnTo>
                  <a:pt x="1074" y="1258"/>
                </a:lnTo>
                <a:lnTo>
                  <a:pt x="1084" y="1250"/>
                </a:lnTo>
                <a:lnTo>
                  <a:pt x="1092" y="1240"/>
                </a:lnTo>
                <a:lnTo>
                  <a:pt x="1194" y="1106"/>
                </a:lnTo>
                <a:lnTo>
                  <a:pt x="1194" y="1536"/>
                </a:lnTo>
                <a:lnTo>
                  <a:pt x="952" y="1536"/>
                </a:lnTo>
                <a:lnTo>
                  <a:pt x="952" y="1536"/>
                </a:lnTo>
                <a:lnTo>
                  <a:pt x="962" y="1532"/>
                </a:lnTo>
                <a:lnTo>
                  <a:pt x="974" y="1526"/>
                </a:lnTo>
                <a:lnTo>
                  <a:pt x="982" y="1518"/>
                </a:lnTo>
                <a:lnTo>
                  <a:pt x="990" y="1510"/>
                </a:lnTo>
                <a:lnTo>
                  <a:pt x="996" y="1500"/>
                </a:lnTo>
                <a:lnTo>
                  <a:pt x="1002" y="1490"/>
                </a:lnTo>
                <a:lnTo>
                  <a:pt x="1004" y="1478"/>
                </a:lnTo>
                <a:lnTo>
                  <a:pt x="1006" y="1464"/>
                </a:lnTo>
                <a:lnTo>
                  <a:pt x="1006" y="1464"/>
                </a:lnTo>
                <a:lnTo>
                  <a:pt x="1004" y="1450"/>
                </a:lnTo>
                <a:lnTo>
                  <a:pt x="1000" y="1436"/>
                </a:lnTo>
                <a:lnTo>
                  <a:pt x="994" y="1422"/>
                </a:lnTo>
                <a:lnTo>
                  <a:pt x="984" y="1412"/>
                </a:lnTo>
                <a:lnTo>
                  <a:pt x="972" y="1402"/>
                </a:lnTo>
                <a:lnTo>
                  <a:pt x="960" y="1396"/>
                </a:lnTo>
                <a:lnTo>
                  <a:pt x="946" y="1392"/>
                </a:lnTo>
                <a:lnTo>
                  <a:pt x="932" y="1390"/>
                </a:lnTo>
                <a:lnTo>
                  <a:pt x="346" y="1390"/>
                </a:lnTo>
                <a:lnTo>
                  <a:pt x="346" y="1390"/>
                </a:lnTo>
                <a:lnTo>
                  <a:pt x="332" y="1392"/>
                </a:lnTo>
                <a:lnTo>
                  <a:pt x="318" y="1396"/>
                </a:lnTo>
                <a:lnTo>
                  <a:pt x="304" y="1402"/>
                </a:lnTo>
                <a:lnTo>
                  <a:pt x="294" y="1412"/>
                </a:lnTo>
                <a:lnTo>
                  <a:pt x="284" y="1422"/>
                </a:lnTo>
                <a:lnTo>
                  <a:pt x="278" y="1436"/>
                </a:lnTo>
                <a:lnTo>
                  <a:pt x="274" y="1450"/>
                </a:lnTo>
                <a:lnTo>
                  <a:pt x="272" y="1464"/>
                </a:lnTo>
                <a:lnTo>
                  <a:pt x="272" y="1464"/>
                </a:lnTo>
                <a:lnTo>
                  <a:pt x="274" y="1480"/>
                </a:lnTo>
                <a:lnTo>
                  <a:pt x="278" y="1494"/>
                </a:lnTo>
                <a:lnTo>
                  <a:pt x="284" y="1506"/>
                </a:lnTo>
                <a:lnTo>
                  <a:pt x="294" y="1518"/>
                </a:lnTo>
                <a:lnTo>
                  <a:pt x="304" y="1526"/>
                </a:lnTo>
                <a:lnTo>
                  <a:pt x="318" y="1534"/>
                </a:lnTo>
                <a:lnTo>
                  <a:pt x="332" y="1538"/>
                </a:lnTo>
                <a:lnTo>
                  <a:pt x="346" y="1540"/>
                </a:lnTo>
                <a:lnTo>
                  <a:pt x="720" y="1540"/>
                </a:lnTo>
                <a:lnTo>
                  <a:pt x="720" y="1540"/>
                </a:lnTo>
                <a:lnTo>
                  <a:pt x="704" y="1544"/>
                </a:lnTo>
                <a:lnTo>
                  <a:pt x="690" y="1550"/>
                </a:lnTo>
                <a:lnTo>
                  <a:pt x="690" y="1550"/>
                </a:lnTo>
                <a:lnTo>
                  <a:pt x="682" y="1554"/>
                </a:lnTo>
                <a:lnTo>
                  <a:pt x="682" y="1554"/>
                </a:lnTo>
                <a:lnTo>
                  <a:pt x="668" y="1564"/>
                </a:lnTo>
                <a:lnTo>
                  <a:pt x="654" y="1576"/>
                </a:lnTo>
                <a:lnTo>
                  <a:pt x="654" y="1576"/>
                </a:lnTo>
                <a:lnTo>
                  <a:pt x="40" y="2190"/>
                </a:lnTo>
                <a:lnTo>
                  <a:pt x="40" y="2190"/>
                </a:lnTo>
                <a:lnTo>
                  <a:pt x="30" y="2200"/>
                </a:lnTo>
                <a:lnTo>
                  <a:pt x="22" y="2210"/>
                </a:lnTo>
                <a:lnTo>
                  <a:pt x="16" y="2222"/>
                </a:lnTo>
                <a:lnTo>
                  <a:pt x="10" y="2234"/>
                </a:lnTo>
                <a:lnTo>
                  <a:pt x="6" y="2246"/>
                </a:lnTo>
                <a:lnTo>
                  <a:pt x="2" y="2260"/>
                </a:lnTo>
                <a:lnTo>
                  <a:pt x="2" y="2272"/>
                </a:lnTo>
                <a:lnTo>
                  <a:pt x="0" y="2284"/>
                </a:lnTo>
                <a:lnTo>
                  <a:pt x="2" y="2298"/>
                </a:lnTo>
                <a:lnTo>
                  <a:pt x="2" y="2310"/>
                </a:lnTo>
                <a:lnTo>
                  <a:pt x="6" y="2324"/>
                </a:lnTo>
                <a:lnTo>
                  <a:pt x="10" y="2336"/>
                </a:lnTo>
                <a:lnTo>
                  <a:pt x="16" y="2348"/>
                </a:lnTo>
                <a:lnTo>
                  <a:pt x="22" y="2358"/>
                </a:lnTo>
                <a:lnTo>
                  <a:pt x="30" y="2370"/>
                </a:lnTo>
                <a:lnTo>
                  <a:pt x="40" y="2380"/>
                </a:lnTo>
                <a:lnTo>
                  <a:pt x="40" y="2380"/>
                </a:lnTo>
                <a:lnTo>
                  <a:pt x="50" y="2390"/>
                </a:lnTo>
                <a:lnTo>
                  <a:pt x="60" y="2398"/>
                </a:lnTo>
                <a:lnTo>
                  <a:pt x="72" y="2404"/>
                </a:lnTo>
                <a:lnTo>
                  <a:pt x="84" y="2410"/>
                </a:lnTo>
                <a:lnTo>
                  <a:pt x="96" y="2414"/>
                </a:lnTo>
                <a:lnTo>
                  <a:pt x="110" y="2416"/>
                </a:lnTo>
                <a:lnTo>
                  <a:pt x="122" y="2418"/>
                </a:lnTo>
                <a:lnTo>
                  <a:pt x="134" y="2420"/>
                </a:lnTo>
                <a:lnTo>
                  <a:pt x="148" y="2418"/>
                </a:lnTo>
                <a:lnTo>
                  <a:pt x="160" y="2416"/>
                </a:lnTo>
                <a:lnTo>
                  <a:pt x="174" y="2414"/>
                </a:lnTo>
                <a:lnTo>
                  <a:pt x="186" y="2410"/>
                </a:lnTo>
                <a:lnTo>
                  <a:pt x="198" y="2404"/>
                </a:lnTo>
                <a:lnTo>
                  <a:pt x="210" y="2398"/>
                </a:lnTo>
                <a:lnTo>
                  <a:pt x="220" y="2390"/>
                </a:lnTo>
                <a:lnTo>
                  <a:pt x="230" y="2380"/>
                </a:lnTo>
                <a:lnTo>
                  <a:pt x="614" y="1996"/>
                </a:lnTo>
                <a:lnTo>
                  <a:pt x="616" y="2556"/>
                </a:lnTo>
                <a:lnTo>
                  <a:pt x="616" y="2556"/>
                </a:lnTo>
                <a:lnTo>
                  <a:pt x="616" y="2570"/>
                </a:lnTo>
                <a:lnTo>
                  <a:pt x="618" y="2584"/>
                </a:lnTo>
                <a:lnTo>
                  <a:pt x="622" y="2596"/>
                </a:lnTo>
                <a:lnTo>
                  <a:pt x="626" y="2608"/>
                </a:lnTo>
                <a:lnTo>
                  <a:pt x="632" y="2620"/>
                </a:lnTo>
                <a:lnTo>
                  <a:pt x="638" y="2632"/>
                </a:lnTo>
                <a:lnTo>
                  <a:pt x="646" y="2642"/>
                </a:lnTo>
                <a:lnTo>
                  <a:pt x="654" y="2652"/>
                </a:lnTo>
                <a:lnTo>
                  <a:pt x="664" y="2660"/>
                </a:lnTo>
                <a:lnTo>
                  <a:pt x="674" y="2668"/>
                </a:lnTo>
                <a:lnTo>
                  <a:pt x="686" y="2674"/>
                </a:lnTo>
                <a:lnTo>
                  <a:pt x="698" y="2680"/>
                </a:lnTo>
                <a:lnTo>
                  <a:pt x="710" y="2684"/>
                </a:lnTo>
                <a:lnTo>
                  <a:pt x="722" y="2688"/>
                </a:lnTo>
                <a:lnTo>
                  <a:pt x="736" y="2690"/>
                </a:lnTo>
                <a:lnTo>
                  <a:pt x="750" y="2690"/>
                </a:lnTo>
                <a:lnTo>
                  <a:pt x="750" y="2690"/>
                </a:lnTo>
                <a:lnTo>
                  <a:pt x="750" y="2690"/>
                </a:lnTo>
                <a:lnTo>
                  <a:pt x="764" y="2690"/>
                </a:lnTo>
                <a:lnTo>
                  <a:pt x="778" y="2688"/>
                </a:lnTo>
                <a:lnTo>
                  <a:pt x="790" y="2684"/>
                </a:lnTo>
                <a:lnTo>
                  <a:pt x="802" y="2680"/>
                </a:lnTo>
                <a:lnTo>
                  <a:pt x="814" y="2674"/>
                </a:lnTo>
                <a:lnTo>
                  <a:pt x="826" y="2668"/>
                </a:lnTo>
                <a:lnTo>
                  <a:pt x="836" y="2660"/>
                </a:lnTo>
                <a:lnTo>
                  <a:pt x="846" y="2652"/>
                </a:lnTo>
                <a:lnTo>
                  <a:pt x="854" y="2642"/>
                </a:lnTo>
                <a:lnTo>
                  <a:pt x="862" y="2632"/>
                </a:lnTo>
                <a:lnTo>
                  <a:pt x="868" y="2620"/>
                </a:lnTo>
                <a:lnTo>
                  <a:pt x="874" y="2608"/>
                </a:lnTo>
                <a:lnTo>
                  <a:pt x="878" y="2596"/>
                </a:lnTo>
                <a:lnTo>
                  <a:pt x="882" y="2584"/>
                </a:lnTo>
                <a:lnTo>
                  <a:pt x="884" y="2570"/>
                </a:lnTo>
                <a:lnTo>
                  <a:pt x="884" y="2556"/>
                </a:lnTo>
                <a:lnTo>
                  <a:pt x="884" y="1960"/>
                </a:lnTo>
                <a:lnTo>
                  <a:pt x="1328" y="1960"/>
                </a:lnTo>
                <a:lnTo>
                  <a:pt x="1496" y="1960"/>
                </a:lnTo>
                <a:lnTo>
                  <a:pt x="1588" y="1960"/>
                </a:lnTo>
                <a:lnTo>
                  <a:pt x="1588" y="1960"/>
                </a:lnTo>
                <a:lnTo>
                  <a:pt x="1602" y="1960"/>
                </a:lnTo>
                <a:lnTo>
                  <a:pt x="1616" y="1958"/>
                </a:lnTo>
                <a:lnTo>
                  <a:pt x="1628" y="1954"/>
                </a:lnTo>
                <a:lnTo>
                  <a:pt x="1640" y="1950"/>
                </a:lnTo>
                <a:lnTo>
                  <a:pt x="1652" y="1944"/>
                </a:lnTo>
                <a:lnTo>
                  <a:pt x="1664" y="1938"/>
                </a:lnTo>
                <a:lnTo>
                  <a:pt x="1674" y="1930"/>
                </a:lnTo>
                <a:lnTo>
                  <a:pt x="1684" y="1920"/>
                </a:lnTo>
                <a:lnTo>
                  <a:pt x="1692" y="1912"/>
                </a:lnTo>
                <a:lnTo>
                  <a:pt x="1700" y="1900"/>
                </a:lnTo>
                <a:lnTo>
                  <a:pt x="1706" y="1890"/>
                </a:lnTo>
                <a:lnTo>
                  <a:pt x="1712" y="1878"/>
                </a:lnTo>
                <a:lnTo>
                  <a:pt x="1716" y="1866"/>
                </a:lnTo>
                <a:lnTo>
                  <a:pt x="1720" y="1852"/>
                </a:lnTo>
                <a:lnTo>
                  <a:pt x="1722" y="1840"/>
                </a:lnTo>
                <a:lnTo>
                  <a:pt x="1722" y="1826"/>
                </a:lnTo>
                <a:lnTo>
                  <a:pt x="1722" y="844"/>
                </a:lnTo>
                <a:lnTo>
                  <a:pt x="1722" y="844"/>
                </a:lnTo>
                <a:lnTo>
                  <a:pt x="1720" y="824"/>
                </a:lnTo>
                <a:lnTo>
                  <a:pt x="1720" y="824"/>
                </a:lnTo>
                <a:close/>
                <a:moveTo>
                  <a:pt x="190" y="1392"/>
                </a:moveTo>
                <a:lnTo>
                  <a:pt x="190" y="1392"/>
                </a:lnTo>
                <a:lnTo>
                  <a:pt x="194" y="1402"/>
                </a:lnTo>
                <a:lnTo>
                  <a:pt x="200" y="1410"/>
                </a:lnTo>
                <a:lnTo>
                  <a:pt x="206" y="1416"/>
                </a:lnTo>
                <a:lnTo>
                  <a:pt x="212" y="1422"/>
                </a:lnTo>
                <a:lnTo>
                  <a:pt x="220" y="1428"/>
                </a:lnTo>
                <a:lnTo>
                  <a:pt x="230" y="1430"/>
                </a:lnTo>
                <a:lnTo>
                  <a:pt x="238" y="1432"/>
                </a:lnTo>
                <a:lnTo>
                  <a:pt x="248" y="1434"/>
                </a:lnTo>
                <a:lnTo>
                  <a:pt x="248" y="1434"/>
                </a:lnTo>
                <a:lnTo>
                  <a:pt x="256" y="1432"/>
                </a:lnTo>
                <a:lnTo>
                  <a:pt x="266" y="1430"/>
                </a:lnTo>
                <a:lnTo>
                  <a:pt x="266" y="1430"/>
                </a:lnTo>
                <a:lnTo>
                  <a:pt x="278" y="1426"/>
                </a:lnTo>
                <a:lnTo>
                  <a:pt x="288" y="1418"/>
                </a:lnTo>
                <a:lnTo>
                  <a:pt x="294" y="1410"/>
                </a:lnTo>
                <a:lnTo>
                  <a:pt x="302" y="1400"/>
                </a:lnTo>
                <a:lnTo>
                  <a:pt x="306" y="1390"/>
                </a:lnTo>
                <a:lnTo>
                  <a:pt x="308" y="1378"/>
                </a:lnTo>
                <a:lnTo>
                  <a:pt x="306" y="1366"/>
                </a:lnTo>
                <a:lnTo>
                  <a:pt x="304" y="1354"/>
                </a:lnTo>
                <a:lnTo>
                  <a:pt x="128" y="836"/>
                </a:lnTo>
                <a:lnTo>
                  <a:pt x="128" y="836"/>
                </a:lnTo>
                <a:lnTo>
                  <a:pt x="122" y="824"/>
                </a:lnTo>
                <a:lnTo>
                  <a:pt x="116" y="814"/>
                </a:lnTo>
                <a:lnTo>
                  <a:pt x="108" y="808"/>
                </a:lnTo>
                <a:lnTo>
                  <a:pt x="98" y="802"/>
                </a:lnTo>
                <a:lnTo>
                  <a:pt x="88" y="796"/>
                </a:lnTo>
                <a:lnTo>
                  <a:pt x="76" y="796"/>
                </a:lnTo>
                <a:lnTo>
                  <a:pt x="64" y="796"/>
                </a:lnTo>
                <a:lnTo>
                  <a:pt x="52" y="798"/>
                </a:lnTo>
                <a:lnTo>
                  <a:pt x="52" y="798"/>
                </a:lnTo>
                <a:lnTo>
                  <a:pt x="42" y="804"/>
                </a:lnTo>
                <a:lnTo>
                  <a:pt x="32" y="810"/>
                </a:lnTo>
                <a:lnTo>
                  <a:pt x="24" y="818"/>
                </a:lnTo>
                <a:lnTo>
                  <a:pt x="18" y="828"/>
                </a:lnTo>
                <a:lnTo>
                  <a:pt x="14" y="838"/>
                </a:lnTo>
                <a:lnTo>
                  <a:pt x="12" y="850"/>
                </a:lnTo>
                <a:lnTo>
                  <a:pt x="12" y="862"/>
                </a:lnTo>
                <a:lnTo>
                  <a:pt x="14" y="874"/>
                </a:lnTo>
                <a:lnTo>
                  <a:pt x="190" y="1392"/>
                </a:lnTo>
                <a:close/>
              </a:path>
            </a:pathLst>
          </a:custGeom>
          <a:solidFill>
            <a:schemeClr val="bg2"/>
          </a:solidFill>
          <a:ln>
            <a:noFill/>
          </a:ln>
          <a:extLst/>
        </p:spPr>
        <p:txBody>
          <a:bodyPr vert="horz" wrap="square" lIns="68422" tIns="34211" rIns="68422" bIns="34211" numCol="1" anchor="t" anchorCtr="0" compatLnSpc="1">
            <a:prstTxWarp prst="textNoShape">
              <a:avLst/>
            </a:prstTxWarp>
          </a:bodyPr>
          <a:lstStyle/>
          <a:p>
            <a:pPr defTabSz="684223"/>
            <a:endParaRPr lang="en-GB" sz="1347" kern="0" dirty="0">
              <a:solidFill>
                <a:srgbClr val="000000"/>
              </a:solidFill>
            </a:endParaRPr>
          </a:p>
        </p:txBody>
      </p:sp>
      <p:sp>
        <p:nvSpPr>
          <p:cNvPr id="31" name="Rectangle 30"/>
          <p:cNvSpPr/>
          <p:nvPr/>
        </p:nvSpPr>
        <p:spPr bwMode="ltGray">
          <a:xfrm>
            <a:off x="2278404" y="2635114"/>
            <a:ext cx="157094" cy="169277"/>
          </a:xfrm>
          <a:prstGeom prst="rect">
            <a:avLst/>
          </a:prstGeom>
          <a:noFill/>
          <a:ln w="3175" cap="flat" cmpd="sng" algn="ctr">
            <a:noFill/>
            <a:prstDash val="solid"/>
          </a:ln>
          <a:effectLst/>
        </p:spPr>
        <p:txBody>
          <a:bodyPr wrap="none" lIns="0" tIns="0" rIns="0" bIns="0" rtlCol="0" anchor="ctr">
            <a:spAutoFit/>
          </a:bodyPr>
          <a:lstStyle/>
          <a:p>
            <a:pPr defTabSz="684223"/>
            <a:r>
              <a:rPr lang="en-GB" sz="1100" b="1" kern="0" dirty="0">
                <a:solidFill>
                  <a:srgbClr val="000000"/>
                </a:solidFill>
                <a:latin typeface="Georgia" pitchFamily="18" charset="0"/>
              </a:rPr>
              <a:t>FI</a:t>
            </a:r>
          </a:p>
        </p:txBody>
      </p:sp>
      <p:sp>
        <p:nvSpPr>
          <p:cNvPr id="32" name="Freeform 29"/>
          <p:cNvSpPr>
            <a:spLocks noEditPoints="1"/>
          </p:cNvSpPr>
          <p:nvPr/>
        </p:nvSpPr>
        <p:spPr bwMode="auto">
          <a:xfrm>
            <a:off x="958751" y="2997714"/>
            <a:ext cx="684311" cy="712922"/>
          </a:xfrm>
          <a:custGeom>
            <a:avLst/>
            <a:gdLst/>
            <a:ahLst/>
            <a:cxnLst>
              <a:cxn ang="0">
                <a:pos x="232" y="144"/>
              </a:cxn>
              <a:cxn ang="0">
                <a:pos x="204" y="79"/>
              </a:cxn>
              <a:cxn ang="0">
                <a:pos x="196" y="76"/>
              </a:cxn>
              <a:cxn ang="0">
                <a:pos x="218" y="163"/>
              </a:cxn>
              <a:cxn ang="0">
                <a:pos x="210" y="171"/>
              </a:cxn>
              <a:cxn ang="0">
                <a:pos x="208" y="168"/>
              </a:cxn>
              <a:cxn ang="0">
                <a:pos x="157" y="140"/>
              </a:cxn>
              <a:cxn ang="0">
                <a:pos x="141" y="74"/>
              </a:cxn>
              <a:cxn ang="0">
                <a:pos x="144" y="65"/>
              </a:cxn>
              <a:cxn ang="0">
                <a:pos x="201" y="51"/>
              </a:cxn>
              <a:cxn ang="0">
                <a:pos x="219" y="65"/>
              </a:cxn>
              <a:cxn ang="0">
                <a:pos x="235" y="144"/>
              </a:cxn>
              <a:cxn ang="0">
                <a:pos x="36" y="172"/>
              </a:cxn>
              <a:cxn ang="0">
                <a:pos x="37" y="83"/>
              </a:cxn>
              <a:cxn ang="0">
                <a:pos x="22" y="134"/>
              </a:cxn>
              <a:cxn ang="0">
                <a:pos x="9" y="143"/>
              </a:cxn>
              <a:cxn ang="0">
                <a:pos x="13" y="64"/>
              </a:cxn>
              <a:cxn ang="0">
                <a:pos x="33" y="50"/>
              </a:cxn>
              <a:cxn ang="0">
                <a:pos x="61" y="57"/>
              </a:cxn>
              <a:cxn ang="0">
                <a:pos x="63" y="122"/>
              </a:cxn>
              <a:cxn ang="0">
                <a:pos x="65" y="57"/>
              </a:cxn>
              <a:cxn ang="0">
                <a:pos x="94" y="50"/>
              </a:cxn>
              <a:cxn ang="0">
                <a:pos x="113" y="64"/>
              </a:cxn>
              <a:cxn ang="0">
                <a:pos x="91" y="83"/>
              </a:cxn>
              <a:cxn ang="0">
                <a:pos x="90" y="84"/>
              </a:cxn>
              <a:cxn ang="0">
                <a:pos x="87" y="140"/>
              </a:cxn>
              <a:cxn ang="0">
                <a:pos x="37" y="168"/>
              </a:cxn>
              <a:cxn ang="0">
                <a:pos x="204" y="222"/>
              </a:cxn>
              <a:cxn ang="0">
                <a:pos x="170" y="201"/>
              </a:cxn>
              <a:cxn ang="0">
                <a:pos x="164" y="245"/>
              </a:cxn>
              <a:cxn ang="0">
                <a:pos x="81" y="245"/>
              </a:cxn>
              <a:cxn ang="0">
                <a:pos x="75" y="201"/>
              </a:cxn>
              <a:cxn ang="0">
                <a:pos x="41" y="222"/>
              </a:cxn>
              <a:cxn ang="0">
                <a:pos x="49" y="172"/>
              </a:cxn>
              <a:cxn ang="0">
                <a:pos x="104" y="152"/>
              </a:cxn>
              <a:cxn ang="0">
                <a:pos x="141" y="152"/>
              </a:cxn>
              <a:cxn ang="0">
                <a:pos x="196" y="172"/>
              </a:cxn>
              <a:cxn ang="0">
                <a:pos x="43" y="23"/>
              </a:cxn>
              <a:cxn ang="0">
                <a:pos x="83" y="23"/>
              </a:cxn>
              <a:cxn ang="0">
                <a:pos x="43" y="23"/>
              </a:cxn>
              <a:cxn ang="0">
                <a:pos x="165" y="15"/>
              </a:cxn>
              <a:cxn ang="0">
                <a:pos x="198" y="15"/>
              </a:cxn>
              <a:cxn ang="0">
                <a:pos x="182" y="43"/>
              </a:cxn>
              <a:cxn ang="0">
                <a:pos x="122" y="82"/>
              </a:cxn>
              <a:cxn ang="0">
                <a:pos x="122" y="144"/>
              </a:cxn>
              <a:cxn ang="0">
                <a:pos x="122" y="82"/>
              </a:cxn>
            </a:cxnLst>
            <a:rect l="0" t="0" r="r" b="b"/>
            <a:pathLst>
              <a:path w="242" h="251">
                <a:moveTo>
                  <a:pt x="235" y="144"/>
                </a:moveTo>
                <a:cubicBezTo>
                  <a:pt x="234" y="144"/>
                  <a:pt x="233" y="144"/>
                  <a:pt x="232" y="144"/>
                </a:cubicBezTo>
                <a:cubicBezTo>
                  <a:pt x="228" y="144"/>
                  <a:pt x="223" y="142"/>
                  <a:pt x="222" y="137"/>
                </a:cubicBezTo>
                <a:cubicBezTo>
                  <a:pt x="204" y="79"/>
                  <a:pt x="204" y="79"/>
                  <a:pt x="204" y="79"/>
                </a:cubicBezTo>
                <a:cubicBezTo>
                  <a:pt x="203" y="78"/>
                  <a:pt x="203" y="77"/>
                  <a:pt x="202" y="76"/>
                </a:cubicBezTo>
                <a:cubicBezTo>
                  <a:pt x="196" y="76"/>
                  <a:pt x="196" y="76"/>
                  <a:pt x="196" y="76"/>
                </a:cubicBezTo>
                <a:cubicBezTo>
                  <a:pt x="217" y="159"/>
                  <a:pt x="217" y="159"/>
                  <a:pt x="217" y="159"/>
                </a:cubicBezTo>
                <a:cubicBezTo>
                  <a:pt x="218" y="160"/>
                  <a:pt x="218" y="161"/>
                  <a:pt x="218" y="163"/>
                </a:cubicBezTo>
                <a:cubicBezTo>
                  <a:pt x="218" y="167"/>
                  <a:pt x="214" y="171"/>
                  <a:pt x="210" y="171"/>
                </a:cubicBezTo>
                <a:cubicBezTo>
                  <a:pt x="210" y="171"/>
                  <a:pt x="210" y="171"/>
                  <a:pt x="210" y="171"/>
                </a:cubicBezTo>
                <a:cubicBezTo>
                  <a:pt x="209" y="171"/>
                  <a:pt x="209" y="171"/>
                  <a:pt x="209" y="171"/>
                </a:cubicBezTo>
                <a:cubicBezTo>
                  <a:pt x="208" y="170"/>
                  <a:pt x="208" y="169"/>
                  <a:pt x="208" y="168"/>
                </a:cubicBezTo>
                <a:cubicBezTo>
                  <a:pt x="203" y="151"/>
                  <a:pt x="186" y="140"/>
                  <a:pt x="168" y="140"/>
                </a:cubicBezTo>
                <a:cubicBezTo>
                  <a:pt x="157" y="140"/>
                  <a:pt x="157" y="140"/>
                  <a:pt x="157" y="140"/>
                </a:cubicBezTo>
                <a:cubicBezTo>
                  <a:pt x="163" y="132"/>
                  <a:pt x="166" y="123"/>
                  <a:pt x="166" y="113"/>
                </a:cubicBezTo>
                <a:cubicBezTo>
                  <a:pt x="166" y="96"/>
                  <a:pt x="156" y="81"/>
                  <a:pt x="141" y="74"/>
                </a:cubicBezTo>
                <a:cubicBezTo>
                  <a:pt x="144" y="65"/>
                  <a:pt x="144" y="65"/>
                  <a:pt x="144" y="65"/>
                </a:cubicBezTo>
                <a:cubicBezTo>
                  <a:pt x="144" y="65"/>
                  <a:pt x="144" y="65"/>
                  <a:pt x="144" y="65"/>
                </a:cubicBezTo>
                <a:cubicBezTo>
                  <a:pt x="147" y="56"/>
                  <a:pt x="154" y="51"/>
                  <a:pt x="163" y="51"/>
                </a:cubicBezTo>
                <a:cubicBezTo>
                  <a:pt x="201" y="51"/>
                  <a:pt x="201" y="51"/>
                  <a:pt x="201" y="51"/>
                </a:cubicBezTo>
                <a:cubicBezTo>
                  <a:pt x="209" y="51"/>
                  <a:pt x="216" y="56"/>
                  <a:pt x="219" y="65"/>
                </a:cubicBezTo>
                <a:cubicBezTo>
                  <a:pt x="219" y="65"/>
                  <a:pt x="219" y="65"/>
                  <a:pt x="219" y="65"/>
                </a:cubicBezTo>
                <a:cubicBezTo>
                  <a:pt x="241" y="132"/>
                  <a:pt x="241" y="132"/>
                  <a:pt x="241" y="132"/>
                </a:cubicBezTo>
                <a:cubicBezTo>
                  <a:pt x="242" y="137"/>
                  <a:pt x="240" y="142"/>
                  <a:pt x="235" y="144"/>
                </a:cubicBezTo>
                <a:close/>
                <a:moveTo>
                  <a:pt x="37" y="168"/>
                </a:moveTo>
                <a:cubicBezTo>
                  <a:pt x="37" y="169"/>
                  <a:pt x="36" y="170"/>
                  <a:pt x="36" y="172"/>
                </a:cubicBezTo>
                <a:cubicBezTo>
                  <a:pt x="35" y="177"/>
                  <a:pt x="35" y="177"/>
                  <a:pt x="35" y="177"/>
                </a:cubicBezTo>
                <a:cubicBezTo>
                  <a:pt x="37" y="83"/>
                  <a:pt x="37" y="83"/>
                  <a:pt x="37" y="83"/>
                </a:cubicBezTo>
                <a:cubicBezTo>
                  <a:pt x="31" y="83"/>
                  <a:pt x="31" y="83"/>
                  <a:pt x="31" y="83"/>
                </a:cubicBezTo>
                <a:cubicBezTo>
                  <a:pt x="22" y="134"/>
                  <a:pt x="22" y="134"/>
                  <a:pt x="22" y="134"/>
                </a:cubicBezTo>
                <a:cubicBezTo>
                  <a:pt x="21" y="139"/>
                  <a:pt x="17" y="143"/>
                  <a:pt x="11" y="143"/>
                </a:cubicBezTo>
                <a:cubicBezTo>
                  <a:pt x="11" y="143"/>
                  <a:pt x="10" y="143"/>
                  <a:pt x="9" y="143"/>
                </a:cubicBezTo>
                <a:cubicBezTo>
                  <a:pt x="4" y="142"/>
                  <a:pt x="0" y="136"/>
                  <a:pt x="1" y="131"/>
                </a:cubicBezTo>
                <a:cubicBezTo>
                  <a:pt x="13" y="64"/>
                  <a:pt x="13" y="64"/>
                  <a:pt x="13" y="64"/>
                </a:cubicBezTo>
                <a:cubicBezTo>
                  <a:pt x="13" y="64"/>
                  <a:pt x="13" y="63"/>
                  <a:pt x="14" y="63"/>
                </a:cubicBezTo>
                <a:cubicBezTo>
                  <a:pt x="16" y="55"/>
                  <a:pt x="24" y="50"/>
                  <a:pt x="33" y="50"/>
                </a:cubicBezTo>
                <a:cubicBezTo>
                  <a:pt x="54" y="50"/>
                  <a:pt x="54" y="50"/>
                  <a:pt x="54" y="50"/>
                </a:cubicBezTo>
                <a:cubicBezTo>
                  <a:pt x="61" y="57"/>
                  <a:pt x="61" y="57"/>
                  <a:pt x="61" y="57"/>
                </a:cubicBezTo>
                <a:cubicBezTo>
                  <a:pt x="55" y="114"/>
                  <a:pt x="55" y="114"/>
                  <a:pt x="55" y="114"/>
                </a:cubicBezTo>
                <a:cubicBezTo>
                  <a:pt x="63" y="122"/>
                  <a:pt x="63" y="122"/>
                  <a:pt x="63" y="122"/>
                </a:cubicBezTo>
                <a:cubicBezTo>
                  <a:pt x="71" y="114"/>
                  <a:pt x="71" y="114"/>
                  <a:pt x="71" y="114"/>
                </a:cubicBezTo>
                <a:cubicBezTo>
                  <a:pt x="65" y="57"/>
                  <a:pt x="65" y="57"/>
                  <a:pt x="65" y="57"/>
                </a:cubicBezTo>
                <a:cubicBezTo>
                  <a:pt x="72" y="50"/>
                  <a:pt x="72" y="50"/>
                  <a:pt x="72" y="50"/>
                </a:cubicBezTo>
                <a:cubicBezTo>
                  <a:pt x="94" y="50"/>
                  <a:pt x="94" y="50"/>
                  <a:pt x="94" y="50"/>
                </a:cubicBezTo>
                <a:cubicBezTo>
                  <a:pt x="103" y="50"/>
                  <a:pt x="110" y="55"/>
                  <a:pt x="113" y="63"/>
                </a:cubicBezTo>
                <a:cubicBezTo>
                  <a:pt x="113" y="64"/>
                  <a:pt x="113" y="64"/>
                  <a:pt x="113" y="64"/>
                </a:cubicBezTo>
                <a:cubicBezTo>
                  <a:pt x="114" y="70"/>
                  <a:pt x="114" y="70"/>
                  <a:pt x="114" y="70"/>
                </a:cubicBezTo>
                <a:cubicBezTo>
                  <a:pt x="105" y="72"/>
                  <a:pt x="97" y="76"/>
                  <a:pt x="91" y="83"/>
                </a:cubicBezTo>
                <a:cubicBezTo>
                  <a:pt x="90" y="83"/>
                  <a:pt x="90" y="83"/>
                  <a:pt x="90" y="83"/>
                </a:cubicBezTo>
                <a:cubicBezTo>
                  <a:pt x="90" y="84"/>
                  <a:pt x="90" y="84"/>
                  <a:pt x="90" y="84"/>
                </a:cubicBezTo>
                <a:cubicBezTo>
                  <a:pt x="83" y="91"/>
                  <a:pt x="79" y="102"/>
                  <a:pt x="79" y="113"/>
                </a:cubicBezTo>
                <a:cubicBezTo>
                  <a:pt x="79" y="123"/>
                  <a:pt x="82" y="132"/>
                  <a:pt x="87" y="140"/>
                </a:cubicBezTo>
                <a:cubicBezTo>
                  <a:pt x="77" y="140"/>
                  <a:pt x="77" y="140"/>
                  <a:pt x="77" y="140"/>
                </a:cubicBezTo>
                <a:cubicBezTo>
                  <a:pt x="59" y="140"/>
                  <a:pt x="42" y="151"/>
                  <a:pt x="37" y="168"/>
                </a:cubicBezTo>
                <a:close/>
                <a:moveTo>
                  <a:pt x="196" y="174"/>
                </a:moveTo>
                <a:cubicBezTo>
                  <a:pt x="204" y="222"/>
                  <a:pt x="204" y="222"/>
                  <a:pt x="204" y="222"/>
                </a:cubicBezTo>
                <a:cubicBezTo>
                  <a:pt x="196" y="229"/>
                  <a:pt x="186" y="235"/>
                  <a:pt x="176" y="240"/>
                </a:cubicBezTo>
                <a:cubicBezTo>
                  <a:pt x="170" y="201"/>
                  <a:pt x="170" y="201"/>
                  <a:pt x="170" y="201"/>
                </a:cubicBezTo>
                <a:cubicBezTo>
                  <a:pt x="162" y="201"/>
                  <a:pt x="162" y="201"/>
                  <a:pt x="162" y="201"/>
                </a:cubicBezTo>
                <a:cubicBezTo>
                  <a:pt x="164" y="245"/>
                  <a:pt x="164" y="245"/>
                  <a:pt x="164" y="245"/>
                </a:cubicBezTo>
                <a:cubicBezTo>
                  <a:pt x="151" y="249"/>
                  <a:pt x="137" y="251"/>
                  <a:pt x="122" y="251"/>
                </a:cubicBezTo>
                <a:cubicBezTo>
                  <a:pt x="108" y="251"/>
                  <a:pt x="94" y="249"/>
                  <a:pt x="81" y="245"/>
                </a:cubicBezTo>
                <a:cubicBezTo>
                  <a:pt x="83" y="201"/>
                  <a:pt x="83" y="201"/>
                  <a:pt x="83" y="201"/>
                </a:cubicBezTo>
                <a:cubicBezTo>
                  <a:pt x="75" y="201"/>
                  <a:pt x="75" y="201"/>
                  <a:pt x="75" y="201"/>
                </a:cubicBezTo>
                <a:cubicBezTo>
                  <a:pt x="68" y="240"/>
                  <a:pt x="68" y="240"/>
                  <a:pt x="68" y="240"/>
                </a:cubicBezTo>
                <a:cubicBezTo>
                  <a:pt x="58" y="235"/>
                  <a:pt x="49" y="229"/>
                  <a:pt x="41" y="222"/>
                </a:cubicBezTo>
                <a:cubicBezTo>
                  <a:pt x="49" y="174"/>
                  <a:pt x="49" y="174"/>
                  <a:pt x="49" y="174"/>
                </a:cubicBezTo>
                <a:cubicBezTo>
                  <a:pt x="49" y="173"/>
                  <a:pt x="49" y="172"/>
                  <a:pt x="49" y="172"/>
                </a:cubicBezTo>
                <a:cubicBezTo>
                  <a:pt x="53" y="160"/>
                  <a:pt x="64" y="152"/>
                  <a:pt x="77" y="152"/>
                </a:cubicBezTo>
                <a:cubicBezTo>
                  <a:pt x="104" y="152"/>
                  <a:pt x="104" y="152"/>
                  <a:pt x="104" y="152"/>
                </a:cubicBezTo>
                <a:cubicBezTo>
                  <a:pt x="123" y="174"/>
                  <a:pt x="123" y="174"/>
                  <a:pt x="123" y="174"/>
                </a:cubicBezTo>
                <a:cubicBezTo>
                  <a:pt x="141" y="152"/>
                  <a:pt x="141" y="152"/>
                  <a:pt x="141" y="152"/>
                </a:cubicBezTo>
                <a:cubicBezTo>
                  <a:pt x="168" y="152"/>
                  <a:pt x="168" y="152"/>
                  <a:pt x="168" y="152"/>
                </a:cubicBezTo>
                <a:cubicBezTo>
                  <a:pt x="181" y="152"/>
                  <a:pt x="192" y="160"/>
                  <a:pt x="196" y="172"/>
                </a:cubicBezTo>
                <a:cubicBezTo>
                  <a:pt x="196" y="172"/>
                  <a:pt x="196" y="173"/>
                  <a:pt x="196" y="174"/>
                </a:cubicBezTo>
                <a:close/>
                <a:moveTo>
                  <a:pt x="43" y="23"/>
                </a:moveTo>
                <a:cubicBezTo>
                  <a:pt x="43" y="12"/>
                  <a:pt x="52" y="3"/>
                  <a:pt x="63" y="3"/>
                </a:cubicBezTo>
                <a:cubicBezTo>
                  <a:pt x="74" y="3"/>
                  <a:pt x="83" y="12"/>
                  <a:pt x="83" y="23"/>
                </a:cubicBezTo>
                <a:cubicBezTo>
                  <a:pt x="83" y="34"/>
                  <a:pt x="74" y="43"/>
                  <a:pt x="63" y="43"/>
                </a:cubicBezTo>
                <a:cubicBezTo>
                  <a:pt x="52" y="43"/>
                  <a:pt x="43" y="34"/>
                  <a:pt x="43" y="23"/>
                </a:cubicBezTo>
                <a:close/>
                <a:moveTo>
                  <a:pt x="154" y="34"/>
                </a:moveTo>
                <a:cubicBezTo>
                  <a:pt x="153" y="29"/>
                  <a:pt x="162" y="32"/>
                  <a:pt x="165" y="15"/>
                </a:cubicBezTo>
                <a:cubicBezTo>
                  <a:pt x="167" y="3"/>
                  <a:pt x="177" y="0"/>
                  <a:pt x="182" y="0"/>
                </a:cubicBezTo>
                <a:cubicBezTo>
                  <a:pt x="186" y="0"/>
                  <a:pt x="196" y="3"/>
                  <a:pt x="198" y="15"/>
                </a:cubicBezTo>
                <a:cubicBezTo>
                  <a:pt x="201" y="32"/>
                  <a:pt x="210" y="29"/>
                  <a:pt x="209" y="34"/>
                </a:cubicBezTo>
                <a:cubicBezTo>
                  <a:pt x="208" y="38"/>
                  <a:pt x="199" y="43"/>
                  <a:pt x="182" y="43"/>
                </a:cubicBezTo>
                <a:cubicBezTo>
                  <a:pt x="164" y="43"/>
                  <a:pt x="156" y="38"/>
                  <a:pt x="154" y="34"/>
                </a:cubicBezTo>
                <a:close/>
                <a:moveTo>
                  <a:pt x="122" y="82"/>
                </a:moveTo>
                <a:cubicBezTo>
                  <a:pt x="140" y="82"/>
                  <a:pt x="154" y="96"/>
                  <a:pt x="154" y="113"/>
                </a:cubicBezTo>
                <a:cubicBezTo>
                  <a:pt x="154" y="130"/>
                  <a:pt x="140" y="144"/>
                  <a:pt x="122" y="144"/>
                </a:cubicBezTo>
                <a:cubicBezTo>
                  <a:pt x="105" y="144"/>
                  <a:pt x="91" y="130"/>
                  <a:pt x="91" y="113"/>
                </a:cubicBezTo>
                <a:cubicBezTo>
                  <a:pt x="91" y="96"/>
                  <a:pt x="105" y="82"/>
                  <a:pt x="122" y="82"/>
                </a:cubicBezTo>
                <a:close/>
              </a:path>
            </a:pathLst>
          </a:custGeom>
          <a:solidFill>
            <a:srgbClr val="968C6D"/>
          </a:solidFill>
          <a:ln w="9525">
            <a:noFill/>
            <a:round/>
            <a:headEnd/>
            <a:tailEnd/>
          </a:ln>
        </p:spPr>
        <p:txBody>
          <a:bodyPr vert="horz" wrap="square" lIns="68422" tIns="34211" rIns="68422" bIns="34211" numCol="1" anchor="t" anchorCtr="0" compatLnSpc="1">
            <a:prstTxWarp prst="textNoShape">
              <a:avLst/>
            </a:prstTxWarp>
          </a:bodyPr>
          <a:lstStyle/>
          <a:p>
            <a:pPr defTabSz="684223"/>
            <a:endParaRPr lang="en-US" sz="1347" kern="0" dirty="0">
              <a:solidFill>
                <a:srgbClr val="000000"/>
              </a:solidFill>
            </a:endParaRPr>
          </a:p>
        </p:txBody>
      </p:sp>
      <p:sp>
        <p:nvSpPr>
          <p:cNvPr id="34" name="Rectangle 33"/>
          <p:cNvSpPr/>
          <p:nvPr/>
        </p:nvSpPr>
        <p:spPr bwMode="ltGray">
          <a:xfrm>
            <a:off x="10603651" y="2635114"/>
            <a:ext cx="157094" cy="169277"/>
          </a:xfrm>
          <a:prstGeom prst="rect">
            <a:avLst/>
          </a:prstGeom>
          <a:noFill/>
          <a:ln w="3175" cap="flat" cmpd="sng" algn="ctr">
            <a:noFill/>
            <a:prstDash val="solid"/>
          </a:ln>
          <a:effectLst/>
        </p:spPr>
        <p:txBody>
          <a:bodyPr wrap="none" lIns="0" tIns="0" rIns="0" bIns="0" rtlCol="0" anchor="ctr">
            <a:spAutoFit/>
          </a:bodyPr>
          <a:lstStyle/>
          <a:p>
            <a:pPr defTabSz="684223"/>
            <a:r>
              <a:rPr lang="en-GB" sz="1100" b="1" kern="0" dirty="0">
                <a:solidFill>
                  <a:srgbClr val="000000"/>
                </a:solidFill>
                <a:latin typeface="Georgia" pitchFamily="18" charset="0"/>
              </a:rPr>
              <a:t>FI</a:t>
            </a:r>
          </a:p>
        </p:txBody>
      </p:sp>
      <p:sp>
        <p:nvSpPr>
          <p:cNvPr id="35" name="Rectangle 34"/>
          <p:cNvSpPr/>
          <p:nvPr/>
        </p:nvSpPr>
        <p:spPr bwMode="ltGray">
          <a:xfrm>
            <a:off x="7325628" y="2635114"/>
            <a:ext cx="2039717" cy="1692141"/>
          </a:xfrm>
          <a:prstGeom prst="rect">
            <a:avLst/>
          </a:prstGeom>
          <a:solidFill>
            <a:schemeClr val="bg1"/>
          </a:solidFill>
          <a:ln w="3175" cap="flat" cmpd="sng" algn="ctr">
            <a:solidFill>
              <a:srgbClr val="FFFFFF">
                <a:lumMod val="95000"/>
              </a:srgbClr>
            </a:solidFill>
            <a:prstDash val="solid"/>
          </a:ln>
          <a:effectLst/>
        </p:spPr>
        <p:txBody>
          <a:bodyPr lIns="53876" tIns="53876" rIns="53876" bIns="53876" rtlCol="0" anchor="t" anchorCtr="0"/>
          <a:lstStyle/>
          <a:p>
            <a:pPr defTabSz="684223">
              <a:spcAft>
                <a:spcPts val="224"/>
              </a:spcAft>
            </a:pPr>
            <a:r>
              <a:rPr lang="en-US" sz="1100" b="1" kern="0" dirty="0">
                <a:solidFill>
                  <a:srgbClr val="000000"/>
                </a:solidFill>
                <a:latin typeface="Georgia" pitchFamily="18" charset="0"/>
              </a:rPr>
              <a:t>Identification and verification</a:t>
            </a:r>
          </a:p>
        </p:txBody>
      </p:sp>
      <p:sp>
        <p:nvSpPr>
          <p:cNvPr id="36" name="Rectangle 35"/>
          <p:cNvSpPr/>
          <p:nvPr/>
        </p:nvSpPr>
        <p:spPr bwMode="ltGray">
          <a:xfrm>
            <a:off x="8289429" y="3270407"/>
            <a:ext cx="1051084" cy="703242"/>
          </a:xfrm>
          <a:prstGeom prst="rect">
            <a:avLst/>
          </a:prstGeom>
          <a:noFill/>
          <a:ln w="3175" cap="flat" cmpd="sng" algn="ctr">
            <a:noFill/>
            <a:prstDash val="solid"/>
          </a:ln>
          <a:effectLst/>
        </p:spPr>
        <p:txBody>
          <a:bodyPr lIns="0" tIns="0" rIns="0" bIns="0" rtlCol="0" anchor="t" anchorCtr="0"/>
          <a:lstStyle/>
          <a:p>
            <a:pPr defTabSz="684223">
              <a:spcAft>
                <a:spcPts val="224"/>
              </a:spcAft>
            </a:pPr>
            <a:r>
              <a:rPr lang="en-US" sz="900" b="1" kern="0" dirty="0">
                <a:solidFill>
                  <a:srgbClr val="000000"/>
                </a:solidFill>
                <a:latin typeface="Georgia" pitchFamily="18" charset="0"/>
              </a:rPr>
              <a:t>Bad press screening</a:t>
            </a:r>
          </a:p>
          <a:p>
            <a:pPr defTabSz="684223">
              <a:spcAft>
                <a:spcPts val="224"/>
              </a:spcAft>
            </a:pPr>
            <a:r>
              <a:rPr lang="en-US" sz="900" kern="0" dirty="0">
                <a:solidFill>
                  <a:srgbClr val="000000"/>
                </a:solidFill>
                <a:latin typeface="Georgia" pitchFamily="18" charset="0"/>
              </a:rPr>
              <a:t>Results</a:t>
            </a:r>
          </a:p>
          <a:p>
            <a:pPr defTabSz="684223">
              <a:spcAft>
                <a:spcPts val="224"/>
              </a:spcAft>
            </a:pPr>
            <a:endParaRPr lang="en-US" sz="900" kern="0" dirty="0">
              <a:solidFill>
                <a:srgbClr val="000000"/>
              </a:solidFill>
              <a:latin typeface="Georgia" pitchFamily="18" charset="0"/>
            </a:endParaRPr>
          </a:p>
        </p:txBody>
      </p:sp>
      <p:sp>
        <p:nvSpPr>
          <p:cNvPr id="37" name="TextBox 36"/>
          <p:cNvSpPr txBox="1"/>
          <p:nvPr/>
        </p:nvSpPr>
        <p:spPr>
          <a:xfrm>
            <a:off x="8289429" y="3824950"/>
            <a:ext cx="1051084" cy="415498"/>
          </a:xfrm>
          <a:prstGeom prst="rect">
            <a:avLst/>
          </a:prstGeom>
          <a:noFill/>
          <a:ln>
            <a:noFill/>
          </a:ln>
        </p:spPr>
        <p:txBody>
          <a:bodyPr wrap="square" lIns="0" tIns="0" rIns="0" bIns="0" rtlCol="0">
            <a:spAutoFit/>
          </a:bodyPr>
          <a:lstStyle/>
          <a:p>
            <a:pPr indent="-205267" defTabSz="684223">
              <a:spcAft>
                <a:spcPts val="674"/>
              </a:spcAft>
            </a:pPr>
            <a:r>
              <a:rPr lang="en-GB" sz="900" kern="0" dirty="0">
                <a:solidFill>
                  <a:srgbClr val="000000"/>
                </a:solidFill>
                <a:latin typeface="Georgia" pitchFamily="18" charset="0"/>
              </a:rPr>
              <a:t>http://www.forbes.</a:t>
            </a:r>
            <a:br>
              <a:rPr lang="en-GB" sz="900" kern="0" dirty="0">
                <a:solidFill>
                  <a:srgbClr val="000000"/>
                </a:solidFill>
                <a:latin typeface="Georgia" pitchFamily="18" charset="0"/>
              </a:rPr>
            </a:br>
            <a:r>
              <a:rPr lang="en-GB" sz="900" kern="0" dirty="0">
                <a:solidFill>
                  <a:srgbClr val="000000"/>
                </a:solidFill>
                <a:latin typeface="Georgia" pitchFamily="18" charset="0"/>
              </a:rPr>
              <a:t>pl/tagi/8/bernard-madoff/1</a:t>
            </a:r>
          </a:p>
        </p:txBody>
      </p:sp>
      <p:sp>
        <p:nvSpPr>
          <p:cNvPr id="38" name="TextBox 37"/>
          <p:cNvSpPr txBox="1"/>
          <p:nvPr/>
        </p:nvSpPr>
        <p:spPr>
          <a:xfrm>
            <a:off x="7392987" y="3139150"/>
            <a:ext cx="460062" cy="169277"/>
          </a:xfrm>
          <a:prstGeom prst="rect">
            <a:avLst/>
          </a:prstGeom>
          <a:noFill/>
        </p:spPr>
        <p:txBody>
          <a:bodyPr wrap="none" lIns="0" tIns="0" rIns="0" bIns="0" rtlCol="0">
            <a:spAutoFit/>
          </a:bodyPr>
          <a:lstStyle/>
          <a:p>
            <a:pPr indent="-205267" defTabSz="684223">
              <a:spcAft>
                <a:spcPts val="674"/>
              </a:spcAft>
            </a:pPr>
            <a:r>
              <a:rPr lang="en-GB" sz="1100" kern="0" dirty="0">
                <a:solidFill>
                  <a:srgbClr val="000000"/>
                </a:solidFill>
                <a:latin typeface="Georgia" pitchFamily="18" charset="0"/>
              </a:rPr>
              <a:t>Results</a:t>
            </a:r>
          </a:p>
        </p:txBody>
      </p:sp>
      <p:sp>
        <p:nvSpPr>
          <p:cNvPr id="39" name="Rectangle 38"/>
          <p:cNvSpPr/>
          <p:nvPr/>
        </p:nvSpPr>
        <p:spPr>
          <a:xfrm>
            <a:off x="7399299" y="3348021"/>
            <a:ext cx="811118" cy="341350"/>
          </a:xfrm>
          <a:prstGeom prst="rect">
            <a:avLst/>
          </a:prstGeom>
          <a:solidFill>
            <a:schemeClr val="bg1"/>
          </a:solidFill>
          <a:ln w="25400" cap="flat" cmpd="sng" algn="ctr">
            <a:noFill/>
            <a:prstDash val="solid"/>
          </a:ln>
          <a:effectLst/>
        </p:spPr>
        <p:txBody>
          <a:bodyPr rtlCol="0" anchor="ctr"/>
          <a:lstStyle/>
          <a:p>
            <a:pPr algn="ctr" defTabSz="684223"/>
            <a:endParaRPr lang="en-GB" sz="1100" kern="0" dirty="0">
              <a:solidFill>
                <a:srgbClr val="FFFFFF"/>
              </a:solidFill>
            </a:endParaRPr>
          </a:p>
        </p:txBody>
      </p:sp>
      <p:pic>
        <p:nvPicPr>
          <p:cNvPr id="40" name="Picture 18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715" t="18127" r="49238" b="5174"/>
          <a:stretch/>
        </p:blipFill>
        <p:spPr bwMode="auto">
          <a:xfrm>
            <a:off x="7430200" y="3383624"/>
            <a:ext cx="152142" cy="1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7621586" y="3443069"/>
            <a:ext cx="540000" cy="230832"/>
          </a:xfrm>
          <a:prstGeom prst="rect">
            <a:avLst/>
          </a:prstGeom>
          <a:noFill/>
        </p:spPr>
        <p:txBody>
          <a:bodyPr wrap="square" lIns="0" tIns="0" rIns="0" bIns="0" rtlCol="0">
            <a:spAutoFit/>
          </a:bodyPr>
          <a:lstStyle/>
          <a:p>
            <a:pPr indent="-205267" defTabSz="684223"/>
            <a:r>
              <a:rPr lang="en-GB" sz="500" kern="0" dirty="0">
                <a:solidFill>
                  <a:srgbClr val="000000"/>
                </a:solidFill>
                <a:latin typeface="Georgia" pitchFamily="18" charset="0"/>
              </a:rPr>
              <a:t>Bernard Lawrence Madoff</a:t>
            </a:r>
          </a:p>
        </p:txBody>
      </p:sp>
      <p:sp>
        <p:nvSpPr>
          <p:cNvPr id="42" name="TextBox 41"/>
          <p:cNvSpPr txBox="1"/>
          <p:nvPr/>
        </p:nvSpPr>
        <p:spPr>
          <a:xfrm>
            <a:off x="7621588" y="3375100"/>
            <a:ext cx="540000" cy="76944"/>
          </a:xfrm>
          <a:prstGeom prst="rect">
            <a:avLst/>
          </a:prstGeom>
          <a:noFill/>
        </p:spPr>
        <p:txBody>
          <a:bodyPr wrap="square" lIns="0" tIns="0" rIns="0" bIns="0" rtlCol="0">
            <a:spAutoFit/>
          </a:bodyPr>
          <a:lstStyle/>
          <a:p>
            <a:pPr indent="-205267" defTabSz="684223"/>
            <a:r>
              <a:rPr lang="en-GB" sz="500" b="1" kern="0" dirty="0">
                <a:solidFill>
                  <a:srgbClr val="000000"/>
                </a:solidFill>
                <a:latin typeface="Georgia" pitchFamily="18" charset="0"/>
              </a:rPr>
              <a:t>ID</a:t>
            </a:r>
          </a:p>
        </p:txBody>
      </p:sp>
      <p:sp>
        <p:nvSpPr>
          <p:cNvPr id="43" name="Rectangle 42"/>
          <p:cNvSpPr/>
          <p:nvPr/>
        </p:nvSpPr>
        <p:spPr>
          <a:xfrm>
            <a:off x="7399299" y="3824950"/>
            <a:ext cx="811118" cy="341350"/>
          </a:xfrm>
          <a:prstGeom prst="rect">
            <a:avLst/>
          </a:prstGeom>
          <a:solidFill>
            <a:schemeClr val="bg1"/>
          </a:solidFill>
          <a:ln w="25400" cap="flat" cmpd="sng" algn="ctr">
            <a:noFill/>
            <a:prstDash val="solid"/>
          </a:ln>
          <a:effectLst/>
        </p:spPr>
        <p:txBody>
          <a:bodyPr rtlCol="0" anchor="ctr"/>
          <a:lstStyle/>
          <a:p>
            <a:pPr algn="ctr" defTabSz="684223"/>
            <a:endParaRPr lang="en-GB" sz="1100" kern="0" dirty="0">
              <a:solidFill>
                <a:srgbClr val="FFFFFF"/>
              </a:solidFill>
            </a:endParaRPr>
          </a:p>
        </p:txBody>
      </p:sp>
      <p:pic>
        <p:nvPicPr>
          <p:cNvPr id="44" name="Picture 18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715" t="18127" r="49238" b="5174"/>
          <a:stretch/>
        </p:blipFill>
        <p:spPr bwMode="auto">
          <a:xfrm>
            <a:off x="7430200" y="3860553"/>
            <a:ext cx="152142" cy="1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7621588" y="3930439"/>
            <a:ext cx="540000" cy="230832"/>
          </a:xfrm>
          <a:prstGeom prst="rect">
            <a:avLst/>
          </a:prstGeom>
          <a:noFill/>
        </p:spPr>
        <p:txBody>
          <a:bodyPr wrap="square" lIns="0" tIns="0" rIns="0" bIns="0" rtlCol="0">
            <a:spAutoFit/>
          </a:bodyPr>
          <a:lstStyle/>
          <a:p>
            <a:pPr indent="-205267" defTabSz="684223"/>
            <a:r>
              <a:rPr lang="en-GB" sz="500" kern="0" dirty="0">
                <a:solidFill>
                  <a:srgbClr val="000000"/>
                </a:solidFill>
                <a:latin typeface="Georgia" pitchFamily="18" charset="0"/>
              </a:rPr>
              <a:t>Bernard Lawrence Madoff</a:t>
            </a:r>
          </a:p>
        </p:txBody>
      </p:sp>
      <p:sp>
        <p:nvSpPr>
          <p:cNvPr id="46" name="TextBox 45"/>
          <p:cNvSpPr txBox="1"/>
          <p:nvPr/>
        </p:nvSpPr>
        <p:spPr>
          <a:xfrm>
            <a:off x="7621588" y="3852028"/>
            <a:ext cx="540000" cy="153888"/>
          </a:xfrm>
          <a:prstGeom prst="rect">
            <a:avLst/>
          </a:prstGeom>
          <a:noFill/>
        </p:spPr>
        <p:txBody>
          <a:bodyPr wrap="square" lIns="0" tIns="0" rIns="0" bIns="0" rtlCol="0">
            <a:spAutoFit/>
          </a:bodyPr>
          <a:lstStyle/>
          <a:p>
            <a:pPr indent="-205267" defTabSz="684223"/>
            <a:r>
              <a:rPr lang="en-GB" sz="500" b="1" kern="0" dirty="0">
                <a:solidFill>
                  <a:srgbClr val="000000"/>
                </a:solidFill>
                <a:latin typeface="Georgia" pitchFamily="18" charset="0"/>
              </a:rPr>
              <a:t>Driving license</a:t>
            </a:r>
          </a:p>
        </p:txBody>
      </p:sp>
      <p:cxnSp>
        <p:nvCxnSpPr>
          <p:cNvPr id="48" name="AutoShape 58"/>
          <p:cNvCxnSpPr>
            <a:cxnSpLocks noChangeShapeType="1"/>
          </p:cNvCxnSpPr>
          <p:nvPr/>
        </p:nvCxnSpPr>
        <p:spPr bwMode="auto">
          <a:xfrm flipH="1">
            <a:off x="3047670" y="5741828"/>
            <a:ext cx="6243559" cy="0"/>
          </a:xfrm>
          <a:prstGeom prst="straightConnector1">
            <a:avLst/>
          </a:prstGeom>
          <a:noFill/>
          <a:ln w="38100">
            <a:solidFill>
              <a:srgbClr val="968C6D"/>
            </a:solidFill>
            <a:round/>
            <a:headEnd/>
            <a:tailEnd type="triangle" w="med" len="med"/>
          </a:ln>
        </p:spPr>
      </p:cxnSp>
      <p:sp>
        <p:nvSpPr>
          <p:cNvPr id="49" name="TextBox 48"/>
          <p:cNvSpPr txBox="1"/>
          <p:nvPr/>
        </p:nvSpPr>
        <p:spPr>
          <a:xfrm>
            <a:off x="5154780" y="5658735"/>
            <a:ext cx="2029338" cy="184666"/>
          </a:xfrm>
          <a:prstGeom prst="rect">
            <a:avLst/>
          </a:prstGeom>
          <a:solidFill>
            <a:srgbClr val="FFFFFF"/>
          </a:solidFill>
        </p:spPr>
        <p:txBody>
          <a:bodyPr wrap="square" lIns="0" tIns="0" rIns="0" bIns="0" rtlCol="0" anchor="ctr">
            <a:spAutoFit/>
          </a:bodyPr>
          <a:lstStyle/>
          <a:p>
            <a:pPr algn="ctr" defTabSz="684223">
              <a:spcAft>
                <a:spcPts val="224"/>
              </a:spcAft>
            </a:pPr>
            <a:r>
              <a:rPr lang="en-GB" sz="1200" b="1" kern="0" dirty="0">
                <a:solidFill>
                  <a:srgbClr val="968C6D"/>
                </a:solidFill>
                <a:latin typeface="Georgia" pitchFamily="18" charset="0"/>
              </a:rPr>
              <a:t>Centre of excellence</a:t>
            </a:r>
          </a:p>
        </p:txBody>
      </p:sp>
      <p:sp>
        <p:nvSpPr>
          <p:cNvPr id="50" name="TextBox 49"/>
          <p:cNvSpPr txBox="1"/>
          <p:nvPr/>
        </p:nvSpPr>
        <p:spPr>
          <a:xfrm>
            <a:off x="7325629" y="5236735"/>
            <a:ext cx="1877846" cy="338554"/>
          </a:xfrm>
          <a:prstGeom prst="rect">
            <a:avLst/>
          </a:prstGeom>
          <a:noFill/>
        </p:spPr>
        <p:txBody>
          <a:bodyPr wrap="square" lIns="0" tIns="0" rIns="0" bIns="0" rtlCol="0">
            <a:spAutoFit/>
          </a:bodyPr>
          <a:lstStyle/>
          <a:p>
            <a:pPr indent="-205267" defTabSz="684223">
              <a:spcAft>
                <a:spcPts val="674"/>
              </a:spcAft>
            </a:pPr>
            <a:r>
              <a:rPr lang="en-GB" sz="1100" kern="0" dirty="0">
                <a:solidFill>
                  <a:srgbClr val="000000"/>
                </a:solidFill>
                <a:latin typeface="Georgia" pitchFamily="18" charset="0"/>
              </a:rPr>
              <a:t>Example only for discussion purposes</a:t>
            </a:r>
          </a:p>
        </p:txBody>
      </p:sp>
      <p:sp>
        <p:nvSpPr>
          <p:cNvPr id="51" name="Freeform 242"/>
          <p:cNvSpPr>
            <a:spLocks noEditPoints="1"/>
          </p:cNvSpPr>
          <p:nvPr/>
        </p:nvSpPr>
        <p:spPr bwMode="auto">
          <a:xfrm>
            <a:off x="3371657" y="3004487"/>
            <a:ext cx="884236" cy="687572"/>
          </a:xfrm>
          <a:custGeom>
            <a:avLst/>
            <a:gdLst>
              <a:gd name="T0" fmla="*/ 2356 w 2356"/>
              <a:gd name="T1" fmla="*/ 1670 h 1832"/>
              <a:gd name="T2" fmla="*/ 2350 w 2356"/>
              <a:gd name="T3" fmla="*/ 1658 h 1832"/>
              <a:gd name="T4" fmla="*/ 2082 w 2356"/>
              <a:gd name="T5" fmla="*/ 1316 h 1832"/>
              <a:gd name="T6" fmla="*/ 2058 w 2356"/>
              <a:gd name="T7" fmla="*/ 1298 h 1832"/>
              <a:gd name="T8" fmla="*/ 326 w 2356"/>
              <a:gd name="T9" fmla="*/ 1292 h 1832"/>
              <a:gd name="T10" fmla="*/ 298 w 2356"/>
              <a:gd name="T11" fmla="*/ 1298 h 1832"/>
              <a:gd name="T12" fmla="*/ 14 w 2356"/>
              <a:gd name="T13" fmla="*/ 1644 h 1832"/>
              <a:gd name="T14" fmla="*/ 6 w 2356"/>
              <a:gd name="T15" fmla="*/ 1658 h 1832"/>
              <a:gd name="T16" fmla="*/ 0 w 2356"/>
              <a:gd name="T17" fmla="*/ 1670 h 1832"/>
              <a:gd name="T18" fmla="*/ 0 w 2356"/>
              <a:gd name="T19" fmla="*/ 1684 h 1832"/>
              <a:gd name="T20" fmla="*/ 0 w 2356"/>
              <a:gd name="T21" fmla="*/ 1780 h 1832"/>
              <a:gd name="T22" fmla="*/ 18 w 2356"/>
              <a:gd name="T23" fmla="*/ 1814 h 1832"/>
              <a:gd name="T24" fmla="*/ 52 w 2356"/>
              <a:gd name="T25" fmla="*/ 1832 h 1832"/>
              <a:gd name="T26" fmla="*/ 2292 w 2356"/>
              <a:gd name="T27" fmla="*/ 1832 h 1832"/>
              <a:gd name="T28" fmla="*/ 2328 w 2356"/>
              <a:gd name="T29" fmla="*/ 1822 h 1832"/>
              <a:gd name="T30" fmla="*/ 2352 w 2356"/>
              <a:gd name="T31" fmla="*/ 1792 h 1832"/>
              <a:gd name="T32" fmla="*/ 2356 w 2356"/>
              <a:gd name="T33" fmla="*/ 1684 h 1832"/>
              <a:gd name="T34" fmla="*/ 2356 w 2356"/>
              <a:gd name="T35" fmla="*/ 1682 h 1832"/>
              <a:gd name="T36" fmla="*/ 1396 w 2356"/>
              <a:gd name="T37" fmla="*/ 1546 h 1832"/>
              <a:gd name="T38" fmla="*/ 2210 w 2356"/>
              <a:gd name="T39" fmla="*/ 1764 h 1832"/>
              <a:gd name="T40" fmla="*/ 2192 w 2356"/>
              <a:gd name="T41" fmla="*/ 1774 h 1832"/>
              <a:gd name="T42" fmla="*/ 2172 w 2356"/>
              <a:gd name="T43" fmla="*/ 1778 h 1832"/>
              <a:gd name="T44" fmla="*/ 2144 w 2356"/>
              <a:gd name="T45" fmla="*/ 1770 h 1832"/>
              <a:gd name="T46" fmla="*/ 2128 w 2356"/>
              <a:gd name="T47" fmla="*/ 1756 h 1832"/>
              <a:gd name="T48" fmla="*/ 2120 w 2356"/>
              <a:gd name="T49" fmla="*/ 1726 h 1832"/>
              <a:gd name="T50" fmla="*/ 2124 w 2356"/>
              <a:gd name="T51" fmla="*/ 1706 h 1832"/>
              <a:gd name="T52" fmla="*/ 2134 w 2356"/>
              <a:gd name="T53" fmla="*/ 1688 h 1832"/>
              <a:gd name="T54" fmla="*/ 2162 w 2356"/>
              <a:gd name="T55" fmla="*/ 1676 h 1832"/>
              <a:gd name="T56" fmla="*/ 2192 w 2356"/>
              <a:gd name="T57" fmla="*/ 1678 h 1832"/>
              <a:gd name="T58" fmla="*/ 2210 w 2356"/>
              <a:gd name="T59" fmla="*/ 1688 h 1832"/>
              <a:gd name="T60" fmla="*/ 2224 w 2356"/>
              <a:gd name="T61" fmla="*/ 1716 h 1832"/>
              <a:gd name="T62" fmla="*/ 2224 w 2356"/>
              <a:gd name="T63" fmla="*/ 1736 h 1832"/>
              <a:gd name="T64" fmla="*/ 2210 w 2356"/>
              <a:gd name="T65" fmla="*/ 1764 h 1832"/>
              <a:gd name="T66" fmla="*/ 2006 w 2356"/>
              <a:gd name="T67" fmla="*/ 1216 h 1832"/>
              <a:gd name="T68" fmla="*/ 2036 w 2356"/>
              <a:gd name="T69" fmla="*/ 1210 h 1832"/>
              <a:gd name="T70" fmla="*/ 2070 w 2356"/>
              <a:gd name="T71" fmla="*/ 1182 h 1832"/>
              <a:gd name="T72" fmla="*/ 2084 w 2356"/>
              <a:gd name="T73" fmla="*/ 1138 h 1832"/>
              <a:gd name="T74" fmla="*/ 2082 w 2356"/>
              <a:gd name="T75" fmla="*/ 62 h 1832"/>
              <a:gd name="T76" fmla="*/ 2062 w 2356"/>
              <a:gd name="T77" fmla="*/ 22 h 1832"/>
              <a:gd name="T78" fmla="*/ 2022 w 2356"/>
              <a:gd name="T79" fmla="*/ 2 h 1832"/>
              <a:gd name="T80" fmla="*/ 350 w 2356"/>
              <a:gd name="T81" fmla="*/ 0 h 1832"/>
              <a:gd name="T82" fmla="*/ 306 w 2356"/>
              <a:gd name="T83" fmla="*/ 12 h 1832"/>
              <a:gd name="T84" fmla="*/ 278 w 2356"/>
              <a:gd name="T85" fmla="*/ 48 h 1832"/>
              <a:gd name="T86" fmla="*/ 272 w 2356"/>
              <a:gd name="T87" fmla="*/ 1138 h 1832"/>
              <a:gd name="T88" fmla="*/ 278 w 2356"/>
              <a:gd name="T89" fmla="*/ 1168 h 1832"/>
              <a:gd name="T90" fmla="*/ 306 w 2356"/>
              <a:gd name="T91" fmla="*/ 1202 h 1832"/>
              <a:gd name="T92" fmla="*/ 350 w 2356"/>
              <a:gd name="T93" fmla="*/ 1216 h 1832"/>
              <a:gd name="T94" fmla="*/ 1926 w 2356"/>
              <a:gd name="T95" fmla="*/ 156 h 1832"/>
              <a:gd name="T96" fmla="*/ 428 w 2356"/>
              <a:gd name="T97" fmla="*/ 156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56" h="1832">
                <a:moveTo>
                  <a:pt x="2356" y="1682"/>
                </a:moveTo>
                <a:lnTo>
                  <a:pt x="2356" y="1682"/>
                </a:lnTo>
                <a:lnTo>
                  <a:pt x="2356" y="1670"/>
                </a:lnTo>
                <a:lnTo>
                  <a:pt x="2352" y="1660"/>
                </a:lnTo>
                <a:lnTo>
                  <a:pt x="2352" y="1660"/>
                </a:lnTo>
                <a:lnTo>
                  <a:pt x="2350" y="1658"/>
                </a:lnTo>
                <a:lnTo>
                  <a:pt x="2350" y="1658"/>
                </a:lnTo>
                <a:lnTo>
                  <a:pt x="2342" y="1644"/>
                </a:lnTo>
                <a:lnTo>
                  <a:pt x="2082" y="1316"/>
                </a:lnTo>
                <a:lnTo>
                  <a:pt x="2082" y="1316"/>
                </a:lnTo>
                <a:lnTo>
                  <a:pt x="2072" y="1306"/>
                </a:lnTo>
                <a:lnTo>
                  <a:pt x="2058" y="1298"/>
                </a:lnTo>
                <a:lnTo>
                  <a:pt x="2046" y="1294"/>
                </a:lnTo>
                <a:lnTo>
                  <a:pt x="2030" y="1292"/>
                </a:lnTo>
                <a:lnTo>
                  <a:pt x="326" y="1292"/>
                </a:lnTo>
                <a:lnTo>
                  <a:pt x="326" y="1292"/>
                </a:lnTo>
                <a:lnTo>
                  <a:pt x="310" y="1294"/>
                </a:lnTo>
                <a:lnTo>
                  <a:pt x="298" y="1298"/>
                </a:lnTo>
                <a:lnTo>
                  <a:pt x="284" y="1306"/>
                </a:lnTo>
                <a:lnTo>
                  <a:pt x="274" y="1316"/>
                </a:lnTo>
                <a:lnTo>
                  <a:pt x="14" y="1644"/>
                </a:lnTo>
                <a:lnTo>
                  <a:pt x="14" y="1644"/>
                </a:lnTo>
                <a:lnTo>
                  <a:pt x="6" y="1658"/>
                </a:lnTo>
                <a:lnTo>
                  <a:pt x="6" y="1658"/>
                </a:lnTo>
                <a:lnTo>
                  <a:pt x="4" y="1660"/>
                </a:lnTo>
                <a:lnTo>
                  <a:pt x="4" y="1660"/>
                </a:lnTo>
                <a:lnTo>
                  <a:pt x="0" y="1670"/>
                </a:lnTo>
                <a:lnTo>
                  <a:pt x="0" y="1682"/>
                </a:lnTo>
                <a:lnTo>
                  <a:pt x="0" y="1682"/>
                </a:lnTo>
                <a:lnTo>
                  <a:pt x="0" y="1684"/>
                </a:lnTo>
                <a:lnTo>
                  <a:pt x="0" y="1768"/>
                </a:lnTo>
                <a:lnTo>
                  <a:pt x="0" y="1768"/>
                </a:lnTo>
                <a:lnTo>
                  <a:pt x="0" y="1780"/>
                </a:lnTo>
                <a:lnTo>
                  <a:pt x="4" y="1792"/>
                </a:lnTo>
                <a:lnTo>
                  <a:pt x="10" y="1804"/>
                </a:lnTo>
                <a:lnTo>
                  <a:pt x="18" y="1814"/>
                </a:lnTo>
                <a:lnTo>
                  <a:pt x="28" y="1822"/>
                </a:lnTo>
                <a:lnTo>
                  <a:pt x="40" y="1828"/>
                </a:lnTo>
                <a:lnTo>
                  <a:pt x="52" y="1832"/>
                </a:lnTo>
                <a:lnTo>
                  <a:pt x="64" y="1832"/>
                </a:lnTo>
                <a:lnTo>
                  <a:pt x="2292" y="1832"/>
                </a:lnTo>
                <a:lnTo>
                  <a:pt x="2292" y="1832"/>
                </a:lnTo>
                <a:lnTo>
                  <a:pt x="2304" y="1832"/>
                </a:lnTo>
                <a:lnTo>
                  <a:pt x="2316" y="1828"/>
                </a:lnTo>
                <a:lnTo>
                  <a:pt x="2328" y="1822"/>
                </a:lnTo>
                <a:lnTo>
                  <a:pt x="2338" y="1814"/>
                </a:lnTo>
                <a:lnTo>
                  <a:pt x="2346" y="1804"/>
                </a:lnTo>
                <a:lnTo>
                  <a:pt x="2352" y="1792"/>
                </a:lnTo>
                <a:lnTo>
                  <a:pt x="2356" y="1780"/>
                </a:lnTo>
                <a:lnTo>
                  <a:pt x="2356" y="1768"/>
                </a:lnTo>
                <a:lnTo>
                  <a:pt x="2356" y="1684"/>
                </a:lnTo>
                <a:lnTo>
                  <a:pt x="2356" y="1684"/>
                </a:lnTo>
                <a:lnTo>
                  <a:pt x="2356" y="1682"/>
                </a:lnTo>
                <a:lnTo>
                  <a:pt x="2356" y="1682"/>
                </a:lnTo>
                <a:close/>
                <a:moveTo>
                  <a:pt x="878" y="1668"/>
                </a:moveTo>
                <a:lnTo>
                  <a:pt x="960" y="1546"/>
                </a:lnTo>
                <a:lnTo>
                  <a:pt x="1396" y="1546"/>
                </a:lnTo>
                <a:lnTo>
                  <a:pt x="1478" y="1668"/>
                </a:lnTo>
                <a:lnTo>
                  <a:pt x="878" y="1668"/>
                </a:lnTo>
                <a:close/>
                <a:moveTo>
                  <a:pt x="2210" y="1764"/>
                </a:moveTo>
                <a:lnTo>
                  <a:pt x="2210" y="1764"/>
                </a:lnTo>
                <a:lnTo>
                  <a:pt x="2202" y="1770"/>
                </a:lnTo>
                <a:lnTo>
                  <a:pt x="2192" y="1774"/>
                </a:lnTo>
                <a:lnTo>
                  <a:pt x="2182" y="1778"/>
                </a:lnTo>
                <a:lnTo>
                  <a:pt x="2172" y="1778"/>
                </a:lnTo>
                <a:lnTo>
                  <a:pt x="2172" y="1778"/>
                </a:lnTo>
                <a:lnTo>
                  <a:pt x="2162" y="1778"/>
                </a:lnTo>
                <a:lnTo>
                  <a:pt x="2152" y="1774"/>
                </a:lnTo>
                <a:lnTo>
                  <a:pt x="2144" y="1770"/>
                </a:lnTo>
                <a:lnTo>
                  <a:pt x="2134" y="1764"/>
                </a:lnTo>
                <a:lnTo>
                  <a:pt x="2134" y="1764"/>
                </a:lnTo>
                <a:lnTo>
                  <a:pt x="2128" y="1756"/>
                </a:lnTo>
                <a:lnTo>
                  <a:pt x="2124" y="1746"/>
                </a:lnTo>
                <a:lnTo>
                  <a:pt x="2120" y="1736"/>
                </a:lnTo>
                <a:lnTo>
                  <a:pt x="2120" y="1726"/>
                </a:lnTo>
                <a:lnTo>
                  <a:pt x="2120" y="1726"/>
                </a:lnTo>
                <a:lnTo>
                  <a:pt x="2120" y="1716"/>
                </a:lnTo>
                <a:lnTo>
                  <a:pt x="2124" y="1706"/>
                </a:lnTo>
                <a:lnTo>
                  <a:pt x="2128" y="1696"/>
                </a:lnTo>
                <a:lnTo>
                  <a:pt x="2134" y="1688"/>
                </a:lnTo>
                <a:lnTo>
                  <a:pt x="2134" y="1688"/>
                </a:lnTo>
                <a:lnTo>
                  <a:pt x="2144" y="1682"/>
                </a:lnTo>
                <a:lnTo>
                  <a:pt x="2152" y="1678"/>
                </a:lnTo>
                <a:lnTo>
                  <a:pt x="2162" y="1676"/>
                </a:lnTo>
                <a:lnTo>
                  <a:pt x="2172" y="1674"/>
                </a:lnTo>
                <a:lnTo>
                  <a:pt x="2182" y="1676"/>
                </a:lnTo>
                <a:lnTo>
                  <a:pt x="2192" y="1678"/>
                </a:lnTo>
                <a:lnTo>
                  <a:pt x="2202" y="1682"/>
                </a:lnTo>
                <a:lnTo>
                  <a:pt x="2210" y="1688"/>
                </a:lnTo>
                <a:lnTo>
                  <a:pt x="2210" y="1688"/>
                </a:lnTo>
                <a:lnTo>
                  <a:pt x="2216" y="1696"/>
                </a:lnTo>
                <a:lnTo>
                  <a:pt x="2220" y="1706"/>
                </a:lnTo>
                <a:lnTo>
                  <a:pt x="2224" y="1716"/>
                </a:lnTo>
                <a:lnTo>
                  <a:pt x="2224" y="1726"/>
                </a:lnTo>
                <a:lnTo>
                  <a:pt x="2224" y="1726"/>
                </a:lnTo>
                <a:lnTo>
                  <a:pt x="2224" y="1736"/>
                </a:lnTo>
                <a:lnTo>
                  <a:pt x="2220" y="1746"/>
                </a:lnTo>
                <a:lnTo>
                  <a:pt x="2216" y="1756"/>
                </a:lnTo>
                <a:lnTo>
                  <a:pt x="2210" y="1764"/>
                </a:lnTo>
                <a:lnTo>
                  <a:pt x="2210" y="1764"/>
                </a:lnTo>
                <a:close/>
                <a:moveTo>
                  <a:pt x="350" y="1216"/>
                </a:moveTo>
                <a:lnTo>
                  <a:pt x="2006" y="1216"/>
                </a:lnTo>
                <a:lnTo>
                  <a:pt x="2006" y="1216"/>
                </a:lnTo>
                <a:lnTo>
                  <a:pt x="2022" y="1214"/>
                </a:lnTo>
                <a:lnTo>
                  <a:pt x="2036" y="1210"/>
                </a:lnTo>
                <a:lnTo>
                  <a:pt x="2050" y="1202"/>
                </a:lnTo>
                <a:lnTo>
                  <a:pt x="2062" y="1192"/>
                </a:lnTo>
                <a:lnTo>
                  <a:pt x="2070" y="1182"/>
                </a:lnTo>
                <a:lnTo>
                  <a:pt x="2078" y="1168"/>
                </a:lnTo>
                <a:lnTo>
                  <a:pt x="2082" y="1152"/>
                </a:lnTo>
                <a:lnTo>
                  <a:pt x="2084" y="1138"/>
                </a:lnTo>
                <a:lnTo>
                  <a:pt x="2084" y="78"/>
                </a:lnTo>
                <a:lnTo>
                  <a:pt x="2084" y="78"/>
                </a:lnTo>
                <a:lnTo>
                  <a:pt x="2082" y="62"/>
                </a:lnTo>
                <a:lnTo>
                  <a:pt x="2078" y="48"/>
                </a:lnTo>
                <a:lnTo>
                  <a:pt x="2070" y="34"/>
                </a:lnTo>
                <a:lnTo>
                  <a:pt x="2062" y="22"/>
                </a:lnTo>
                <a:lnTo>
                  <a:pt x="2050" y="12"/>
                </a:lnTo>
                <a:lnTo>
                  <a:pt x="2036" y="6"/>
                </a:lnTo>
                <a:lnTo>
                  <a:pt x="2022" y="2"/>
                </a:lnTo>
                <a:lnTo>
                  <a:pt x="2006" y="0"/>
                </a:lnTo>
                <a:lnTo>
                  <a:pt x="350" y="0"/>
                </a:lnTo>
                <a:lnTo>
                  <a:pt x="350" y="0"/>
                </a:lnTo>
                <a:lnTo>
                  <a:pt x="334" y="2"/>
                </a:lnTo>
                <a:lnTo>
                  <a:pt x="320" y="6"/>
                </a:lnTo>
                <a:lnTo>
                  <a:pt x="306" y="12"/>
                </a:lnTo>
                <a:lnTo>
                  <a:pt x="294" y="22"/>
                </a:lnTo>
                <a:lnTo>
                  <a:pt x="286" y="34"/>
                </a:lnTo>
                <a:lnTo>
                  <a:pt x="278" y="48"/>
                </a:lnTo>
                <a:lnTo>
                  <a:pt x="274" y="62"/>
                </a:lnTo>
                <a:lnTo>
                  <a:pt x="272" y="78"/>
                </a:lnTo>
                <a:lnTo>
                  <a:pt x="272" y="1138"/>
                </a:lnTo>
                <a:lnTo>
                  <a:pt x="272" y="1138"/>
                </a:lnTo>
                <a:lnTo>
                  <a:pt x="274" y="1152"/>
                </a:lnTo>
                <a:lnTo>
                  <a:pt x="278" y="1168"/>
                </a:lnTo>
                <a:lnTo>
                  <a:pt x="286" y="1182"/>
                </a:lnTo>
                <a:lnTo>
                  <a:pt x="294" y="1192"/>
                </a:lnTo>
                <a:lnTo>
                  <a:pt x="306" y="1202"/>
                </a:lnTo>
                <a:lnTo>
                  <a:pt x="320" y="1210"/>
                </a:lnTo>
                <a:lnTo>
                  <a:pt x="334" y="1214"/>
                </a:lnTo>
                <a:lnTo>
                  <a:pt x="350" y="1216"/>
                </a:lnTo>
                <a:lnTo>
                  <a:pt x="350" y="1216"/>
                </a:lnTo>
                <a:close/>
                <a:moveTo>
                  <a:pt x="428" y="156"/>
                </a:moveTo>
                <a:lnTo>
                  <a:pt x="1926" y="156"/>
                </a:lnTo>
                <a:lnTo>
                  <a:pt x="1926" y="1058"/>
                </a:lnTo>
                <a:lnTo>
                  <a:pt x="428" y="1058"/>
                </a:lnTo>
                <a:lnTo>
                  <a:pt x="428" y="156"/>
                </a:lnTo>
                <a:close/>
              </a:path>
            </a:pathLst>
          </a:custGeom>
          <a:solidFill>
            <a:schemeClr val="bg2"/>
          </a:solidFill>
          <a:ln>
            <a:noFill/>
          </a:ln>
          <a:extLst/>
        </p:spPr>
        <p:txBody>
          <a:bodyPr vert="horz" wrap="square" lIns="68422" tIns="34211" rIns="68422" bIns="34211" numCol="1" anchor="t" anchorCtr="0" compatLnSpc="1">
            <a:prstTxWarp prst="textNoShape">
              <a:avLst/>
            </a:prstTxWarp>
          </a:bodyPr>
          <a:lstStyle/>
          <a:p>
            <a:pPr defTabSz="684223"/>
            <a:endParaRPr lang="en-GB" sz="1347" kern="0" dirty="0">
              <a:solidFill>
                <a:srgbClr val="000000"/>
              </a:solidFill>
            </a:endParaRPr>
          </a:p>
        </p:txBody>
      </p:sp>
      <p:grpSp>
        <p:nvGrpSpPr>
          <p:cNvPr id="52" name="Group 51"/>
          <p:cNvGrpSpPr>
            <a:grpSpLocks noChangeAspect="1"/>
          </p:cNvGrpSpPr>
          <p:nvPr/>
        </p:nvGrpSpPr>
        <p:grpSpPr>
          <a:xfrm>
            <a:off x="1391275" y="4660394"/>
            <a:ext cx="761056" cy="776590"/>
            <a:chOff x="6037263" y="4582582"/>
            <a:chExt cx="855663" cy="873126"/>
          </a:xfrm>
          <a:solidFill>
            <a:schemeClr val="bg2"/>
          </a:solidFill>
        </p:grpSpPr>
        <p:sp>
          <p:nvSpPr>
            <p:cNvPr id="53" name="Freeform 307"/>
            <p:cNvSpPr>
              <a:spLocks/>
            </p:cNvSpPr>
            <p:nvPr/>
          </p:nvSpPr>
          <p:spPr bwMode="auto">
            <a:xfrm>
              <a:off x="6094413" y="5054070"/>
              <a:ext cx="741363" cy="163513"/>
            </a:xfrm>
            <a:custGeom>
              <a:avLst/>
              <a:gdLst>
                <a:gd name="T0" fmla="*/ 65 w 467"/>
                <a:gd name="T1" fmla="*/ 0 h 103"/>
                <a:gd name="T2" fmla="*/ 58 w 467"/>
                <a:gd name="T3" fmla="*/ 47 h 103"/>
                <a:gd name="T4" fmla="*/ 58 w 467"/>
                <a:gd name="T5" fmla="*/ 53 h 103"/>
                <a:gd name="T6" fmla="*/ 60 w 467"/>
                <a:gd name="T7" fmla="*/ 58 h 103"/>
                <a:gd name="T8" fmla="*/ 63 w 467"/>
                <a:gd name="T9" fmla="*/ 61 h 103"/>
                <a:gd name="T10" fmla="*/ 69 w 467"/>
                <a:gd name="T11" fmla="*/ 65 h 103"/>
                <a:gd name="T12" fmla="*/ 74 w 467"/>
                <a:gd name="T13" fmla="*/ 65 h 103"/>
                <a:gd name="T14" fmla="*/ 393 w 467"/>
                <a:gd name="T15" fmla="*/ 65 h 103"/>
                <a:gd name="T16" fmla="*/ 399 w 467"/>
                <a:gd name="T17" fmla="*/ 65 h 103"/>
                <a:gd name="T18" fmla="*/ 404 w 467"/>
                <a:gd name="T19" fmla="*/ 61 h 103"/>
                <a:gd name="T20" fmla="*/ 405 w 467"/>
                <a:gd name="T21" fmla="*/ 58 h 103"/>
                <a:gd name="T22" fmla="*/ 407 w 467"/>
                <a:gd name="T23" fmla="*/ 53 h 103"/>
                <a:gd name="T24" fmla="*/ 409 w 467"/>
                <a:gd name="T25" fmla="*/ 47 h 103"/>
                <a:gd name="T26" fmla="*/ 402 w 467"/>
                <a:gd name="T27" fmla="*/ 0 h 103"/>
                <a:gd name="T28" fmla="*/ 432 w 467"/>
                <a:gd name="T29" fmla="*/ 4 h 103"/>
                <a:gd name="T30" fmla="*/ 454 w 467"/>
                <a:gd name="T31" fmla="*/ 7 h 103"/>
                <a:gd name="T32" fmla="*/ 467 w 467"/>
                <a:gd name="T33" fmla="*/ 103 h 103"/>
                <a:gd name="T34" fmla="*/ 461 w 467"/>
                <a:gd name="T35" fmla="*/ 101 h 103"/>
                <a:gd name="T36" fmla="*/ 454 w 467"/>
                <a:gd name="T37" fmla="*/ 101 h 103"/>
                <a:gd name="T38" fmla="*/ 11 w 467"/>
                <a:gd name="T39" fmla="*/ 101 h 103"/>
                <a:gd name="T40" fmla="*/ 6 w 467"/>
                <a:gd name="T41" fmla="*/ 101 h 103"/>
                <a:gd name="T42" fmla="*/ 0 w 467"/>
                <a:gd name="T43" fmla="*/ 103 h 103"/>
                <a:gd name="T44" fmla="*/ 14 w 467"/>
                <a:gd name="T45" fmla="*/ 7 h 103"/>
                <a:gd name="T46" fmla="*/ 34 w 467"/>
                <a:gd name="T47" fmla="*/ 4 h 103"/>
                <a:gd name="T48" fmla="*/ 65 w 467"/>
                <a:gd name="T4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7" h="103">
                  <a:moveTo>
                    <a:pt x="65" y="0"/>
                  </a:moveTo>
                  <a:lnTo>
                    <a:pt x="58" y="47"/>
                  </a:lnTo>
                  <a:lnTo>
                    <a:pt x="58" y="53"/>
                  </a:lnTo>
                  <a:lnTo>
                    <a:pt x="60" y="58"/>
                  </a:lnTo>
                  <a:lnTo>
                    <a:pt x="63" y="61"/>
                  </a:lnTo>
                  <a:lnTo>
                    <a:pt x="69" y="65"/>
                  </a:lnTo>
                  <a:lnTo>
                    <a:pt x="74" y="65"/>
                  </a:lnTo>
                  <a:lnTo>
                    <a:pt x="393" y="65"/>
                  </a:lnTo>
                  <a:lnTo>
                    <a:pt x="399" y="65"/>
                  </a:lnTo>
                  <a:lnTo>
                    <a:pt x="404" y="61"/>
                  </a:lnTo>
                  <a:lnTo>
                    <a:pt x="405" y="58"/>
                  </a:lnTo>
                  <a:lnTo>
                    <a:pt x="407" y="53"/>
                  </a:lnTo>
                  <a:lnTo>
                    <a:pt x="409" y="47"/>
                  </a:lnTo>
                  <a:lnTo>
                    <a:pt x="402" y="0"/>
                  </a:lnTo>
                  <a:lnTo>
                    <a:pt x="432" y="4"/>
                  </a:lnTo>
                  <a:lnTo>
                    <a:pt x="454" y="7"/>
                  </a:lnTo>
                  <a:lnTo>
                    <a:pt x="467" y="103"/>
                  </a:lnTo>
                  <a:lnTo>
                    <a:pt x="461" y="101"/>
                  </a:lnTo>
                  <a:lnTo>
                    <a:pt x="454" y="101"/>
                  </a:lnTo>
                  <a:lnTo>
                    <a:pt x="11" y="101"/>
                  </a:lnTo>
                  <a:lnTo>
                    <a:pt x="6" y="101"/>
                  </a:lnTo>
                  <a:lnTo>
                    <a:pt x="0" y="103"/>
                  </a:lnTo>
                  <a:lnTo>
                    <a:pt x="14" y="7"/>
                  </a:lnTo>
                  <a:lnTo>
                    <a:pt x="34" y="4"/>
                  </a:lnTo>
                  <a:lnTo>
                    <a:pt x="65" y="0"/>
                  </a:lnTo>
                  <a:close/>
                </a:path>
              </a:pathLst>
            </a:custGeom>
            <a:grpFill/>
            <a:ln w="0">
              <a:noFill/>
              <a:prstDash val="solid"/>
              <a:round/>
              <a:headEnd/>
              <a:tailEnd/>
            </a:ln>
          </p:spPr>
          <p:txBody>
            <a:bodyPr vert="horz" wrap="square" lIns="68422" tIns="34211" rIns="68422" bIns="34211" numCol="1" anchor="t" anchorCtr="0" compatLnSpc="1">
              <a:prstTxWarp prst="textNoShape">
                <a:avLst/>
              </a:prstTxWarp>
            </a:bodyPr>
            <a:lstStyle/>
            <a:p>
              <a:pPr defTabSz="684223"/>
              <a:endParaRPr lang="en-US" sz="1347" kern="0" dirty="0">
                <a:solidFill>
                  <a:srgbClr val="000000"/>
                </a:solidFill>
              </a:endParaRPr>
            </a:p>
          </p:txBody>
        </p:sp>
        <p:sp>
          <p:nvSpPr>
            <p:cNvPr id="54" name="Freeform 308"/>
            <p:cNvSpPr>
              <a:spLocks/>
            </p:cNvSpPr>
            <p:nvPr/>
          </p:nvSpPr>
          <p:spPr bwMode="auto">
            <a:xfrm>
              <a:off x="6037263" y="4582582"/>
              <a:ext cx="855663" cy="434975"/>
            </a:xfrm>
            <a:custGeom>
              <a:avLst/>
              <a:gdLst>
                <a:gd name="T0" fmla="*/ 269 w 539"/>
                <a:gd name="T1" fmla="*/ 0 h 274"/>
                <a:gd name="T2" fmla="*/ 286 w 539"/>
                <a:gd name="T3" fmla="*/ 0 h 274"/>
                <a:gd name="T4" fmla="*/ 333 w 539"/>
                <a:gd name="T5" fmla="*/ 4 h 274"/>
                <a:gd name="T6" fmla="*/ 370 w 539"/>
                <a:gd name="T7" fmla="*/ 7 h 274"/>
                <a:gd name="T8" fmla="*/ 400 w 539"/>
                <a:gd name="T9" fmla="*/ 12 h 274"/>
                <a:gd name="T10" fmla="*/ 422 w 539"/>
                <a:gd name="T11" fmla="*/ 18 h 274"/>
                <a:gd name="T12" fmla="*/ 438 w 539"/>
                <a:gd name="T13" fmla="*/ 25 h 274"/>
                <a:gd name="T14" fmla="*/ 448 w 539"/>
                <a:gd name="T15" fmla="*/ 28 h 274"/>
                <a:gd name="T16" fmla="*/ 454 w 539"/>
                <a:gd name="T17" fmla="*/ 32 h 274"/>
                <a:gd name="T18" fmla="*/ 457 w 539"/>
                <a:gd name="T19" fmla="*/ 33 h 274"/>
                <a:gd name="T20" fmla="*/ 461 w 539"/>
                <a:gd name="T21" fmla="*/ 37 h 274"/>
                <a:gd name="T22" fmla="*/ 464 w 539"/>
                <a:gd name="T23" fmla="*/ 40 h 274"/>
                <a:gd name="T24" fmla="*/ 468 w 539"/>
                <a:gd name="T25" fmla="*/ 46 h 274"/>
                <a:gd name="T26" fmla="*/ 539 w 539"/>
                <a:gd name="T27" fmla="*/ 262 h 274"/>
                <a:gd name="T28" fmla="*/ 539 w 539"/>
                <a:gd name="T29" fmla="*/ 267 h 274"/>
                <a:gd name="T30" fmla="*/ 538 w 539"/>
                <a:gd name="T31" fmla="*/ 271 h 274"/>
                <a:gd name="T32" fmla="*/ 536 w 539"/>
                <a:gd name="T33" fmla="*/ 273 h 274"/>
                <a:gd name="T34" fmla="*/ 531 w 539"/>
                <a:gd name="T35" fmla="*/ 274 h 274"/>
                <a:gd name="T36" fmla="*/ 531 w 539"/>
                <a:gd name="T37" fmla="*/ 274 h 274"/>
                <a:gd name="T38" fmla="*/ 522 w 539"/>
                <a:gd name="T39" fmla="*/ 273 h 274"/>
                <a:gd name="T40" fmla="*/ 508 w 539"/>
                <a:gd name="T41" fmla="*/ 271 h 274"/>
                <a:gd name="T42" fmla="*/ 490 w 539"/>
                <a:gd name="T43" fmla="*/ 269 h 274"/>
                <a:gd name="T44" fmla="*/ 473 w 539"/>
                <a:gd name="T45" fmla="*/ 267 h 274"/>
                <a:gd name="T46" fmla="*/ 431 w 539"/>
                <a:gd name="T47" fmla="*/ 262 h 274"/>
                <a:gd name="T48" fmla="*/ 382 w 539"/>
                <a:gd name="T49" fmla="*/ 259 h 274"/>
                <a:gd name="T50" fmla="*/ 328 w 539"/>
                <a:gd name="T51" fmla="*/ 257 h 274"/>
                <a:gd name="T52" fmla="*/ 270 w 539"/>
                <a:gd name="T53" fmla="*/ 255 h 274"/>
                <a:gd name="T54" fmla="*/ 269 w 539"/>
                <a:gd name="T55" fmla="*/ 255 h 274"/>
                <a:gd name="T56" fmla="*/ 267 w 539"/>
                <a:gd name="T57" fmla="*/ 255 h 274"/>
                <a:gd name="T58" fmla="*/ 211 w 539"/>
                <a:gd name="T59" fmla="*/ 257 h 274"/>
                <a:gd name="T60" fmla="*/ 157 w 539"/>
                <a:gd name="T61" fmla="*/ 259 h 274"/>
                <a:gd name="T62" fmla="*/ 108 w 539"/>
                <a:gd name="T63" fmla="*/ 262 h 274"/>
                <a:gd name="T64" fmla="*/ 66 w 539"/>
                <a:gd name="T65" fmla="*/ 267 h 274"/>
                <a:gd name="T66" fmla="*/ 47 w 539"/>
                <a:gd name="T67" fmla="*/ 269 h 274"/>
                <a:gd name="T68" fmla="*/ 29 w 539"/>
                <a:gd name="T69" fmla="*/ 271 h 274"/>
                <a:gd name="T70" fmla="*/ 17 w 539"/>
                <a:gd name="T71" fmla="*/ 273 h 274"/>
                <a:gd name="T72" fmla="*/ 8 w 539"/>
                <a:gd name="T73" fmla="*/ 274 h 274"/>
                <a:gd name="T74" fmla="*/ 8 w 539"/>
                <a:gd name="T75" fmla="*/ 274 h 274"/>
                <a:gd name="T76" fmla="*/ 3 w 539"/>
                <a:gd name="T77" fmla="*/ 273 h 274"/>
                <a:gd name="T78" fmla="*/ 1 w 539"/>
                <a:gd name="T79" fmla="*/ 271 h 274"/>
                <a:gd name="T80" fmla="*/ 0 w 539"/>
                <a:gd name="T81" fmla="*/ 267 h 274"/>
                <a:gd name="T82" fmla="*/ 0 w 539"/>
                <a:gd name="T83" fmla="*/ 262 h 274"/>
                <a:gd name="T84" fmla="*/ 70 w 539"/>
                <a:gd name="T85" fmla="*/ 46 h 274"/>
                <a:gd name="T86" fmla="*/ 73 w 539"/>
                <a:gd name="T87" fmla="*/ 40 h 274"/>
                <a:gd name="T88" fmla="*/ 78 w 539"/>
                <a:gd name="T89" fmla="*/ 37 h 274"/>
                <a:gd name="T90" fmla="*/ 82 w 539"/>
                <a:gd name="T91" fmla="*/ 33 h 274"/>
                <a:gd name="T92" fmla="*/ 85 w 539"/>
                <a:gd name="T93" fmla="*/ 32 h 274"/>
                <a:gd name="T94" fmla="*/ 89 w 539"/>
                <a:gd name="T95" fmla="*/ 28 h 274"/>
                <a:gd name="T96" fmla="*/ 99 w 539"/>
                <a:gd name="T97" fmla="*/ 25 h 274"/>
                <a:gd name="T98" fmla="*/ 117 w 539"/>
                <a:gd name="T99" fmla="*/ 18 h 274"/>
                <a:gd name="T100" fmla="*/ 139 w 539"/>
                <a:gd name="T101" fmla="*/ 12 h 274"/>
                <a:gd name="T102" fmla="*/ 169 w 539"/>
                <a:gd name="T103" fmla="*/ 7 h 274"/>
                <a:gd name="T104" fmla="*/ 206 w 539"/>
                <a:gd name="T105" fmla="*/ 4 h 274"/>
                <a:gd name="T106" fmla="*/ 251 w 539"/>
                <a:gd name="T107" fmla="*/ 0 h 274"/>
                <a:gd name="T108" fmla="*/ 269 w 539"/>
                <a:gd name="T109"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9" h="274">
                  <a:moveTo>
                    <a:pt x="269" y="0"/>
                  </a:moveTo>
                  <a:lnTo>
                    <a:pt x="286" y="0"/>
                  </a:lnTo>
                  <a:lnTo>
                    <a:pt x="333" y="4"/>
                  </a:lnTo>
                  <a:lnTo>
                    <a:pt x="370" y="7"/>
                  </a:lnTo>
                  <a:lnTo>
                    <a:pt x="400" y="12"/>
                  </a:lnTo>
                  <a:lnTo>
                    <a:pt x="422" y="18"/>
                  </a:lnTo>
                  <a:lnTo>
                    <a:pt x="438" y="25"/>
                  </a:lnTo>
                  <a:lnTo>
                    <a:pt x="448" y="28"/>
                  </a:lnTo>
                  <a:lnTo>
                    <a:pt x="454" y="32"/>
                  </a:lnTo>
                  <a:lnTo>
                    <a:pt x="457" y="33"/>
                  </a:lnTo>
                  <a:lnTo>
                    <a:pt x="461" y="37"/>
                  </a:lnTo>
                  <a:lnTo>
                    <a:pt x="464" y="40"/>
                  </a:lnTo>
                  <a:lnTo>
                    <a:pt x="468" y="46"/>
                  </a:lnTo>
                  <a:lnTo>
                    <a:pt x="539" y="262"/>
                  </a:lnTo>
                  <a:lnTo>
                    <a:pt x="539" y="267"/>
                  </a:lnTo>
                  <a:lnTo>
                    <a:pt x="538" y="271"/>
                  </a:lnTo>
                  <a:lnTo>
                    <a:pt x="536" y="273"/>
                  </a:lnTo>
                  <a:lnTo>
                    <a:pt x="531" y="274"/>
                  </a:lnTo>
                  <a:lnTo>
                    <a:pt x="531" y="274"/>
                  </a:lnTo>
                  <a:lnTo>
                    <a:pt x="522" y="273"/>
                  </a:lnTo>
                  <a:lnTo>
                    <a:pt x="508" y="271"/>
                  </a:lnTo>
                  <a:lnTo>
                    <a:pt x="490" y="269"/>
                  </a:lnTo>
                  <a:lnTo>
                    <a:pt x="473" y="267"/>
                  </a:lnTo>
                  <a:lnTo>
                    <a:pt x="431" y="262"/>
                  </a:lnTo>
                  <a:lnTo>
                    <a:pt x="382" y="259"/>
                  </a:lnTo>
                  <a:lnTo>
                    <a:pt x="328" y="257"/>
                  </a:lnTo>
                  <a:lnTo>
                    <a:pt x="270" y="255"/>
                  </a:lnTo>
                  <a:lnTo>
                    <a:pt x="269" y="255"/>
                  </a:lnTo>
                  <a:lnTo>
                    <a:pt x="267" y="255"/>
                  </a:lnTo>
                  <a:lnTo>
                    <a:pt x="211" y="257"/>
                  </a:lnTo>
                  <a:lnTo>
                    <a:pt x="157" y="259"/>
                  </a:lnTo>
                  <a:lnTo>
                    <a:pt x="108" y="262"/>
                  </a:lnTo>
                  <a:lnTo>
                    <a:pt x="66" y="267"/>
                  </a:lnTo>
                  <a:lnTo>
                    <a:pt x="47" y="269"/>
                  </a:lnTo>
                  <a:lnTo>
                    <a:pt x="29" y="271"/>
                  </a:lnTo>
                  <a:lnTo>
                    <a:pt x="17" y="273"/>
                  </a:lnTo>
                  <a:lnTo>
                    <a:pt x="8" y="274"/>
                  </a:lnTo>
                  <a:lnTo>
                    <a:pt x="8" y="274"/>
                  </a:lnTo>
                  <a:lnTo>
                    <a:pt x="3" y="273"/>
                  </a:lnTo>
                  <a:lnTo>
                    <a:pt x="1" y="271"/>
                  </a:lnTo>
                  <a:lnTo>
                    <a:pt x="0" y="267"/>
                  </a:lnTo>
                  <a:lnTo>
                    <a:pt x="0" y="262"/>
                  </a:lnTo>
                  <a:lnTo>
                    <a:pt x="70" y="46"/>
                  </a:lnTo>
                  <a:lnTo>
                    <a:pt x="73" y="40"/>
                  </a:lnTo>
                  <a:lnTo>
                    <a:pt x="78" y="37"/>
                  </a:lnTo>
                  <a:lnTo>
                    <a:pt x="82" y="33"/>
                  </a:lnTo>
                  <a:lnTo>
                    <a:pt x="85" y="32"/>
                  </a:lnTo>
                  <a:lnTo>
                    <a:pt x="89" y="28"/>
                  </a:lnTo>
                  <a:lnTo>
                    <a:pt x="99" y="25"/>
                  </a:lnTo>
                  <a:lnTo>
                    <a:pt x="117" y="18"/>
                  </a:lnTo>
                  <a:lnTo>
                    <a:pt x="139" y="12"/>
                  </a:lnTo>
                  <a:lnTo>
                    <a:pt x="169" y="7"/>
                  </a:lnTo>
                  <a:lnTo>
                    <a:pt x="206" y="4"/>
                  </a:lnTo>
                  <a:lnTo>
                    <a:pt x="251" y="0"/>
                  </a:lnTo>
                  <a:lnTo>
                    <a:pt x="269" y="0"/>
                  </a:lnTo>
                  <a:close/>
                </a:path>
              </a:pathLst>
            </a:custGeom>
            <a:grpFill/>
            <a:ln w="0">
              <a:noFill/>
              <a:prstDash val="solid"/>
              <a:round/>
              <a:headEnd/>
              <a:tailEnd/>
            </a:ln>
          </p:spPr>
          <p:txBody>
            <a:bodyPr vert="horz" wrap="square" lIns="68422" tIns="34211" rIns="68422" bIns="34211" numCol="1" anchor="t" anchorCtr="0" compatLnSpc="1">
              <a:prstTxWarp prst="textNoShape">
                <a:avLst/>
              </a:prstTxWarp>
            </a:bodyPr>
            <a:lstStyle/>
            <a:p>
              <a:pPr defTabSz="684223"/>
              <a:endParaRPr lang="en-US" sz="1347" kern="0" dirty="0">
                <a:solidFill>
                  <a:srgbClr val="000000"/>
                </a:solidFill>
              </a:endParaRPr>
            </a:p>
          </p:txBody>
        </p:sp>
        <p:sp>
          <p:nvSpPr>
            <p:cNvPr id="55" name="Freeform 309"/>
            <p:cNvSpPr>
              <a:spLocks noEditPoints="1"/>
            </p:cNvSpPr>
            <p:nvPr/>
          </p:nvSpPr>
          <p:spPr bwMode="auto">
            <a:xfrm>
              <a:off x="6097588" y="5269970"/>
              <a:ext cx="731838" cy="185738"/>
            </a:xfrm>
            <a:custGeom>
              <a:avLst/>
              <a:gdLst>
                <a:gd name="T0" fmla="*/ 376 w 461"/>
                <a:gd name="T1" fmla="*/ 27 h 117"/>
                <a:gd name="T2" fmla="*/ 369 w 461"/>
                <a:gd name="T3" fmla="*/ 28 h 117"/>
                <a:gd name="T4" fmla="*/ 362 w 461"/>
                <a:gd name="T5" fmla="*/ 32 h 117"/>
                <a:gd name="T6" fmla="*/ 356 w 461"/>
                <a:gd name="T7" fmla="*/ 35 h 117"/>
                <a:gd name="T8" fmla="*/ 353 w 461"/>
                <a:gd name="T9" fmla="*/ 42 h 117"/>
                <a:gd name="T10" fmla="*/ 353 w 461"/>
                <a:gd name="T11" fmla="*/ 49 h 117"/>
                <a:gd name="T12" fmla="*/ 353 w 461"/>
                <a:gd name="T13" fmla="*/ 56 h 117"/>
                <a:gd name="T14" fmla="*/ 356 w 461"/>
                <a:gd name="T15" fmla="*/ 63 h 117"/>
                <a:gd name="T16" fmla="*/ 362 w 461"/>
                <a:gd name="T17" fmla="*/ 68 h 117"/>
                <a:gd name="T18" fmla="*/ 369 w 461"/>
                <a:gd name="T19" fmla="*/ 72 h 117"/>
                <a:gd name="T20" fmla="*/ 376 w 461"/>
                <a:gd name="T21" fmla="*/ 72 h 117"/>
                <a:gd name="T22" fmla="*/ 383 w 461"/>
                <a:gd name="T23" fmla="*/ 72 h 117"/>
                <a:gd name="T24" fmla="*/ 390 w 461"/>
                <a:gd name="T25" fmla="*/ 68 h 117"/>
                <a:gd name="T26" fmla="*/ 393 w 461"/>
                <a:gd name="T27" fmla="*/ 63 h 117"/>
                <a:gd name="T28" fmla="*/ 397 w 461"/>
                <a:gd name="T29" fmla="*/ 56 h 117"/>
                <a:gd name="T30" fmla="*/ 398 w 461"/>
                <a:gd name="T31" fmla="*/ 49 h 117"/>
                <a:gd name="T32" fmla="*/ 397 w 461"/>
                <a:gd name="T33" fmla="*/ 42 h 117"/>
                <a:gd name="T34" fmla="*/ 393 w 461"/>
                <a:gd name="T35" fmla="*/ 35 h 117"/>
                <a:gd name="T36" fmla="*/ 390 w 461"/>
                <a:gd name="T37" fmla="*/ 32 h 117"/>
                <a:gd name="T38" fmla="*/ 383 w 461"/>
                <a:gd name="T39" fmla="*/ 28 h 117"/>
                <a:gd name="T40" fmla="*/ 376 w 461"/>
                <a:gd name="T41" fmla="*/ 27 h 117"/>
                <a:gd name="T42" fmla="*/ 9 w 461"/>
                <a:gd name="T43" fmla="*/ 0 h 117"/>
                <a:gd name="T44" fmla="*/ 452 w 461"/>
                <a:gd name="T45" fmla="*/ 0 h 117"/>
                <a:gd name="T46" fmla="*/ 458 w 461"/>
                <a:gd name="T47" fmla="*/ 2 h 117"/>
                <a:gd name="T48" fmla="*/ 461 w 461"/>
                <a:gd name="T49" fmla="*/ 4 h 117"/>
                <a:gd name="T50" fmla="*/ 461 w 461"/>
                <a:gd name="T51" fmla="*/ 9 h 117"/>
                <a:gd name="T52" fmla="*/ 461 w 461"/>
                <a:gd name="T53" fmla="*/ 51 h 117"/>
                <a:gd name="T54" fmla="*/ 459 w 461"/>
                <a:gd name="T55" fmla="*/ 63 h 117"/>
                <a:gd name="T56" fmla="*/ 454 w 461"/>
                <a:gd name="T57" fmla="*/ 72 h 117"/>
                <a:gd name="T58" fmla="*/ 447 w 461"/>
                <a:gd name="T59" fmla="*/ 79 h 117"/>
                <a:gd name="T60" fmla="*/ 442 w 461"/>
                <a:gd name="T61" fmla="*/ 82 h 117"/>
                <a:gd name="T62" fmla="*/ 437 w 461"/>
                <a:gd name="T63" fmla="*/ 84 h 117"/>
                <a:gd name="T64" fmla="*/ 426 w 461"/>
                <a:gd name="T65" fmla="*/ 89 h 117"/>
                <a:gd name="T66" fmla="*/ 410 w 461"/>
                <a:gd name="T67" fmla="*/ 95 h 117"/>
                <a:gd name="T68" fmla="*/ 390 w 461"/>
                <a:gd name="T69" fmla="*/ 102 h 117"/>
                <a:gd name="T70" fmla="*/ 362 w 461"/>
                <a:gd name="T71" fmla="*/ 107 h 117"/>
                <a:gd name="T72" fmla="*/ 325 w 461"/>
                <a:gd name="T73" fmla="*/ 112 h 117"/>
                <a:gd name="T74" fmla="*/ 283 w 461"/>
                <a:gd name="T75" fmla="*/ 116 h 117"/>
                <a:gd name="T76" fmla="*/ 231 w 461"/>
                <a:gd name="T77" fmla="*/ 117 h 117"/>
                <a:gd name="T78" fmla="*/ 180 w 461"/>
                <a:gd name="T79" fmla="*/ 116 h 117"/>
                <a:gd name="T80" fmla="*/ 136 w 461"/>
                <a:gd name="T81" fmla="*/ 112 h 117"/>
                <a:gd name="T82" fmla="*/ 101 w 461"/>
                <a:gd name="T83" fmla="*/ 107 h 117"/>
                <a:gd name="T84" fmla="*/ 73 w 461"/>
                <a:gd name="T85" fmla="*/ 102 h 117"/>
                <a:gd name="T86" fmla="*/ 51 w 461"/>
                <a:gd name="T87" fmla="*/ 95 h 117"/>
                <a:gd name="T88" fmla="*/ 35 w 461"/>
                <a:gd name="T89" fmla="*/ 89 h 117"/>
                <a:gd name="T90" fmla="*/ 26 w 461"/>
                <a:gd name="T91" fmla="*/ 84 h 117"/>
                <a:gd name="T92" fmla="*/ 21 w 461"/>
                <a:gd name="T93" fmla="*/ 82 h 117"/>
                <a:gd name="T94" fmla="*/ 16 w 461"/>
                <a:gd name="T95" fmla="*/ 79 h 117"/>
                <a:gd name="T96" fmla="*/ 9 w 461"/>
                <a:gd name="T97" fmla="*/ 72 h 117"/>
                <a:gd name="T98" fmla="*/ 2 w 461"/>
                <a:gd name="T99" fmla="*/ 63 h 117"/>
                <a:gd name="T100" fmla="*/ 0 w 461"/>
                <a:gd name="T101" fmla="*/ 51 h 117"/>
                <a:gd name="T102" fmla="*/ 0 w 461"/>
                <a:gd name="T103" fmla="*/ 21 h 117"/>
                <a:gd name="T104" fmla="*/ 0 w 461"/>
                <a:gd name="T105" fmla="*/ 20 h 117"/>
                <a:gd name="T106" fmla="*/ 0 w 461"/>
                <a:gd name="T107" fmla="*/ 18 h 117"/>
                <a:gd name="T108" fmla="*/ 0 w 461"/>
                <a:gd name="T109" fmla="*/ 14 h 117"/>
                <a:gd name="T110" fmla="*/ 0 w 461"/>
                <a:gd name="T111" fmla="*/ 11 h 117"/>
                <a:gd name="T112" fmla="*/ 0 w 461"/>
                <a:gd name="T113" fmla="*/ 9 h 117"/>
                <a:gd name="T114" fmla="*/ 0 w 461"/>
                <a:gd name="T115" fmla="*/ 6 h 117"/>
                <a:gd name="T116" fmla="*/ 2 w 461"/>
                <a:gd name="T117" fmla="*/ 2 h 117"/>
                <a:gd name="T118" fmla="*/ 5 w 461"/>
                <a:gd name="T119" fmla="*/ 0 h 117"/>
                <a:gd name="T120" fmla="*/ 9 w 461"/>
                <a:gd name="T1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1" h="117">
                  <a:moveTo>
                    <a:pt x="376" y="27"/>
                  </a:moveTo>
                  <a:lnTo>
                    <a:pt x="369" y="28"/>
                  </a:lnTo>
                  <a:lnTo>
                    <a:pt x="362" y="32"/>
                  </a:lnTo>
                  <a:lnTo>
                    <a:pt x="356" y="35"/>
                  </a:lnTo>
                  <a:lnTo>
                    <a:pt x="353" y="42"/>
                  </a:lnTo>
                  <a:lnTo>
                    <a:pt x="353" y="49"/>
                  </a:lnTo>
                  <a:lnTo>
                    <a:pt x="353" y="56"/>
                  </a:lnTo>
                  <a:lnTo>
                    <a:pt x="356" y="63"/>
                  </a:lnTo>
                  <a:lnTo>
                    <a:pt x="362" y="68"/>
                  </a:lnTo>
                  <a:lnTo>
                    <a:pt x="369" y="72"/>
                  </a:lnTo>
                  <a:lnTo>
                    <a:pt x="376" y="72"/>
                  </a:lnTo>
                  <a:lnTo>
                    <a:pt x="383" y="72"/>
                  </a:lnTo>
                  <a:lnTo>
                    <a:pt x="390" y="68"/>
                  </a:lnTo>
                  <a:lnTo>
                    <a:pt x="393" y="63"/>
                  </a:lnTo>
                  <a:lnTo>
                    <a:pt x="397" y="56"/>
                  </a:lnTo>
                  <a:lnTo>
                    <a:pt x="398" y="49"/>
                  </a:lnTo>
                  <a:lnTo>
                    <a:pt x="397" y="42"/>
                  </a:lnTo>
                  <a:lnTo>
                    <a:pt x="393" y="35"/>
                  </a:lnTo>
                  <a:lnTo>
                    <a:pt x="390" y="32"/>
                  </a:lnTo>
                  <a:lnTo>
                    <a:pt x="383" y="28"/>
                  </a:lnTo>
                  <a:lnTo>
                    <a:pt x="376" y="27"/>
                  </a:lnTo>
                  <a:close/>
                  <a:moveTo>
                    <a:pt x="9" y="0"/>
                  </a:moveTo>
                  <a:lnTo>
                    <a:pt x="452" y="0"/>
                  </a:lnTo>
                  <a:lnTo>
                    <a:pt x="458" y="2"/>
                  </a:lnTo>
                  <a:lnTo>
                    <a:pt x="461" y="4"/>
                  </a:lnTo>
                  <a:lnTo>
                    <a:pt x="461" y="9"/>
                  </a:lnTo>
                  <a:lnTo>
                    <a:pt x="461" y="51"/>
                  </a:lnTo>
                  <a:lnTo>
                    <a:pt x="459" y="63"/>
                  </a:lnTo>
                  <a:lnTo>
                    <a:pt x="454" y="72"/>
                  </a:lnTo>
                  <a:lnTo>
                    <a:pt x="447" y="79"/>
                  </a:lnTo>
                  <a:lnTo>
                    <a:pt x="442" y="82"/>
                  </a:lnTo>
                  <a:lnTo>
                    <a:pt x="437" y="84"/>
                  </a:lnTo>
                  <a:lnTo>
                    <a:pt x="426" y="89"/>
                  </a:lnTo>
                  <a:lnTo>
                    <a:pt x="410" y="95"/>
                  </a:lnTo>
                  <a:lnTo>
                    <a:pt x="390" y="102"/>
                  </a:lnTo>
                  <a:lnTo>
                    <a:pt x="362" y="107"/>
                  </a:lnTo>
                  <a:lnTo>
                    <a:pt x="325" y="112"/>
                  </a:lnTo>
                  <a:lnTo>
                    <a:pt x="283" y="116"/>
                  </a:lnTo>
                  <a:lnTo>
                    <a:pt x="231" y="117"/>
                  </a:lnTo>
                  <a:lnTo>
                    <a:pt x="180" y="116"/>
                  </a:lnTo>
                  <a:lnTo>
                    <a:pt x="136" y="112"/>
                  </a:lnTo>
                  <a:lnTo>
                    <a:pt x="101" y="107"/>
                  </a:lnTo>
                  <a:lnTo>
                    <a:pt x="73" y="102"/>
                  </a:lnTo>
                  <a:lnTo>
                    <a:pt x="51" y="95"/>
                  </a:lnTo>
                  <a:lnTo>
                    <a:pt x="35" y="89"/>
                  </a:lnTo>
                  <a:lnTo>
                    <a:pt x="26" y="84"/>
                  </a:lnTo>
                  <a:lnTo>
                    <a:pt x="21" y="82"/>
                  </a:lnTo>
                  <a:lnTo>
                    <a:pt x="16" y="79"/>
                  </a:lnTo>
                  <a:lnTo>
                    <a:pt x="9" y="72"/>
                  </a:lnTo>
                  <a:lnTo>
                    <a:pt x="2" y="63"/>
                  </a:lnTo>
                  <a:lnTo>
                    <a:pt x="0" y="51"/>
                  </a:lnTo>
                  <a:lnTo>
                    <a:pt x="0" y="21"/>
                  </a:lnTo>
                  <a:lnTo>
                    <a:pt x="0" y="20"/>
                  </a:lnTo>
                  <a:lnTo>
                    <a:pt x="0" y="18"/>
                  </a:lnTo>
                  <a:lnTo>
                    <a:pt x="0" y="14"/>
                  </a:lnTo>
                  <a:lnTo>
                    <a:pt x="0" y="11"/>
                  </a:lnTo>
                  <a:lnTo>
                    <a:pt x="0" y="9"/>
                  </a:lnTo>
                  <a:lnTo>
                    <a:pt x="0" y="6"/>
                  </a:lnTo>
                  <a:lnTo>
                    <a:pt x="2" y="2"/>
                  </a:lnTo>
                  <a:lnTo>
                    <a:pt x="5" y="0"/>
                  </a:lnTo>
                  <a:lnTo>
                    <a:pt x="9" y="0"/>
                  </a:lnTo>
                  <a:close/>
                </a:path>
              </a:pathLst>
            </a:custGeom>
            <a:grpFill/>
            <a:ln w="0">
              <a:noFill/>
              <a:prstDash val="solid"/>
              <a:round/>
              <a:headEnd/>
              <a:tailEnd/>
            </a:ln>
          </p:spPr>
          <p:txBody>
            <a:bodyPr vert="horz" wrap="square" lIns="68422" tIns="34211" rIns="68422" bIns="34211" numCol="1" anchor="t" anchorCtr="0" compatLnSpc="1">
              <a:prstTxWarp prst="textNoShape">
                <a:avLst/>
              </a:prstTxWarp>
            </a:bodyPr>
            <a:lstStyle/>
            <a:p>
              <a:pPr defTabSz="684223"/>
              <a:endParaRPr lang="en-US" sz="1347" kern="0" dirty="0">
                <a:solidFill>
                  <a:srgbClr val="000000"/>
                </a:solidFill>
              </a:endParaRPr>
            </a:p>
          </p:txBody>
        </p:sp>
      </p:grpSp>
      <p:sp>
        <p:nvSpPr>
          <p:cNvPr id="61" name="Freeform 79"/>
          <p:cNvSpPr>
            <a:spLocks noEditPoints="1"/>
          </p:cNvSpPr>
          <p:nvPr/>
        </p:nvSpPr>
        <p:spPr bwMode="auto">
          <a:xfrm>
            <a:off x="10384741" y="2932479"/>
            <a:ext cx="520860" cy="813658"/>
          </a:xfrm>
          <a:custGeom>
            <a:avLst/>
            <a:gdLst>
              <a:gd name="T0" fmla="*/ 1050 w 1722"/>
              <a:gd name="T1" fmla="*/ 156 h 2690"/>
              <a:gd name="T2" fmla="*/ 1142 w 1722"/>
              <a:gd name="T3" fmla="*/ 44 h 2690"/>
              <a:gd name="T4" fmla="*/ 1284 w 1722"/>
              <a:gd name="T5" fmla="*/ 0 h 2690"/>
              <a:gd name="T6" fmla="*/ 1406 w 1722"/>
              <a:gd name="T7" fmla="*/ 32 h 2690"/>
              <a:gd name="T8" fmla="*/ 1508 w 1722"/>
              <a:gd name="T9" fmla="*/ 134 h 2690"/>
              <a:gd name="T10" fmla="*/ 1538 w 1722"/>
              <a:gd name="T11" fmla="*/ 254 h 2690"/>
              <a:gd name="T12" fmla="*/ 1494 w 1722"/>
              <a:gd name="T13" fmla="*/ 396 h 2690"/>
              <a:gd name="T14" fmla="*/ 1382 w 1722"/>
              <a:gd name="T15" fmla="*/ 488 h 2690"/>
              <a:gd name="T16" fmla="*/ 1258 w 1722"/>
              <a:gd name="T17" fmla="*/ 508 h 2690"/>
              <a:gd name="T18" fmla="*/ 1122 w 1722"/>
              <a:gd name="T19" fmla="*/ 450 h 2690"/>
              <a:gd name="T20" fmla="*/ 1042 w 1722"/>
              <a:gd name="T21" fmla="*/ 330 h 2690"/>
              <a:gd name="T22" fmla="*/ 1720 w 1722"/>
              <a:gd name="T23" fmla="*/ 824 h 2690"/>
              <a:gd name="T24" fmla="*/ 1676 w 1722"/>
              <a:gd name="T25" fmla="*/ 694 h 2690"/>
              <a:gd name="T26" fmla="*/ 1582 w 1722"/>
              <a:gd name="T27" fmla="*/ 610 h 2690"/>
              <a:gd name="T28" fmla="*/ 1458 w 1722"/>
              <a:gd name="T29" fmla="*/ 580 h 2690"/>
              <a:gd name="T30" fmla="*/ 1300 w 1722"/>
              <a:gd name="T31" fmla="*/ 632 h 2690"/>
              <a:gd name="T32" fmla="*/ 1256 w 1722"/>
              <a:gd name="T33" fmla="*/ 674 h 2690"/>
              <a:gd name="T34" fmla="*/ 568 w 1722"/>
              <a:gd name="T35" fmla="*/ 1074 h 2690"/>
              <a:gd name="T36" fmla="*/ 488 w 1722"/>
              <a:gd name="T37" fmla="*/ 1156 h 2690"/>
              <a:gd name="T38" fmla="*/ 516 w 1722"/>
              <a:gd name="T39" fmla="*/ 1252 h 2690"/>
              <a:gd name="T40" fmla="*/ 1008 w 1722"/>
              <a:gd name="T41" fmla="*/ 1282 h 2690"/>
              <a:gd name="T42" fmla="*/ 1074 w 1722"/>
              <a:gd name="T43" fmla="*/ 1258 h 2690"/>
              <a:gd name="T44" fmla="*/ 952 w 1722"/>
              <a:gd name="T45" fmla="*/ 1536 h 2690"/>
              <a:gd name="T46" fmla="*/ 1002 w 1722"/>
              <a:gd name="T47" fmla="*/ 1490 h 2690"/>
              <a:gd name="T48" fmla="*/ 994 w 1722"/>
              <a:gd name="T49" fmla="*/ 1422 h 2690"/>
              <a:gd name="T50" fmla="*/ 346 w 1722"/>
              <a:gd name="T51" fmla="*/ 1390 h 2690"/>
              <a:gd name="T52" fmla="*/ 284 w 1722"/>
              <a:gd name="T53" fmla="*/ 1422 h 2690"/>
              <a:gd name="T54" fmla="*/ 278 w 1722"/>
              <a:gd name="T55" fmla="*/ 1494 h 2690"/>
              <a:gd name="T56" fmla="*/ 346 w 1722"/>
              <a:gd name="T57" fmla="*/ 1540 h 2690"/>
              <a:gd name="T58" fmla="*/ 682 w 1722"/>
              <a:gd name="T59" fmla="*/ 1554 h 2690"/>
              <a:gd name="T60" fmla="*/ 40 w 1722"/>
              <a:gd name="T61" fmla="*/ 2190 h 2690"/>
              <a:gd name="T62" fmla="*/ 2 w 1722"/>
              <a:gd name="T63" fmla="*/ 2260 h 2690"/>
              <a:gd name="T64" fmla="*/ 10 w 1722"/>
              <a:gd name="T65" fmla="*/ 2336 h 2690"/>
              <a:gd name="T66" fmla="*/ 50 w 1722"/>
              <a:gd name="T67" fmla="*/ 2390 h 2690"/>
              <a:gd name="T68" fmla="*/ 122 w 1722"/>
              <a:gd name="T69" fmla="*/ 2418 h 2690"/>
              <a:gd name="T70" fmla="*/ 198 w 1722"/>
              <a:gd name="T71" fmla="*/ 2404 h 2690"/>
              <a:gd name="T72" fmla="*/ 616 w 1722"/>
              <a:gd name="T73" fmla="*/ 2556 h 2690"/>
              <a:gd name="T74" fmla="*/ 638 w 1722"/>
              <a:gd name="T75" fmla="*/ 2632 h 2690"/>
              <a:gd name="T76" fmla="*/ 698 w 1722"/>
              <a:gd name="T77" fmla="*/ 2680 h 2690"/>
              <a:gd name="T78" fmla="*/ 750 w 1722"/>
              <a:gd name="T79" fmla="*/ 2690 h 2690"/>
              <a:gd name="T80" fmla="*/ 826 w 1722"/>
              <a:gd name="T81" fmla="*/ 2668 h 2690"/>
              <a:gd name="T82" fmla="*/ 874 w 1722"/>
              <a:gd name="T83" fmla="*/ 2608 h 2690"/>
              <a:gd name="T84" fmla="*/ 1328 w 1722"/>
              <a:gd name="T85" fmla="*/ 1960 h 2690"/>
              <a:gd name="T86" fmla="*/ 1628 w 1722"/>
              <a:gd name="T87" fmla="*/ 1954 h 2690"/>
              <a:gd name="T88" fmla="*/ 1692 w 1722"/>
              <a:gd name="T89" fmla="*/ 1912 h 2690"/>
              <a:gd name="T90" fmla="*/ 1722 w 1722"/>
              <a:gd name="T91" fmla="*/ 1840 h 2690"/>
              <a:gd name="T92" fmla="*/ 190 w 1722"/>
              <a:gd name="T93" fmla="*/ 1392 h 2690"/>
              <a:gd name="T94" fmla="*/ 220 w 1722"/>
              <a:gd name="T95" fmla="*/ 1428 h 2690"/>
              <a:gd name="T96" fmla="*/ 266 w 1722"/>
              <a:gd name="T97" fmla="*/ 1430 h 2690"/>
              <a:gd name="T98" fmla="*/ 306 w 1722"/>
              <a:gd name="T99" fmla="*/ 1390 h 2690"/>
              <a:gd name="T100" fmla="*/ 122 w 1722"/>
              <a:gd name="T101" fmla="*/ 824 h 2690"/>
              <a:gd name="T102" fmla="*/ 64 w 1722"/>
              <a:gd name="T103" fmla="*/ 796 h 2690"/>
              <a:gd name="T104" fmla="*/ 18 w 1722"/>
              <a:gd name="T105" fmla="*/ 828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2" h="2690">
                <a:moveTo>
                  <a:pt x="1030" y="254"/>
                </a:moveTo>
                <a:lnTo>
                  <a:pt x="1030" y="254"/>
                </a:lnTo>
                <a:lnTo>
                  <a:pt x="1032" y="228"/>
                </a:lnTo>
                <a:lnTo>
                  <a:pt x="1036" y="204"/>
                </a:lnTo>
                <a:lnTo>
                  <a:pt x="1042" y="180"/>
                </a:lnTo>
                <a:lnTo>
                  <a:pt x="1050" y="156"/>
                </a:lnTo>
                <a:lnTo>
                  <a:pt x="1062" y="134"/>
                </a:lnTo>
                <a:lnTo>
                  <a:pt x="1074" y="112"/>
                </a:lnTo>
                <a:lnTo>
                  <a:pt x="1088" y="94"/>
                </a:lnTo>
                <a:lnTo>
                  <a:pt x="1104" y="76"/>
                </a:lnTo>
                <a:lnTo>
                  <a:pt x="1122" y="58"/>
                </a:lnTo>
                <a:lnTo>
                  <a:pt x="1142" y="44"/>
                </a:lnTo>
                <a:lnTo>
                  <a:pt x="1164" y="32"/>
                </a:lnTo>
                <a:lnTo>
                  <a:pt x="1186" y="20"/>
                </a:lnTo>
                <a:lnTo>
                  <a:pt x="1208" y="12"/>
                </a:lnTo>
                <a:lnTo>
                  <a:pt x="1234" y="6"/>
                </a:lnTo>
                <a:lnTo>
                  <a:pt x="1258" y="2"/>
                </a:lnTo>
                <a:lnTo>
                  <a:pt x="1284" y="0"/>
                </a:lnTo>
                <a:lnTo>
                  <a:pt x="1284" y="0"/>
                </a:lnTo>
                <a:lnTo>
                  <a:pt x="1310" y="2"/>
                </a:lnTo>
                <a:lnTo>
                  <a:pt x="1336" y="6"/>
                </a:lnTo>
                <a:lnTo>
                  <a:pt x="1360" y="12"/>
                </a:lnTo>
                <a:lnTo>
                  <a:pt x="1382" y="20"/>
                </a:lnTo>
                <a:lnTo>
                  <a:pt x="1406" y="32"/>
                </a:lnTo>
                <a:lnTo>
                  <a:pt x="1426" y="44"/>
                </a:lnTo>
                <a:lnTo>
                  <a:pt x="1446" y="58"/>
                </a:lnTo>
                <a:lnTo>
                  <a:pt x="1464" y="76"/>
                </a:lnTo>
                <a:lnTo>
                  <a:pt x="1480" y="94"/>
                </a:lnTo>
                <a:lnTo>
                  <a:pt x="1494" y="112"/>
                </a:lnTo>
                <a:lnTo>
                  <a:pt x="1508" y="134"/>
                </a:lnTo>
                <a:lnTo>
                  <a:pt x="1518" y="156"/>
                </a:lnTo>
                <a:lnTo>
                  <a:pt x="1526" y="180"/>
                </a:lnTo>
                <a:lnTo>
                  <a:pt x="1532" y="204"/>
                </a:lnTo>
                <a:lnTo>
                  <a:pt x="1536" y="228"/>
                </a:lnTo>
                <a:lnTo>
                  <a:pt x="1538" y="254"/>
                </a:lnTo>
                <a:lnTo>
                  <a:pt x="1538" y="254"/>
                </a:lnTo>
                <a:lnTo>
                  <a:pt x="1536" y="280"/>
                </a:lnTo>
                <a:lnTo>
                  <a:pt x="1532" y="306"/>
                </a:lnTo>
                <a:lnTo>
                  <a:pt x="1526" y="330"/>
                </a:lnTo>
                <a:lnTo>
                  <a:pt x="1518" y="354"/>
                </a:lnTo>
                <a:lnTo>
                  <a:pt x="1508" y="376"/>
                </a:lnTo>
                <a:lnTo>
                  <a:pt x="1494" y="396"/>
                </a:lnTo>
                <a:lnTo>
                  <a:pt x="1480" y="416"/>
                </a:lnTo>
                <a:lnTo>
                  <a:pt x="1464" y="434"/>
                </a:lnTo>
                <a:lnTo>
                  <a:pt x="1446" y="450"/>
                </a:lnTo>
                <a:lnTo>
                  <a:pt x="1426" y="466"/>
                </a:lnTo>
                <a:lnTo>
                  <a:pt x="1406" y="478"/>
                </a:lnTo>
                <a:lnTo>
                  <a:pt x="1382" y="488"/>
                </a:lnTo>
                <a:lnTo>
                  <a:pt x="1360" y="496"/>
                </a:lnTo>
                <a:lnTo>
                  <a:pt x="1336" y="504"/>
                </a:lnTo>
                <a:lnTo>
                  <a:pt x="1310" y="508"/>
                </a:lnTo>
                <a:lnTo>
                  <a:pt x="1284" y="508"/>
                </a:lnTo>
                <a:lnTo>
                  <a:pt x="1284" y="508"/>
                </a:lnTo>
                <a:lnTo>
                  <a:pt x="1258" y="508"/>
                </a:lnTo>
                <a:lnTo>
                  <a:pt x="1234" y="504"/>
                </a:lnTo>
                <a:lnTo>
                  <a:pt x="1208" y="496"/>
                </a:lnTo>
                <a:lnTo>
                  <a:pt x="1186" y="488"/>
                </a:lnTo>
                <a:lnTo>
                  <a:pt x="1164" y="478"/>
                </a:lnTo>
                <a:lnTo>
                  <a:pt x="1142" y="466"/>
                </a:lnTo>
                <a:lnTo>
                  <a:pt x="1122" y="450"/>
                </a:lnTo>
                <a:lnTo>
                  <a:pt x="1104" y="434"/>
                </a:lnTo>
                <a:lnTo>
                  <a:pt x="1088" y="416"/>
                </a:lnTo>
                <a:lnTo>
                  <a:pt x="1074" y="396"/>
                </a:lnTo>
                <a:lnTo>
                  <a:pt x="1062" y="376"/>
                </a:lnTo>
                <a:lnTo>
                  <a:pt x="1050" y="354"/>
                </a:lnTo>
                <a:lnTo>
                  <a:pt x="1042" y="330"/>
                </a:lnTo>
                <a:lnTo>
                  <a:pt x="1036" y="306"/>
                </a:lnTo>
                <a:lnTo>
                  <a:pt x="1032" y="280"/>
                </a:lnTo>
                <a:lnTo>
                  <a:pt x="1030" y="254"/>
                </a:lnTo>
                <a:lnTo>
                  <a:pt x="1030" y="254"/>
                </a:lnTo>
                <a:close/>
                <a:moveTo>
                  <a:pt x="1720" y="824"/>
                </a:moveTo>
                <a:lnTo>
                  <a:pt x="1720" y="824"/>
                </a:lnTo>
                <a:lnTo>
                  <a:pt x="1718" y="800"/>
                </a:lnTo>
                <a:lnTo>
                  <a:pt x="1714" y="778"/>
                </a:lnTo>
                <a:lnTo>
                  <a:pt x="1706" y="756"/>
                </a:lnTo>
                <a:lnTo>
                  <a:pt x="1698" y="734"/>
                </a:lnTo>
                <a:lnTo>
                  <a:pt x="1688" y="714"/>
                </a:lnTo>
                <a:lnTo>
                  <a:pt x="1676" y="694"/>
                </a:lnTo>
                <a:lnTo>
                  <a:pt x="1662" y="674"/>
                </a:lnTo>
                <a:lnTo>
                  <a:pt x="1646" y="658"/>
                </a:lnTo>
                <a:lnTo>
                  <a:pt x="1646" y="658"/>
                </a:lnTo>
                <a:lnTo>
                  <a:pt x="1626" y="640"/>
                </a:lnTo>
                <a:lnTo>
                  <a:pt x="1606" y="624"/>
                </a:lnTo>
                <a:lnTo>
                  <a:pt x="1582" y="610"/>
                </a:lnTo>
                <a:lnTo>
                  <a:pt x="1560" y="600"/>
                </a:lnTo>
                <a:lnTo>
                  <a:pt x="1536" y="590"/>
                </a:lnTo>
                <a:lnTo>
                  <a:pt x="1510" y="584"/>
                </a:lnTo>
                <a:lnTo>
                  <a:pt x="1484" y="580"/>
                </a:lnTo>
                <a:lnTo>
                  <a:pt x="1458" y="580"/>
                </a:lnTo>
                <a:lnTo>
                  <a:pt x="1458" y="580"/>
                </a:lnTo>
                <a:lnTo>
                  <a:pt x="1428" y="580"/>
                </a:lnTo>
                <a:lnTo>
                  <a:pt x="1400" y="586"/>
                </a:lnTo>
                <a:lnTo>
                  <a:pt x="1374" y="594"/>
                </a:lnTo>
                <a:lnTo>
                  <a:pt x="1348" y="604"/>
                </a:lnTo>
                <a:lnTo>
                  <a:pt x="1322" y="618"/>
                </a:lnTo>
                <a:lnTo>
                  <a:pt x="1300" y="632"/>
                </a:lnTo>
                <a:lnTo>
                  <a:pt x="1278" y="650"/>
                </a:lnTo>
                <a:lnTo>
                  <a:pt x="1260" y="670"/>
                </a:lnTo>
                <a:lnTo>
                  <a:pt x="1260" y="670"/>
                </a:lnTo>
                <a:lnTo>
                  <a:pt x="1258" y="672"/>
                </a:lnTo>
                <a:lnTo>
                  <a:pt x="1256" y="674"/>
                </a:lnTo>
                <a:lnTo>
                  <a:pt x="1256" y="674"/>
                </a:lnTo>
                <a:lnTo>
                  <a:pt x="1246" y="688"/>
                </a:lnTo>
                <a:lnTo>
                  <a:pt x="1234" y="704"/>
                </a:lnTo>
                <a:lnTo>
                  <a:pt x="956" y="1072"/>
                </a:lnTo>
                <a:lnTo>
                  <a:pt x="590" y="1072"/>
                </a:lnTo>
                <a:lnTo>
                  <a:pt x="590" y="1072"/>
                </a:lnTo>
                <a:lnTo>
                  <a:pt x="568" y="1074"/>
                </a:lnTo>
                <a:lnTo>
                  <a:pt x="550" y="1082"/>
                </a:lnTo>
                <a:lnTo>
                  <a:pt x="532" y="1090"/>
                </a:lnTo>
                <a:lnTo>
                  <a:pt x="516" y="1104"/>
                </a:lnTo>
                <a:lnTo>
                  <a:pt x="504" y="1118"/>
                </a:lnTo>
                <a:lnTo>
                  <a:pt x="494" y="1136"/>
                </a:lnTo>
                <a:lnTo>
                  <a:pt x="488" y="1156"/>
                </a:lnTo>
                <a:lnTo>
                  <a:pt x="486" y="1178"/>
                </a:lnTo>
                <a:lnTo>
                  <a:pt x="486" y="1178"/>
                </a:lnTo>
                <a:lnTo>
                  <a:pt x="488" y="1198"/>
                </a:lnTo>
                <a:lnTo>
                  <a:pt x="494" y="1218"/>
                </a:lnTo>
                <a:lnTo>
                  <a:pt x="504" y="1236"/>
                </a:lnTo>
                <a:lnTo>
                  <a:pt x="516" y="1252"/>
                </a:lnTo>
                <a:lnTo>
                  <a:pt x="532" y="1264"/>
                </a:lnTo>
                <a:lnTo>
                  <a:pt x="550" y="1274"/>
                </a:lnTo>
                <a:lnTo>
                  <a:pt x="568" y="1280"/>
                </a:lnTo>
                <a:lnTo>
                  <a:pt x="590" y="1282"/>
                </a:lnTo>
                <a:lnTo>
                  <a:pt x="1008" y="1282"/>
                </a:lnTo>
                <a:lnTo>
                  <a:pt x="1008" y="1282"/>
                </a:lnTo>
                <a:lnTo>
                  <a:pt x="1020" y="1282"/>
                </a:lnTo>
                <a:lnTo>
                  <a:pt x="1032" y="1280"/>
                </a:lnTo>
                <a:lnTo>
                  <a:pt x="1044" y="1276"/>
                </a:lnTo>
                <a:lnTo>
                  <a:pt x="1054" y="1272"/>
                </a:lnTo>
                <a:lnTo>
                  <a:pt x="1064" y="1266"/>
                </a:lnTo>
                <a:lnTo>
                  <a:pt x="1074" y="1258"/>
                </a:lnTo>
                <a:lnTo>
                  <a:pt x="1084" y="1250"/>
                </a:lnTo>
                <a:lnTo>
                  <a:pt x="1092" y="1240"/>
                </a:lnTo>
                <a:lnTo>
                  <a:pt x="1194" y="1106"/>
                </a:lnTo>
                <a:lnTo>
                  <a:pt x="1194" y="1536"/>
                </a:lnTo>
                <a:lnTo>
                  <a:pt x="952" y="1536"/>
                </a:lnTo>
                <a:lnTo>
                  <a:pt x="952" y="1536"/>
                </a:lnTo>
                <a:lnTo>
                  <a:pt x="962" y="1532"/>
                </a:lnTo>
                <a:lnTo>
                  <a:pt x="974" y="1526"/>
                </a:lnTo>
                <a:lnTo>
                  <a:pt x="982" y="1518"/>
                </a:lnTo>
                <a:lnTo>
                  <a:pt x="990" y="1510"/>
                </a:lnTo>
                <a:lnTo>
                  <a:pt x="996" y="1500"/>
                </a:lnTo>
                <a:lnTo>
                  <a:pt x="1002" y="1490"/>
                </a:lnTo>
                <a:lnTo>
                  <a:pt x="1004" y="1478"/>
                </a:lnTo>
                <a:lnTo>
                  <a:pt x="1006" y="1464"/>
                </a:lnTo>
                <a:lnTo>
                  <a:pt x="1006" y="1464"/>
                </a:lnTo>
                <a:lnTo>
                  <a:pt x="1004" y="1450"/>
                </a:lnTo>
                <a:lnTo>
                  <a:pt x="1000" y="1436"/>
                </a:lnTo>
                <a:lnTo>
                  <a:pt x="994" y="1422"/>
                </a:lnTo>
                <a:lnTo>
                  <a:pt x="984" y="1412"/>
                </a:lnTo>
                <a:lnTo>
                  <a:pt x="972" y="1402"/>
                </a:lnTo>
                <a:lnTo>
                  <a:pt x="960" y="1396"/>
                </a:lnTo>
                <a:lnTo>
                  <a:pt x="946" y="1392"/>
                </a:lnTo>
                <a:lnTo>
                  <a:pt x="932" y="1390"/>
                </a:lnTo>
                <a:lnTo>
                  <a:pt x="346" y="1390"/>
                </a:lnTo>
                <a:lnTo>
                  <a:pt x="346" y="1390"/>
                </a:lnTo>
                <a:lnTo>
                  <a:pt x="332" y="1392"/>
                </a:lnTo>
                <a:lnTo>
                  <a:pt x="318" y="1396"/>
                </a:lnTo>
                <a:lnTo>
                  <a:pt x="304" y="1402"/>
                </a:lnTo>
                <a:lnTo>
                  <a:pt x="294" y="1412"/>
                </a:lnTo>
                <a:lnTo>
                  <a:pt x="284" y="1422"/>
                </a:lnTo>
                <a:lnTo>
                  <a:pt x="278" y="1436"/>
                </a:lnTo>
                <a:lnTo>
                  <a:pt x="274" y="1450"/>
                </a:lnTo>
                <a:lnTo>
                  <a:pt x="272" y="1464"/>
                </a:lnTo>
                <a:lnTo>
                  <a:pt x="272" y="1464"/>
                </a:lnTo>
                <a:lnTo>
                  <a:pt x="274" y="1480"/>
                </a:lnTo>
                <a:lnTo>
                  <a:pt x="278" y="1494"/>
                </a:lnTo>
                <a:lnTo>
                  <a:pt x="284" y="1506"/>
                </a:lnTo>
                <a:lnTo>
                  <a:pt x="294" y="1518"/>
                </a:lnTo>
                <a:lnTo>
                  <a:pt x="304" y="1526"/>
                </a:lnTo>
                <a:lnTo>
                  <a:pt x="318" y="1534"/>
                </a:lnTo>
                <a:lnTo>
                  <a:pt x="332" y="1538"/>
                </a:lnTo>
                <a:lnTo>
                  <a:pt x="346" y="1540"/>
                </a:lnTo>
                <a:lnTo>
                  <a:pt x="720" y="1540"/>
                </a:lnTo>
                <a:lnTo>
                  <a:pt x="720" y="1540"/>
                </a:lnTo>
                <a:lnTo>
                  <a:pt x="704" y="1544"/>
                </a:lnTo>
                <a:lnTo>
                  <a:pt x="690" y="1550"/>
                </a:lnTo>
                <a:lnTo>
                  <a:pt x="690" y="1550"/>
                </a:lnTo>
                <a:lnTo>
                  <a:pt x="682" y="1554"/>
                </a:lnTo>
                <a:lnTo>
                  <a:pt x="682" y="1554"/>
                </a:lnTo>
                <a:lnTo>
                  <a:pt x="668" y="1564"/>
                </a:lnTo>
                <a:lnTo>
                  <a:pt x="654" y="1576"/>
                </a:lnTo>
                <a:lnTo>
                  <a:pt x="654" y="1576"/>
                </a:lnTo>
                <a:lnTo>
                  <a:pt x="40" y="2190"/>
                </a:lnTo>
                <a:lnTo>
                  <a:pt x="40" y="2190"/>
                </a:lnTo>
                <a:lnTo>
                  <a:pt x="30" y="2200"/>
                </a:lnTo>
                <a:lnTo>
                  <a:pt x="22" y="2210"/>
                </a:lnTo>
                <a:lnTo>
                  <a:pt x="16" y="2222"/>
                </a:lnTo>
                <a:lnTo>
                  <a:pt x="10" y="2234"/>
                </a:lnTo>
                <a:lnTo>
                  <a:pt x="6" y="2246"/>
                </a:lnTo>
                <a:lnTo>
                  <a:pt x="2" y="2260"/>
                </a:lnTo>
                <a:lnTo>
                  <a:pt x="2" y="2272"/>
                </a:lnTo>
                <a:lnTo>
                  <a:pt x="0" y="2284"/>
                </a:lnTo>
                <a:lnTo>
                  <a:pt x="2" y="2298"/>
                </a:lnTo>
                <a:lnTo>
                  <a:pt x="2" y="2310"/>
                </a:lnTo>
                <a:lnTo>
                  <a:pt x="6" y="2324"/>
                </a:lnTo>
                <a:lnTo>
                  <a:pt x="10" y="2336"/>
                </a:lnTo>
                <a:lnTo>
                  <a:pt x="16" y="2348"/>
                </a:lnTo>
                <a:lnTo>
                  <a:pt x="22" y="2358"/>
                </a:lnTo>
                <a:lnTo>
                  <a:pt x="30" y="2370"/>
                </a:lnTo>
                <a:lnTo>
                  <a:pt x="40" y="2380"/>
                </a:lnTo>
                <a:lnTo>
                  <a:pt x="40" y="2380"/>
                </a:lnTo>
                <a:lnTo>
                  <a:pt x="50" y="2390"/>
                </a:lnTo>
                <a:lnTo>
                  <a:pt x="60" y="2398"/>
                </a:lnTo>
                <a:lnTo>
                  <a:pt x="72" y="2404"/>
                </a:lnTo>
                <a:lnTo>
                  <a:pt x="84" y="2410"/>
                </a:lnTo>
                <a:lnTo>
                  <a:pt x="96" y="2414"/>
                </a:lnTo>
                <a:lnTo>
                  <a:pt x="110" y="2416"/>
                </a:lnTo>
                <a:lnTo>
                  <a:pt x="122" y="2418"/>
                </a:lnTo>
                <a:lnTo>
                  <a:pt x="134" y="2420"/>
                </a:lnTo>
                <a:lnTo>
                  <a:pt x="148" y="2418"/>
                </a:lnTo>
                <a:lnTo>
                  <a:pt x="160" y="2416"/>
                </a:lnTo>
                <a:lnTo>
                  <a:pt x="174" y="2414"/>
                </a:lnTo>
                <a:lnTo>
                  <a:pt x="186" y="2410"/>
                </a:lnTo>
                <a:lnTo>
                  <a:pt x="198" y="2404"/>
                </a:lnTo>
                <a:lnTo>
                  <a:pt x="210" y="2398"/>
                </a:lnTo>
                <a:lnTo>
                  <a:pt x="220" y="2390"/>
                </a:lnTo>
                <a:lnTo>
                  <a:pt x="230" y="2380"/>
                </a:lnTo>
                <a:lnTo>
                  <a:pt x="614" y="1996"/>
                </a:lnTo>
                <a:lnTo>
                  <a:pt x="616" y="2556"/>
                </a:lnTo>
                <a:lnTo>
                  <a:pt x="616" y="2556"/>
                </a:lnTo>
                <a:lnTo>
                  <a:pt x="616" y="2570"/>
                </a:lnTo>
                <a:lnTo>
                  <a:pt x="618" y="2584"/>
                </a:lnTo>
                <a:lnTo>
                  <a:pt x="622" y="2596"/>
                </a:lnTo>
                <a:lnTo>
                  <a:pt x="626" y="2608"/>
                </a:lnTo>
                <a:lnTo>
                  <a:pt x="632" y="2620"/>
                </a:lnTo>
                <a:lnTo>
                  <a:pt x="638" y="2632"/>
                </a:lnTo>
                <a:lnTo>
                  <a:pt x="646" y="2642"/>
                </a:lnTo>
                <a:lnTo>
                  <a:pt x="654" y="2652"/>
                </a:lnTo>
                <a:lnTo>
                  <a:pt x="664" y="2660"/>
                </a:lnTo>
                <a:lnTo>
                  <a:pt x="674" y="2668"/>
                </a:lnTo>
                <a:lnTo>
                  <a:pt x="686" y="2674"/>
                </a:lnTo>
                <a:lnTo>
                  <a:pt x="698" y="2680"/>
                </a:lnTo>
                <a:lnTo>
                  <a:pt x="710" y="2684"/>
                </a:lnTo>
                <a:lnTo>
                  <a:pt x="722" y="2688"/>
                </a:lnTo>
                <a:lnTo>
                  <a:pt x="736" y="2690"/>
                </a:lnTo>
                <a:lnTo>
                  <a:pt x="750" y="2690"/>
                </a:lnTo>
                <a:lnTo>
                  <a:pt x="750" y="2690"/>
                </a:lnTo>
                <a:lnTo>
                  <a:pt x="750" y="2690"/>
                </a:lnTo>
                <a:lnTo>
                  <a:pt x="764" y="2690"/>
                </a:lnTo>
                <a:lnTo>
                  <a:pt x="778" y="2688"/>
                </a:lnTo>
                <a:lnTo>
                  <a:pt x="790" y="2684"/>
                </a:lnTo>
                <a:lnTo>
                  <a:pt x="802" y="2680"/>
                </a:lnTo>
                <a:lnTo>
                  <a:pt x="814" y="2674"/>
                </a:lnTo>
                <a:lnTo>
                  <a:pt x="826" y="2668"/>
                </a:lnTo>
                <a:lnTo>
                  <a:pt x="836" y="2660"/>
                </a:lnTo>
                <a:lnTo>
                  <a:pt x="846" y="2652"/>
                </a:lnTo>
                <a:lnTo>
                  <a:pt x="854" y="2642"/>
                </a:lnTo>
                <a:lnTo>
                  <a:pt x="862" y="2632"/>
                </a:lnTo>
                <a:lnTo>
                  <a:pt x="868" y="2620"/>
                </a:lnTo>
                <a:lnTo>
                  <a:pt x="874" y="2608"/>
                </a:lnTo>
                <a:lnTo>
                  <a:pt x="878" y="2596"/>
                </a:lnTo>
                <a:lnTo>
                  <a:pt x="882" y="2584"/>
                </a:lnTo>
                <a:lnTo>
                  <a:pt x="884" y="2570"/>
                </a:lnTo>
                <a:lnTo>
                  <a:pt x="884" y="2556"/>
                </a:lnTo>
                <a:lnTo>
                  <a:pt x="884" y="1960"/>
                </a:lnTo>
                <a:lnTo>
                  <a:pt x="1328" y="1960"/>
                </a:lnTo>
                <a:lnTo>
                  <a:pt x="1496" y="1960"/>
                </a:lnTo>
                <a:lnTo>
                  <a:pt x="1588" y="1960"/>
                </a:lnTo>
                <a:lnTo>
                  <a:pt x="1588" y="1960"/>
                </a:lnTo>
                <a:lnTo>
                  <a:pt x="1602" y="1960"/>
                </a:lnTo>
                <a:lnTo>
                  <a:pt x="1616" y="1958"/>
                </a:lnTo>
                <a:lnTo>
                  <a:pt x="1628" y="1954"/>
                </a:lnTo>
                <a:lnTo>
                  <a:pt x="1640" y="1950"/>
                </a:lnTo>
                <a:lnTo>
                  <a:pt x="1652" y="1944"/>
                </a:lnTo>
                <a:lnTo>
                  <a:pt x="1664" y="1938"/>
                </a:lnTo>
                <a:lnTo>
                  <a:pt x="1674" y="1930"/>
                </a:lnTo>
                <a:lnTo>
                  <a:pt x="1684" y="1920"/>
                </a:lnTo>
                <a:lnTo>
                  <a:pt x="1692" y="1912"/>
                </a:lnTo>
                <a:lnTo>
                  <a:pt x="1700" y="1900"/>
                </a:lnTo>
                <a:lnTo>
                  <a:pt x="1706" y="1890"/>
                </a:lnTo>
                <a:lnTo>
                  <a:pt x="1712" y="1878"/>
                </a:lnTo>
                <a:lnTo>
                  <a:pt x="1716" y="1866"/>
                </a:lnTo>
                <a:lnTo>
                  <a:pt x="1720" y="1852"/>
                </a:lnTo>
                <a:lnTo>
                  <a:pt x="1722" y="1840"/>
                </a:lnTo>
                <a:lnTo>
                  <a:pt x="1722" y="1826"/>
                </a:lnTo>
                <a:lnTo>
                  <a:pt x="1722" y="844"/>
                </a:lnTo>
                <a:lnTo>
                  <a:pt x="1722" y="844"/>
                </a:lnTo>
                <a:lnTo>
                  <a:pt x="1720" y="824"/>
                </a:lnTo>
                <a:lnTo>
                  <a:pt x="1720" y="824"/>
                </a:lnTo>
                <a:close/>
                <a:moveTo>
                  <a:pt x="190" y="1392"/>
                </a:moveTo>
                <a:lnTo>
                  <a:pt x="190" y="1392"/>
                </a:lnTo>
                <a:lnTo>
                  <a:pt x="194" y="1402"/>
                </a:lnTo>
                <a:lnTo>
                  <a:pt x="200" y="1410"/>
                </a:lnTo>
                <a:lnTo>
                  <a:pt x="206" y="1416"/>
                </a:lnTo>
                <a:lnTo>
                  <a:pt x="212" y="1422"/>
                </a:lnTo>
                <a:lnTo>
                  <a:pt x="220" y="1428"/>
                </a:lnTo>
                <a:lnTo>
                  <a:pt x="230" y="1430"/>
                </a:lnTo>
                <a:lnTo>
                  <a:pt x="238" y="1432"/>
                </a:lnTo>
                <a:lnTo>
                  <a:pt x="248" y="1434"/>
                </a:lnTo>
                <a:lnTo>
                  <a:pt x="248" y="1434"/>
                </a:lnTo>
                <a:lnTo>
                  <a:pt x="256" y="1432"/>
                </a:lnTo>
                <a:lnTo>
                  <a:pt x="266" y="1430"/>
                </a:lnTo>
                <a:lnTo>
                  <a:pt x="266" y="1430"/>
                </a:lnTo>
                <a:lnTo>
                  <a:pt x="278" y="1426"/>
                </a:lnTo>
                <a:lnTo>
                  <a:pt x="288" y="1418"/>
                </a:lnTo>
                <a:lnTo>
                  <a:pt x="294" y="1410"/>
                </a:lnTo>
                <a:lnTo>
                  <a:pt x="302" y="1400"/>
                </a:lnTo>
                <a:lnTo>
                  <a:pt x="306" y="1390"/>
                </a:lnTo>
                <a:lnTo>
                  <a:pt x="308" y="1378"/>
                </a:lnTo>
                <a:lnTo>
                  <a:pt x="306" y="1366"/>
                </a:lnTo>
                <a:lnTo>
                  <a:pt x="304" y="1354"/>
                </a:lnTo>
                <a:lnTo>
                  <a:pt x="128" y="836"/>
                </a:lnTo>
                <a:lnTo>
                  <a:pt x="128" y="836"/>
                </a:lnTo>
                <a:lnTo>
                  <a:pt x="122" y="824"/>
                </a:lnTo>
                <a:lnTo>
                  <a:pt x="116" y="814"/>
                </a:lnTo>
                <a:lnTo>
                  <a:pt x="108" y="808"/>
                </a:lnTo>
                <a:lnTo>
                  <a:pt x="98" y="802"/>
                </a:lnTo>
                <a:lnTo>
                  <a:pt x="88" y="796"/>
                </a:lnTo>
                <a:lnTo>
                  <a:pt x="76" y="796"/>
                </a:lnTo>
                <a:lnTo>
                  <a:pt x="64" y="796"/>
                </a:lnTo>
                <a:lnTo>
                  <a:pt x="52" y="798"/>
                </a:lnTo>
                <a:lnTo>
                  <a:pt x="52" y="798"/>
                </a:lnTo>
                <a:lnTo>
                  <a:pt x="42" y="804"/>
                </a:lnTo>
                <a:lnTo>
                  <a:pt x="32" y="810"/>
                </a:lnTo>
                <a:lnTo>
                  <a:pt x="24" y="818"/>
                </a:lnTo>
                <a:lnTo>
                  <a:pt x="18" y="828"/>
                </a:lnTo>
                <a:lnTo>
                  <a:pt x="14" y="838"/>
                </a:lnTo>
                <a:lnTo>
                  <a:pt x="12" y="850"/>
                </a:lnTo>
                <a:lnTo>
                  <a:pt x="12" y="862"/>
                </a:lnTo>
                <a:lnTo>
                  <a:pt x="14" y="874"/>
                </a:lnTo>
                <a:lnTo>
                  <a:pt x="190" y="1392"/>
                </a:lnTo>
                <a:close/>
              </a:path>
            </a:pathLst>
          </a:custGeom>
          <a:solidFill>
            <a:schemeClr val="bg2"/>
          </a:solidFill>
          <a:ln>
            <a:noFill/>
          </a:ln>
          <a:extLst/>
        </p:spPr>
        <p:txBody>
          <a:bodyPr vert="horz" wrap="square" lIns="68422" tIns="34211" rIns="68422" bIns="34211" numCol="1" anchor="t" anchorCtr="0" compatLnSpc="1">
            <a:prstTxWarp prst="textNoShape">
              <a:avLst/>
            </a:prstTxWarp>
          </a:bodyPr>
          <a:lstStyle/>
          <a:p>
            <a:pPr defTabSz="684223"/>
            <a:endParaRPr lang="en-GB" sz="1347" kern="0" dirty="0">
              <a:solidFill>
                <a:srgbClr val="000000"/>
              </a:solidFill>
            </a:endParaRPr>
          </a:p>
        </p:txBody>
      </p:sp>
      <p:grpSp>
        <p:nvGrpSpPr>
          <p:cNvPr id="64" name="Group 63"/>
          <p:cNvGrpSpPr/>
          <p:nvPr/>
        </p:nvGrpSpPr>
        <p:grpSpPr>
          <a:xfrm>
            <a:off x="2836606" y="2575271"/>
            <a:ext cx="6646526" cy="3240000"/>
            <a:chOff x="2927778" y="2542736"/>
            <a:chExt cx="6469936" cy="3640640"/>
          </a:xfrm>
        </p:grpSpPr>
        <p:cxnSp>
          <p:nvCxnSpPr>
            <p:cNvPr id="16" name="Straight Connector 15"/>
            <p:cNvCxnSpPr/>
            <p:nvPr/>
          </p:nvCxnSpPr>
          <p:spPr>
            <a:xfrm>
              <a:off x="2927778" y="2542736"/>
              <a:ext cx="0" cy="3640640"/>
            </a:xfrm>
            <a:prstGeom prst="line">
              <a:avLst/>
            </a:prstGeom>
            <a:noFill/>
            <a:ln w="15875" cap="rnd" cmpd="sng" algn="ctr">
              <a:solidFill>
                <a:srgbClr val="968C6D"/>
              </a:solidFill>
              <a:prstDash val="sysDot"/>
            </a:ln>
            <a:effectLst/>
          </p:spPr>
        </p:cxnSp>
        <p:cxnSp>
          <p:nvCxnSpPr>
            <p:cNvPr id="62" name="Straight Connector 61"/>
            <p:cNvCxnSpPr/>
            <p:nvPr/>
          </p:nvCxnSpPr>
          <p:spPr>
            <a:xfrm>
              <a:off x="9397714" y="2542736"/>
              <a:ext cx="0" cy="3640640"/>
            </a:xfrm>
            <a:prstGeom prst="line">
              <a:avLst/>
            </a:prstGeom>
            <a:noFill/>
            <a:ln w="15875" cap="rnd" cmpd="sng" algn="ctr">
              <a:solidFill>
                <a:srgbClr val="968C6D"/>
              </a:solidFill>
              <a:prstDash val="sysDot"/>
            </a:ln>
            <a:effectLst/>
          </p:spPr>
        </p:cxnSp>
      </p:grpSp>
    </p:spTree>
    <p:extLst>
      <p:ext uri="{BB962C8B-B14F-4D97-AF65-F5344CB8AC3E}">
        <p14:creationId xmlns:p14="http://schemas.microsoft.com/office/powerpoint/2010/main" val="327444810"/>
      </p:ext>
    </p:extLst>
  </p:cSld>
  <p:clrMapOvr>
    <a:masterClrMapping/>
  </p:clrMapOvr>
  <p:transition spd="slow" advTm="5000">
    <p:push/>
  </p:transition>
  <p:timing>
    <p:tnLst>
      <p:par>
        <p:cTn id="1" dur="indefinite" restart="never" nodeType="tmRoot"/>
      </p:par>
    </p:tnLst>
  </p:timing>
</p:sld>
</file>

<file path=ppt/theme/theme1.xml><?xml version="1.0" encoding="utf-8"?>
<a:theme xmlns:a="http://schemas.openxmlformats.org/drawingml/2006/main" name="PwC">
  <a:themeElements>
    <a:clrScheme name="PwC Red 2">
      <a:dk1>
        <a:srgbClr val="000000"/>
      </a:dk1>
      <a:lt1>
        <a:srgbClr val="FFFFFF"/>
      </a:lt1>
      <a:dk2>
        <a:srgbClr val="E0301E"/>
      </a:dk2>
      <a:lt2>
        <a:srgbClr val="968C6D"/>
      </a:lt2>
      <a:accent1>
        <a:srgbClr val="EB8C00"/>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extLst>
    <a:ext uri="{05A4C25C-085E-4340-85A3-A5531E510DB2}">
      <thm15:themeFamily xmlns:thm15="http://schemas.microsoft.com/office/thememl/2012/main" name="PwC PresentationW.potx" id="{B29E593F-FC53-48D4-BA83-A63AB3CD12AB}" vid="{20CC3C39-783E-4DC4-B6B7-C4E6549158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PwC PresentationW</Template>
  <TotalTime>1547</TotalTime>
  <Words>1012</Words>
  <Application>Microsoft Office PowerPoint</Application>
  <PresentationFormat>Custom</PresentationFormat>
  <Paragraphs>206</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Courier New</vt:lpstr>
      <vt:lpstr>Georgia</vt:lpstr>
      <vt:lpstr>Helvetica Light</vt:lpstr>
      <vt:lpstr>Wingdings</vt:lpstr>
      <vt:lpstr>PwC</vt:lpstr>
      <vt:lpstr>Mutual distributed ledgers and financial crime </vt:lpstr>
      <vt:lpstr>Agenda</vt:lpstr>
      <vt:lpstr>Financial crime costs the world economy $2 trillion a year </vt:lpstr>
      <vt:lpstr>Key challenges to combating financial crime</vt:lpstr>
      <vt:lpstr>PowerPoint Presentation</vt:lpstr>
      <vt:lpstr>Know Your Customer utility – definition</vt:lpstr>
      <vt:lpstr>Know Your Customer utility development Clear regulatory, economic and social benefits to be achieved</vt:lpstr>
      <vt:lpstr>What does a utility do?</vt:lpstr>
      <vt:lpstr>The process</vt:lpstr>
      <vt:lpstr>What are the benefits? </vt:lpstr>
      <vt:lpstr>Mutual distributed ledgers have a role to play in fighting financial crime</vt:lpstr>
      <vt:lpstr>Practical data related challenges</vt:lpstr>
      <vt:lpstr>Potential advantages of Mutual Distributed Ledgers (MDLs)</vt:lpstr>
      <vt:lpstr>Key data security features within a MDL environment</vt:lpstr>
      <vt:lpstr>Applying MDL technology to the PwC KYC utility  Potentially a move towards digital identities </vt:lpstr>
      <vt:lpstr>MDL architecture options</vt:lpstr>
      <vt:lpstr>Conclusions</vt:lpstr>
      <vt:lpstr>Thank you</vt:lpstr>
    </vt:vector>
  </TitlesOfParts>
  <Company>PricewaterhouseCoopers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subject>161004-145705-DN-UK</dc:subject>
  <dc:creator>Debbie Nevill</dc:creator>
  <cp:keywords>151103-112324-KK-UK</cp:keywords>
  <cp:lastModifiedBy>Kamala Buchholz</cp:lastModifiedBy>
  <cp:revision>112</cp:revision>
  <cp:lastPrinted>2016-11-09T18:34:16Z</cp:lastPrinted>
  <dcterms:created xsi:type="dcterms:W3CDTF">2015-05-07T09:48:08Z</dcterms:created>
  <dcterms:modified xsi:type="dcterms:W3CDTF">2016-11-09T23:23:26Z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OnscreenW</vt:lpwstr>
  </property>
  <property fmtid="{D5CDD505-2E9C-101B-9397-08002B2CF9AE}" pid="4" name="Template created by">
    <vt:lpwstr>PwC</vt:lpwstr>
  </property>
  <property fmtid="{D5CDD505-2E9C-101B-9397-08002B2CF9AE}" pid="5" name="Template version">
    <vt:lpwstr>5</vt:lpwstr>
  </property>
</Properties>
</file>