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2"/>
  </p:notesMasterIdLst>
  <p:handoutMasterIdLst>
    <p:handoutMasterId r:id="rId13"/>
  </p:handoutMasterIdLst>
  <p:sldIdLst>
    <p:sldId id="396" r:id="rId5"/>
    <p:sldId id="402" r:id="rId6"/>
    <p:sldId id="411" r:id="rId7"/>
    <p:sldId id="403" r:id="rId8"/>
    <p:sldId id="412" r:id="rId9"/>
    <p:sldId id="398" r:id="rId10"/>
    <p:sldId id="397"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dith Hardt" initials="JH" lastIdx="2" clrIdx="0">
    <p:extLst>
      <p:ext uri="{19B8F6BF-5375-455C-9EA6-DF929625EA0E}">
        <p15:presenceInfo xmlns:p15="http://schemas.microsoft.com/office/powerpoint/2012/main" userId="Judith Hardt" providerId="None"/>
      </p:ext>
    </p:extLst>
  </p:cmAuthor>
  <p:cmAuthor id="2" name="Nadia Musumeci" initials="NM" lastIdx="2" clrIdx="1">
    <p:extLst>
      <p:ext uri="{19B8F6BF-5375-455C-9EA6-DF929625EA0E}">
        <p15:presenceInfo xmlns:p15="http://schemas.microsoft.com/office/powerpoint/2012/main" userId="Nadia Musumec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CBCB"/>
    <a:srgbClr val="8C0000"/>
    <a:srgbClr val="F4E7E7"/>
    <a:srgbClr val="001A4D"/>
    <a:srgbClr val="1F4E79"/>
    <a:srgbClr val="F70302"/>
    <a:srgbClr val="0034FF"/>
    <a:srgbClr val="D09DA4"/>
    <a:srgbClr val="B1657C"/>
    <a:srgbClr val="7771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12" autoAdjust="0"/>
    <p:restoredTop sz="95411" autoAdjust="0"/>
  </p:normalViewPr>
  <p:slideViewPr>
    <p:cSldViewPr snapToGrid="0">
      <p:cViewPr varScale="1">
        <p:scale>
          <a:sx n="70" d="100"/>
          <a:sy n="70" d="100"/>
        </p:scale>
        <p:origin x="72" y="18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0"/>
    </p:cViewPr>
  </p:sorterViewPr>
  <p:notesViewPr>
    <p:cSldViewPr snapToGrid="0">
      <p:cViewPr varScale="1">
        <p:scale>
          <a:sx n="60" d="100"/>
          <a:sy n="60" d="100"/>
        </p:scale>
        <p:origin x="2299"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3"/>
            <a:ext cx="2946065" cy="495947"/>
          </a:xfrm>
          <a:prstGeom prst="rect">
            <a:avLst/>
          </a:prstGeom>
        </p:spPr>
        <p:txBody>
          <a:bodyPr vert="horz" lIns="88221" tIns="44111" rIns="88221" bIns="44111" rtlCol="0"/>
          <a:lstStyle>
            <a:lvl1pPr algn="l">
              <a:defRPr sz="1200"/>
            </a:lvl1pPr>
          </a:lstStyle>
          <a:p>
            <a:endParaRPr lang="en-GB"/>
          </a:p>
        </p:txBody>
      </p:sp>
      <p:sp>
        <p:nvSpPr>
          <p:cNvPr id="3" name="Date Placeholder 2"/>
          <p:cNvSpPr>
            <a:spLocks noGrp="1"/>
          </p:cNvSpPr>
          <p:nvPr>
            <p:ph type="dt" sz="quarter" idx="1"/>
          </p:nvPr>
        </p:nvSpPr>
        <p:spPr>
          <a:xfrm>
            <a:off x="3850096" y="3"/>
            <a:ext cx="2946065" cy="495947"/>
          </a:xfrm>
          <a:prstGeom prst="rect">
            <a:avLst/>
          </a:prstGeom>
        </p:spPr>
        <p:txBody>
          <a:bodyPr vert="horz" lIns="88221" tIns="44111" rIns="88221" bIns="44111" rtlCol="0"/>
          <a:lstStyle>
            <a:lvl1pPr algn="r">
              <a:defRPr sz="1200"/>
            </a:lvl1pPr>
          </a:lstStyle>
          <a:p>
            <a:fld id="{B5AB05A7-F173-4127-9569-526C8F9F1F1D}" type="datetimeFigureOut">
              <a:rPr lang="en-GB" smtClean="0"/>
              <a:t>08/11/2016</a:t>
            </a:fld>
            <a:endParaRPr lang="en-GB"/>
          </a:p>
        </p:txBody>
      </p:sp>
      <p:sp>
        <p:nvSpPr>
          <p:cNvPr id="4" name="Footer Placeholder 3"/>
          <p:cNvSpPr>
            <a:spLocks noGrp="1"/>
          </p:cNvSpPr>
          <p:nvPr>
            <p:ph type="ftr" sz="quarter" idx="2"/>
          </p:nvPr>
        </p:nvSpPr>
        <p:spPr>
          <a:xfrm>
            <a:off x="5" y="9429154"/>
            <a:ext cx="2946065" cy="495947"/>
          </a:xfrm>
          <a:prstGeom prst="rect">
            <a:avLst/>
          </a:prstGeom>
        </p:spPr>
        <p:txBody>
          <a:bodyPr vert="horz" lIns="88221" tIns="44111" rIns="88221" bIns="44111" rtlCol="0" anchor="b"/>
          <a:lstStyle>
            <a:lvl1pPr algn="l">
              <a:defRPr sz="1200"/>
            </a:lvl1pPr>
          </a:lstStyle>
          <a:p>
            <a:endParaRPr lang="en-GB"/>
          </a:p>
        </p:txBody>
      </p:sp>
      <p:sp>
        <p:nvSpPr>
          <p:cNvPr id="5" name="Slide Number Placeholder 4"/>
          <p:cNvSpPr>
            <a:spLocks noGrp="1"/>
          </p:cNvSpPr>
          <p:nvPr>
            <p:ph type="sldNum" sz="quarter" idx="3"/>
          </p:nvPr>
        </p:nvSpPr>
        <p:spPr>
          <a:xfrm>
            <a:off x="3850096" y="9429154"/>
            <a:ext cx="2946065" cy="495947"/>
          </a:xfrm>
          <a:prstGeom prst="rect">
            <a:avLst/>
          </a:prstGeom>
        </p:spPr>
        <p:txBody>
          <a:bodyPr vert="horz" lIns="88221" tIns="44111" rIns="88221" bIns="44111" rtlCol="0" anchor="b"/>
          <a:lstStyle>
            <a:lvl1pPr algn="r">
              <a:defRPr sz="1200"/>
            </a:lvl1pPr>
          </a:lstStyle>
          <a:p>
            <a:fld id="{C48620D2-AC96-4D50-A161-D99B1377004A}" type="slidenum">
              <a:rPr lang="en-GB" smtClean="0"/>
              <a:t>‹#›</a:t>
            </a:fld>
            <a:endParaRPr lang="en-GB"/>
          </a:p>
        </p:txBody>
      </p:sp>
    </p:spTree>
    <p:extLst>
      <p:ext uri="{BB962C8B-B14F-4D97-AF65-F5344CB8AC3E}">
        <p14:creationId xmlns:p14="http://schemas.microsoft.com/office/powerpoint/2010/main" val="4593168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3"/>
            <a:ext cx="2946065" cy="495947"/>
          </a:xfrm>
          <a:prstGeom prst="rect">
            <a:avLst/>
          </a:prstGeom>
        </p:spPr>
        <p:txBody>
          <a:bodyPr vert="horz" lIns="88221" tIns="44111" rIns="88221" bIns="44111" rtlCol="0"/>
          <a:lstStyle>
            <a:lvl1pPr algn="l">
              <a:defRPr sz="1200"/>
            </a:lvl1pPr>
          </a:lstStyle>
          <a:p>
            <a:endParaRPr lang="en-GB"/>
          </a:p>
        </p:txBody>
      </p:sp>
      <p:sp>
        <p:nvSpPr>
          <p:cNvPr id="3" name="Date Placeholder 2"/>
          <p:cNvSpPr>
            <a:spLocks noGrp="1"/>
          </p:cNvSpPr>
          <p:nvPr>
            <p:ph type="dt" idx="1"/>
          </p:nvPr>
        </p:nvSpPr>
        <p:spPr>
          <a:xfrm>
            <a:off x="3850096" y="3"/>
            <a:ext cx="2946065" cy="495947"/>
          </a:xfrm>
          <a:prstGeom prst="rect">
            <a:avLst/>
          </a:prstGeom>
        </p:spPr>
        <p:txBody>
          <a:bodyPr vert="horz" lIns="88221" tIns="44111" rIns="88221" bIns="44111" rtlCol="0"/>
          <a:lstStyle>
            <a:lvl1pPr algn="r">
              <a:defRPr sz="1200"/>
            </a:lvl1pPr>
          </a:lstStyle>
          <a:p>
            <a:fld id="{43290D31-204A-424F-A23D-3412323EF570}" type="datetimeFigureOut">
              <a:rPr lang="en-GB" smtClean="0"/>
              <a:t>08/11/2016</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88221" tIns="44111" rIns="88221" bIns="44111" rtlCol="0" anchor="ctr"/>
          <a:lstStyle/>
          <a:p>
            <a:endParaRPr lang="en-GB"/>
          </a:p>
        </p:txBody>
      </p:sp>
      <p:sp>
        <p:nvSpPr>
          <p:cNvPr id="5" name="Notes Placeholder 4"/>
          <p:cNvSpPr>
            <a:spLocks noGrp="1"/>
          </p:cNvSpPr>
          <p:nvPr>
            <p:ph type="body" sz="quarter" idx="3"/>
          </p:nvPr>
        </p:nvSpPr>
        <p:spPr>
          <a:xfrm>
            <a:off x="679160" y="4714579"/>
            <a:ext cx="5439355" cy="4468142"/>
          </a:xfrm>
          <a:prstGeom prst="rect">
            <a:avLst/>
          </a:prstGeom>
        </p:spPr>
        <p:txBody>
          <a:bodyPr vert="horz" lIns="88221" tIns="44111" rIns="88221" bIns="44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5" y="9429154"/>
            <a:ext cx="2946065" cy="495947"/>
          </a:xfrm>
          <a:prstGeom prst="rect">
            <a:avLst/>
          </a:prstGeom>
        </p:spPr>
        <p:txBody>
          <a:bodyPr vert="horz" lIns="88221" tIns="44111" rIns="88221" bIns="44111" rtlCol="0" anchor="b"/>
          <a:lstStyle>
            <a:lvl1pPr algn="l">
              <a:defRPr sz="1200"/>
            </a:lvl1pPr>
          </a:lstStyle>
          <a:p>
            <a:endParaRPr lang="en-GB"/>
          </a:p>
        </p:txBody>
      </p:sp>
      <p:sp>
        <p:nvSpPr>
          <p:cNvPr id="7" name="Slide Number Placeholder 6"/>
          <p:cNvSpPr>
            <a:spLocks noGrp="1"/>
          </p:cNvSpPr>
          <p:nvPr>
            <p:ph type="sldNum" sz="quarter" idx="5"/>
          </p:nvPr>
        </p:nvSpPr>
        <p:spPr>
          <a:xfrm>
            <a:off x="3850096" y="9429154"/>
            <a:ext cx="2946065" cy="495947"/>
          </a:xfrm>
          <a:prstGeom prst="rect">
            <a:avLst/>
          </a:prstGeom>
        </p:spPr>
        <p:txBody>
          <a:bodyPr vert="horz" lIns="88221" tIns="44111" rIns="88221" bIns="44111" rtlCol="0" anchor="b"/>
          <a:lstStyle>
            <a:lvl1pPr algn="r">
              <a:defRPr sz="1200"/>
            </a:lvl1pPr>
          </a:lstStyle>
          <a:p>
            <a:fld id="{8945D415-DC90-4AF1-9D15-24EC1240FD09}" type="slidenum">
              <a:rPr lang="en-GB" smtClean="0"/>
              <a:t>‹#›</a:t>
            </a:fld>
            <a:endParaRPr lang="en-GB"/>
          </a:p>
        </p:txBody>
      </p:sp>
    </p:spTree>
    <p:extLst>
      <p:ext uri="{BB962C8B-B14F-4D97-AF65-F5344CB8AC3E}">
        <p14:creationId xmlns:p14="http://schemas.microsoft.com/office/powerpoint/2010/main" val="338706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baseline="0">
                <a:solidFill>
                  <a:srgbClr val="C00000"/>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cxnSp>
        <p:nvCxnSpPr>
          <p:cNvPr id="8" name="Straight Connector 7"/>
          <p:cNvCxnSpPr/>
          <p:nvPr userDrawn="1"/>
        </p:nvCxnSpPr>
        <p:spPr>
          <a:xfrm>
            <a:off x="9036908" y="0"/>
            <a:ext cx="0" cy="807308"/>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344512"/>
            <a:ext cx="9105673" cy="5513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6512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247861"/>
            <a:ext cx="8126186" cy="707360"/>
          </a:xfrm>
        </p:spPr>
        <p:txBody>
          <a:bodyPr>
            <a:normAutofit/>
          </a:bodyPr>
          <a:lstStyle>
            <a:lvl1pPr>
              <a:defRPr sz="3600" baseline="0">
                <a:solidFill>
                  <a:srgbClr val="C00000"/>
                </a:solidFill>
              </a:defRPr>
            </a:lvl1pPr>
          </a:lstStyle>
          <a:p>
            <a:r>
              <a:rPr lang="en-US" dirty="0"/>
              <a:t>Click to edit Master title style</a:t>
            </a:r>
            <a:endParaRPr lang="en-GB" dirty="0"/>
          </a:p>
        </p:txBody>
      </p:sp>
      <p:sp>
        <p:nvSpPr>
          <p:cNvPr id="3" name="Content Placeholder 2"/>
          <p:cNvSpPr>
            <a:spLocks noGrp="1"/>
          </p:cNvSpPr>
          <p:nvPr>
            <p:ph idx="1"/>
          </p:nvPr>
        </p:nvSpPr>
        <p:spPr>
          <a:xfrm>
            <a:off x="838200" y="1203082"/>
            <a:ext cx="10515600" cy="497388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7" name="Straight Connector 6"/>
          <p:cNvCxnSpPr/>
          <p:nvPr userDrawn="1"/>
        </p:nvCxnSpPr>
        <p:spPr>
          <a:xfrm>
            <a:off x="9036908" y="0"/>
            <a:ext cx="0" cy="807308"/>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964386" y="0"/>
            <a:ext cx="3227614" cy="8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11242221" y="6466114"/>
            <a:ext cx="742950" cy="276999"/>
          </a:xfrm>
          <a:prstGeom prst="rect">
            <a:avLst/>
          </a:prstGeom>
          <a:noFill/>
        </p:spPr>
        <p:txBody>
          <a:bodyPr wrap="square" rtlCol="0">
            <a:spAutoFit/>
          </a:bodyPr>
          <a:lstStyle/>
          <a:p>
            <a:fld id="{C44E93E0-33C8-494F-8B5B-4AA4C24356D8}" type="slidenum">
              <a:rPr lang="en-GB" sz="1200" smtClean="0"/>
              <a:t>‹#›</a:t>
            </a:fld>
            <a:endParaRPr lang="en-GB" sz="1200" dirty="0"/>
          </a:p>
        </p:txBody>
      </p:sp>
      <p:pic>
        <p:nvPicPr>
          <p:cNvPr id="9" name="Picture 8"/>
          <p:cNvPicPr>
            <a:picLocks noChangeAspect="1"/>
          </p:cNvPicPr>
          <p:nvPr userDrawn="1"/>
        </p:nvPicPr>
        <p:blipFill>
          <a:blip r:embed="rId2"/>
          <a:stretch>
            <a:fillRect/>
          </a:stretch>
        </p:blipFill>
        <p:spPr>
          <a:xfrm>
            <a:off x="253462" y="6505057"/>
            <a:ext cx="1325094" cy="307973"/>
          </a:xfrm>
          <a:prstGeom prst="rect">
            <a:avLst/>
          </a:prstGeom>
        </p:spPr>
      </p:pic>
      <p:sp>
        <p:nvSpPr>
          <p:cNvPr id="10" name="TextBox 9"/>
          <p:cNvSpPr txBox="1"/>
          <p:nvPr userDrawn="1"/>
        </p:nvSpPr>
        <p:spPr>
          <a:xfrm>
            <a:off x="58970" y="6437901"/>
            <a:ext cx="1094910" cy="276999"/>
          </a:xfrm>
          <a:prstGeom prst="rect">
            <a:avLst/>
          </a:prstGeom>
          <a:noFill/>
        </p:spPr>
        <p:txBody>
          <a:bodyPr wrap="square" rtlCol="0">
            <a:spAutoFit/>
          </a:bodyPr>
          <a:lstStyle/>
          <a:p>
            <a:r>
              <a:rPr lang="nl-BE" sz="1200" dirty="0">
                <a:solidFill>
                  <a:schemeClr val="tx2">
                    <a:lumMod val="75000"/>
                  </a:schemeClr>
                </a:solidFill>
              </a:rPr>
              <a:t>©</a:t>
            </a:r>
          </a:p>
        </p:txBody>
      </p:sp>
    </p:spTree>
    <p:extLst>
      <p:ext uri="{BB962C8B-B14F-4D97-AF65-F5344CB8AC3E}">
        <p14:creationId xmlns:p14="http://schemas.microsoft.com/office/powerpoint/2010/main" val="7156699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667068"/>
            <a:ext cx="10515600" cy="102362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93C912-5498-4571-B66E-6364D363C65F}" type="slidenum">
              <a:rPr lang="en-GB" smtClean="0"/>
              <a:t>‹#›</a:t>
            </a:fld>
            <a:endParaRPr lang="en-GB"/>
          </a:p>
        </p:txBody>
      </p:sp>
    </p:spTree>
    <p:extLst>
      <p:ext uri="{BB962C8B-B14F-4D97-AF65-F5344CB8AC3E}">
        <p14:creationId xmlns:p14="http://schemas.microsoft.com/office/powerpoint/2010/main" val="398419287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85696" y="980474"/>
            <a:ext cx="9144000" cy="2387600"/>
          </a:xfrm>
        </p:spPr>
        <p:txBody>
          <a:bodyPr>
            <a:normAutofit fontScale="90000"/>
          </a:bodyPr>
          <a:lstStyle/>
          <a:p>
            <a:pPr algn="r"/>
            <a:r>
              <a:rPr lang="en-GB" dirty="0"/>
              <a:t>Towards A New Economic Union – A 21</a:t>
            </a:r>
            <a:r>
              <a:rPr lang="en-GB" baseline="30000" dirty="0"/>
              <a:t>st</a:t>
            </a:r>
            <a:r>
              <a:rPr lang="en-GB" dirty="0"/>
              <a:t> Century Hanseatic League?</a:t>
            </a:r>
          </a:p>
        </p:txBody>
      </p:sp>
      <p:sp>
        <p:nvSpPr>
          <p:cNvPr id="3" name="Subtitle 2"/>
          <p:cNvSpPr>
            <a:spLocks noGrp="1"/>
          </p:cNvSpPr>
          <p:nvPr>
            <p:ph type="subTitle" idx="1"/>
          </p:nvPr>
        </p:nvSpPr>
        <p:spPr>
          <a:xfrm>
            <a:off x="7837714" y="3460150"/>
            <a:ext cx="3791982" cy="943900"/>
          </a:xfrm>
        </p:spPr>
        <p:txBody>
          <a:bodyPr>
            <a:normAutofit/>
          </a:bodyPr>
          <a:lstStyle/>
          <a:p>
            <a:pPr algn="r"/>
            <a:r>
              <a:rPr lang="de-DE" dirty="0"/>
              <a:t>MondoVisione – London</a:t>
            </a:r>
          </a:p>
          <a:p>
            <a:pPr algn="r"/>
            <a:r>
              <a:rPr lang="de-DE" dirty="0"/>
              <a:t>10 November 2016</a:t>
            </a:r>
            <a:endParaRPr lang="en-GB" dirty="0"/>
          </a:p>
        </p:txBody>
      </p:sp>
    </p:spTree>
    <p:extLst>
      <p:ext uri="{BB962C8B-B14F-4D97-AF65-F5344CB8AC3E}">
        <p14:creationId xmlns:p14="http://schemas.microsoft.com/office/powerpoint/2010/main" val="1674480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116" y="302452"/>
            <a:ext cx="8759670" cy="707360"/>
          </a:xfrm>
        </p:spPr>
        <p:txBody>
          <a:bodyPr/>
          <a:lstStyle/>
          <a:p>
            <a:r>
              <a:rPr lang="en-GB" dirty="0"/>
              <a:t>The Hanseatic League versus the EU </a:t>
            </a:r>
          </a:p>
        </p:txBody>
      </p:sp>
      <p:graphicFrame>
        <p:nvGraphicFramePr>
          <p:cNvPr id="7" name="Table 6"/>
          <p:cNvGraphicFramePr>
            <a:graphicFrameLocks noGrp="1"/>
          </p:cNvGraphicFramePr>
          <p:nvPr>
            <p:extLst>
              <p:ext uri="{D42A27DB-BD31-4B8C-83A1-F6EECF244321}">
                <p14:modId xmlns:p14="http://schemas.microsoft.com/office/powerpoint/2010/main" val="1757869094"/>
              </p:ext>
            </p:extLst>
          </p:nvPr>
        </p:nvGraphicFramePr>
        <p:xfrm>
          <a:off x="1282888" y="1009812"/>
          <a:ext cx="9771798" cy="5803125"/>
        </p:xfrm>
        <a:graphic>
          <a:graphicData uri="http://schemas.openxmlformats.org/drawingml/2006/table">
            <a:tbl>
              <a:tblPr firstRow="1" bandRow="1">
                <a:tableStyleId>{F2DE63D5-997A-4646-A377-4702673A728D}</a:tableStyleId>
              </a:tblPr>
              <a:tblGrid>
                <a:gridCol w="4885899">
                  <a:extLst>
                    <a:ext uri="{9D8B030D-6E8A-4147-A177-3AD203B41FA5}">
                      <a16:colId xmlns:a16="http://schemas.microsoft.com/office/drawing/2014/main" val="4027312306"/>
                    </a:ext>
                  </a:extLst>
                </a:gridCol>
                <a:gridCol w="4885899">
                  <a:extLst>
                    <a:ext uri="{9D8B030D-6E8A-4147-A177-3AD203B41FA5}">
                      <a16:colId xmlns:a16="http://schemas.microsoft.com/office/drawing/2014/main" val="3458144507"/>
                    </a:ext>
                  </a:extLst>
                </a:gridCol>
              </a:tblGrid>
              <a:tr h="9246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kern="1200" dirty="0">
                          <a:solidFill>
                            <a:schemeClr val="bg1"/>
                          </a:solidFill>
                          <a:effectLst/>
                          <a:latin typeface="+mn-lt"/>
                          <a:ea typeface="+mn-ea"/>
                          <a:cs typeface="+mn-cs"/>
                        </a:rPr>
                        <a:t>Similarities</a:t>
                      </a:r>
                      <a:endParaRPr lang="en-GB" sz="2000" b="1" kern="1200" dirty="0">
                        <a:solidFill>
                          <a:schemeClr val="bg1"/>
                        </a:solidFill>
                        <a:effectLst/>
                        <a:latin typeface="+mn-lt"/>
                        <a:ea typeface="+mn-ea"/>
                        <a:cs typeface="+mn-cs"/>
                      </a:endParaRPr>
                    </a:p>
                    <a:p>
                      <a:endParaRPr lang="en-GB"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kern="1200" dirty="0">
                          <a:solidFill>
                            <a:schemeClr val="bg1"/>
                          </a:solidFill>
                          <a:effectLst/>
                          <a:latin typeface="+mn-lt"/>
                          <a:ea typeface="+mn-ea"/>
                          <a:cs typeface="+mn-cs"/>
                        </a:rPr>
                        <a:t>Differences</a:t>
                      </a:r>
                      <a:endParaRPr lang="en-GB" sz="2000" b="1" kern="1200" dirty="0">
                        <a:solidFill>
                          <a:schemeClr val="bg1"/>
                        </a:solidFill>
                        <a:effectLst/>
                        <a:latin typeface="+mn-lt"/>
                        <a:ea typeface="+mn-ea"/>
                        <a:cs typeface="+mn-cs"/>
                      </a:endParaRPr>
                    </a:p>
                    <a:p>
                      <a:endParaRPr lang="en-GB" sz="2000" dirty="0"/>
                    </a:p>
                  </a:txBody>
                  <a:tcPr/>
                </a:tc>
                <a:extLst>
                  <a:ext uri="{0D108BD9-81ED-4DB2-BD59-A6C34878D82A}">
                    <a16:rowId xmlns:a16="http://schemas.microsoft.com/office/drawing/2014/main" val="489011853"/>
                  </a:ext>
                </a:extLst>
              </a:tr>
              <a:tr h="4878451">
                <a:tc>
                  <a:txBody>
                    <a:bodyPr/>
                    <a:lstStyle/>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Strived to increase common security </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Enforced common decisions </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Worked to remove trade barriers</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Founded on a common law </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Geographic coherence: cities were chosen because of strategic locations along the trading routes (EU has also expanded strategically to the east and the north)</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Drove progress across the Nordic and helped modernization of industry and trade</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Helped economic development and growth based on free trade</a:t>
                      </a:r>
                      <a:endParaRPr lang="en-GB" sz="2000" kern="1200" dirty="0">
                        <a:solidFill>
                          <a:schemeClr val="tx1"/>
                        </a:solidFill>
                        <a:effectLst/>
                        <a:latin typeface="+mn-lt"/>
                        <a:ea typeface="+mn-ea"/>
                        <a:cs typeface="+mn-cs"/>
                      </a:endParaRPr>
                    </a:p>
                    <a:p>
                      <a:endParaRPr lang="en-GB" sz="20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effectLst/>
                          <a:latin typeface="+mn-lt"/>
                          <a:ea typeface="+mn-ea"/>
                          <a:cs typeface="+mn-cs"/>
                        </a:rPr>
                        <a:t>The</a:t>
                      </a:r>
                      <a:r>
                        <a:rPr lang="en-US" sz="2000" kern="1200" baseline="0" dirty="0">
                          <a:solidFill>
                            <a:schemeClr val="tx1"/>
                          </a:solidFill>
                          <a:effectLst/>
                          <a:latin typeface="+mn-lt"/>
                          <a:ea typeface="+mn-ea"/>
                          <a:cs typeface="+mn-cs"/>
                        </a:rPr>
                        <a:t> Ligue was f</a:t>
                      </a:r>
                      <a:r>
                        <a:rPr lang="en-US" sz="2000" kern="1200" dirty="0">
                          <a:solidFill>
                            <a:schemeClr val="tx1"/>
                          </a:solidFill>
                          <a:effectLst/>
                          <a:latin typeface="+mn-lt"/>
                          <a:ea typeface="+mn-ea"/>
                          <a:cs typeface="+mn-cs"/>
                        </a:rPr>
                        <a:t>ocused on cities (not countries) and one city dominated (Lübeck)</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The Ligue was focused on trade only (i.e. single purpose) </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The focus was on trade in goods</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It was a loosely managed association, not a political union or fiscal union</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The Ligue</a:t>
                      </a:r>
                      <a:r>
                        <a:rPr lang="en-US" sz="2000" kern="1200" baseline="0" dirty="0">
                          <a:solidFill>
                            <a:schemeClr val="tx1"/>
                          </a:solidFill>
                          <a:effectLst/>
                          <a:latin typeface="+mn-lt"/>
                          <a:ea typeface="+mn-ea"/>
                          <a:cs typeface="+mn-cs"/>
                        </a:rPr>
                        <a:t> did not provide for the </a:t>
                      </a:r>
                      <a:r>
                        <a:rPr lang="en-US" sz="2000" kern="1200" dirty="0">
                          <a:solidFill>
                            <a:schemeClr val="tx1"/>
                          </a:solidFill>
                          <a:effectLst/>
                          <a:latin typeface="+mn-lt"/>
                          <a:ea typeface="+mn-ea"/>
                          <a:cs typeface="+mn-cs"/>
                        </a:rPr>
                        <a:t>free movement of people (apparently, you had to be from German parents’ descent)</a:t>
                      </a:r>
                      <a:endParaRPr lang="en-GB" sz="20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2000" kern="1200" dirty="0">
                          <a:solidFill>
                            <a:schemeClr val="tx1"/>
                          </a:solidFill>
                          <a:effectLst/>
                          <a:latin typeface="+mn-lt"/>
                          <a:ea typeface="+mn-ea"/>
                          <a:cs typeface="+mn-cs"/>
                        </a:rPr>
                        <a:t>The Ligue had a common language (German)</a:t>
                      </a:r>
                      <a:endParaRPr lang="en-GB" sz="2000" kern="1200" dirty="0">
                        <a:solidFill>
                          <a:schemeClr val="tx1"/>
                        </a:solidFill>
                        <a:effectLst/>
                        <a:latin typeface="+mn-lt"/>
                        <a:ea typeface="+mn-ea"/>
                        <a:cs typeface="+mn-cs"/>
                      </a:endParaRPr>
                    </a:p>
                    <a:p>
                      <a:endParaRPr lang="en-GB" sz="2000" dirty="0"/>
                    </a:p>
                  </a:txBody>
                  <a:tcPr/>
                </a:tc>
                <a:extLst>
                  <a:ext uri="{0D108BD9-81ED-4DB2-BD59-A6C34878D82A}">
                    <a16:rowId xmlns:a16="http://schemas.microsoft.com/office/drawing/2014/main" val="1743138849"/>
                  </a:ext>
                </a:extLst>
              </a:tr>
            </a:tbl>
          </a:graphicData>
        </a:graphic>
      </p:graphicFrame>
    </p:spTree>
    <p:extLst>
      <p:ext uri="{BB962C8B-B14F-4D97-AF65-F5344CB8AC3E}">
        <p14:creationId xmlns:p14="http://schemas.microsoft.com/office/powerpoint/2010/main" val="3167796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95722"/>
            <a:ext cx="10375929" cy="707360"/>
          </a:xfrm>
        </p:spPr>
        <p:txBody>
          <a:bodyPr>
            <a:noAutofit/>
          </a:bodyPr>
          <a:lstStyle/>
          <a:p>
            <a:r>
              <a:rPr lang="en-GB" dirty="0"/>
              <a:t>The Ligue faced similar challenges than the EU !</a:t>
            </a:r>
          </a:p>
        </p:txBody>
      </p:sp>
      <p:sp>
        <p:nvSpPr>
          <p:cNvPr id="3" name="Content Placeholder 2"/>
          <p:cNvSpPr>
            <a:spLocks noGrp="1"/>
          </p:cNvSpPr>
          <p:nvPr>
            <p:ph idx="1"/>
          </p:nvPr>
        </p:nvSpPr>
        <p:spPr/>
        <p:txBody>
          <a:bodyPr>
            <a:normAutofit fontScale="85000" lnSpcReduction="20000"/>
          </a:bodyPr>
          <a:lstStyle/>
          <a:p>
            <a:endParaRPr lang="en-GB" dirty="0"/>
          </a:p>
          <a:p>
            <a:pPr lvl="0"/>
            <a:r>
              <a:rPr lang="en-US" dirty="0"/>
              <a:t>The rise of the nation states (nation states could provide security and protection from pirates which had been one of the key features of the Ligue). </a:t>
            </a:r>
            <a:endParaRPr lang="en-GB" dirty="0"/>
          </a:p>
          <a:p>
            <a:pPr lvl="0"/>
            <a:r>
              <a:rPr lang="en-US" dirty="0"/>
              <a:t>big cities tended to dominate the Ligue (</a:t>
            </a:r>
            <a:r>
              <a:rPr lang="en-US" i="1" dirty="0"/>
              <a:t>the same applies to the EU</a:t>
            </a:r>
            <a:r>
              <a:rPr lang="en-US" dirty="0"/>
              <a:t>) </a:t>
            </a:r>
            <a:endParaRPr lang="en-GB" dirty="0"/>
          </a:p>
          <a:p>
            <a:pPr lvl="0"/>
            <a:r>
              <a:rPr lang="en-US" dirty="0"/>
              <a:t>The decision-making process was largely based on consensus, there was a lack of accountability. </a:t>
            </a:r>
            <a:endParaRPr lang="en-GB" dirty="0"/>
          </a:p>
          <a:p>
            <a:pPr lvl="0"/>
            <a:r>
              <a:rPr lang="en-US" dirty="0"/>
              <a:t>The fragmentation of territorial government failed to provide security.</a:t>
            </a:r>
            <a:endParaRPr lang="en-GB" dirty="0"/>
          </a:p>
          <a:p>
            <a:pPr lvl="0"/>
            <a:r>
              <a:rPr lang="en-US" dirty="0"/>
              <a:t>At the end, cities tended to put their own short-term interest before the long-term common good of the Ligue. </a:t>
            </a:r>
            <a:endParaRPr lang="en-GB" dirty="0"/>
          </a:p>
          <a:p>
            <a:pPr lvl="0"/>
            <a:r>
              <a:rPr lang="en-US" dirty="0"/>
              <a:t>The rise of Germany’s princes whose political powers rose and grew against the Ligue. </a:t>
            </a:r>
            <a:endParaRPr lang="en-GB" dirty="0"/>
          </a:p>
          <a:p>
            <a:pPr lvl="0"/>
            <a:r>
              <a:rPr lang="en-US" dirty="0"/>
              <a:t>The difficulties to put together a coherent area focused solely on trading without promoting further integration - the </a:t>
            </a:r>
            <a:r>
              <a:rPr lang="en-US" dirty="0" err="1"/>
              <a:t>Kontors</a:t>
            </a:r>
            <a:r>
              <a:rPr lang="en-US" dirty="0"/>
              <a:t> were often physically separated through walls from the rest of the local population. </a:t>
            </a:r>
            <a:endParaRPr lang="en-GB" dirty="0"/>
          </a:p>
          <a:p>
            <a:pPr lvl="1">
              <a:buFont typeface="Wingdings" panose="05000000000000000000" pitchFamily="2" charset="2"/>
              <a:buChar char="Ø"/>
            </a:pPr>
            <a:endParaRPr lang="en-GB" dirty="0"/>
          </a:p>
        </p:txBody>
      </p:sp>
    </p:spTree>
    <p:extLst>
      <p:ext uri="{BB962C8B-B14F-4D97-AF65-F5344CB8AC3E}">
        <p14:creationId xmlns:p14="http://schemas.microsoft.com/office/powerpoint/2010/main" val="2306951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211" y="495722"/>
            <a:ext cx="10389578" cy="707360"/>
          </a:xfrm>
        </p:spPr>
        <p:txBody>
          <a:bodyPr>
            <a:noAutofit/>
          </a:bodyPr>
          <a:lstStyle/>
          <a:p>
            <a:r>
              <a:rPr lang="en-GB" dirty="0"/>
              <a:t>Rise vs decline of city-states ? </a:t>
            </a:r>
          </a:p>
        </p:txBody>
      </p:sp>
      <p:sp>
        <p:nvSpPr>
          <p:cNvPr id="3" name="Content Placeholder 2"/>
          <p:cNvSpPr>
            <a:spLocks noGrp="1"/>
          </p:cNvSpPr>
          <p:nvPr>
            <p:ph idx="1"/>
          </p:nvPr>
        </p:nvSpPr>
        <p:spPr/>
        <p:txBody>
          <a:bodyPr>
            <a:normAutofit fontScale="85000" lnSpcReduction="20000"/>
          </a:bodyPr>
          <a:lstStyle/>
          <a:p>
            <a:endParaRPr lang="en-GB" dirty="0"/>
          </a:p>
          <a:p>
            <a:pPr lvl="0"/>
            <a:r>
              <a:rPr lang="en-US" dirty="0"/>
              <a:t>Possible rise in the number of city-state but not as financial hubs due to the limited fiscal capacity of a city-state. (Example: HSBC and Singapore)</a:t>
            </a:r>
            <a:endParaRPr lang="en-GB" dirty="0"/>
          </a:p>
          <a:p>
            <a:pPr lvl="0"/>
            <a:r>
              <a:rPr lang="en-US" dirty="0"/>
              <a:t>Large players are not able to locate in City States because of the ‘Too big to safe’ issue. This prohibits the concentration of too many large banks is a jurisdiction with a small footprint.</a:t>
            </a:r>
            <a:endParaRPr lang="en-GB" dirty="0"/>
          </a:p>
          <a:p>
            <a:pPr lvl="0"/>
            <a:r>
              <a:rPr lang="en-US" dirty="0"/>
              <a:t>Asian off-shore city-states have benefited from the access to mainland China. City States are unlikely to strive without a ‘Hinterland’ which tolerates their trade. </a:t>
            </a:r>
            <a:endParaRPr lang="en-GB" dirty="0"/>
          </a:p>
          <a:p>
            <a:pPr lvl="0"/>
            <a:r>
              <a:rPr lang="en-US" dirty="0"/>
              <a:t>There is less tolerance among the richest nations towards offshore centers.</a:t>
            </a:r>
          </a:p>
          <a:p>
            <a:pPr lvl="0"/>
            <a:r>
              <a:rPr lang="en-US" dirty="0"/>
              <a:t>Following the 2008 crisis, sovereign nations have hit back at off-shore jurisdictions around the world. The US has imposed FATCA which imposes the automatic exchange of information. It does not hold for European financial centres which have strong ties with their national state. </a:t>
            </a:r>
          </a:p>
          <a:p>
            <a:pPr lvl="0"/>
            <a:r>
              <a:rPr lang="en-US" dirty="0"/>
              <a:t>The work of the OECD has contributed to increase transparency when it comes to taxation. </a:t>
            </a:r>
            <a:endParaRPr lang="en-GB" dirty="0"/>
          </a:p>
          <a:p>
            <a:pPr lvl="1">
              <a:buFont typeface="Wingdings" panose="05000000000000000000" pitchFamily="2" charset="2"/>
              <a:buChar char="Ø"/>
            </a:pPr>
            <a:endParaRPr lang="en-GB" dirty="0"/>
          </a:p>
        </p:txBody>
      </p:sp>
    </p:spTree>
    <p:extLst>
      <p:ext uri="{BB962C8B-B14F-4D97-AF65-F5344CB8AC3E}">
        <p14:creationId xmlns:p14="http://schemas.microsoft.com/office/powerpoint/2010/main" val="620298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374" y="602703"/>
            <a:ext cx="10389578" cy="707360"/>
          </a:xfrm>
        </p:spPr>
        <p:txBody>
          <a:bodyPr>
            <a:noAutofit/>
          </a:bodyPr>
          <a:lstStyle/>
          <a:p>
            <a:r>
              <a:rPr lang="en-GB" dirty="0"/>
              <a:t>How might Brexit affect European city-states</a:t>
            </a:r>
            <a:endParaRPr lang="en-GB" dirty="0"/>
          </a:p>
        </p:txBody>
      </p:sp>
      <p:sp>
        <p:nvSpPr>
          <p:cNvPr id="3" name="Content Placeholder 2"/>
          <p:cNvSpPr>
            <a:spLocks noGrp="1"/>
          </p:cNvSpPr>
          <p:nvPr>
            <p:ph idx="1"/>
          </p:nvPr>
        </p:nvSpPr>
        <p:spPr/>
        <p:txBody>
          <a:bodyPr>
            <a:normAutofit fontScale="85000" lnSpcReduction="20000"/>
          </a:bodyPr>
          <a:lstStyle/>
          <a:p>
            <a:endParaRPr lang="en-GB" dirty="0"/>
          </a:p>
          <a:p>
            <a:pPr lvl="0"/>
            <a:r>
              <a:rPr lang="en-US" dirty="0"/>
              <a:t>Possible rise in the number of city-state but not as financial hubs due to the limited fiscal capacity of a city-state. (Example: HSBC and Singapore)</a:t>
            </a:r>
            <a:endParaRPr lang="en-GB" dirty="0"/>
          </a:p>
          <a:p>
            <a:pPr lvl="0"/>
            <a:r>
              <a:rPr lang="en-US" dirty="0"/>
              <a:t>Large players are not able to locate in City States because of the ‘Too big to safe’ issue. This prohibits the concentration of too many large banks is a jurisdiction with a small footprint.</a:t>
            </a:r>
            <a:endParaRPr lang="en-GB" dirty="0"/>
          </a:p>
          <a:p>
            <a:pPr lvl="0"/>
            <a:r>
              <a:rPr lang="en-US" dirty="0"/>
              <a:t>Asian off-shore city-states have benefited from the access to mainland China. City States are unlikely to strive without a ‘Hinterland’ which tolerates their trade. </a:t>
            </a:r>
            <a:endParaRPr lang="en-GB" dirty="0"/>
          </a:p>
          <a:p>
            <a:pPr lvl="0"/>
            <a:r>
              <a:rPr lang="en-US" dirty="0"/>
              <a:t>There is less tolerance among the richest nations towards offshore centers.</a:t>
            </a:r>
          </a:p>
          <a:p>
            <a:pPr lvl="0"/>
            <a:r>
              <a:rPr lang="en-US" dirty="0"/>
              <a:t>Following the 2008 crisis, sovereign nations have hit back at off-shore jurisdictions around the world. The US has imposed FATCA which imposes the automatic exchange of information. It does not hold for European financial centres which have strong ties with their national state. </a:t>
            </a:r>
          </a:p>
          <a:p>
            <a:pPr lvl="0"/>
            <a:r>
              <a:rPr lang="en-US" dirty="0"/>
              <a:t>The work of the OECD has contributed to increase transparency when it comes to taxation. </a:t>
            </a:r>
            <a:endParaRPr lang="en-GB" dirty="0"/>
          </a:p>
          <a:p>
            <a:pPr lvl="1">
              <a:buFont typeface="Wingdings" panose="05000000000000000000" pitchFamily="2" charset="2"/>
              <a:buChar char="Ø"/>
            </a:pPr>
            <a:endParaRPr lang="en-GB" dirty="0"/>
          </a:p>
        </p:txBody>
      </p:sp>
    </p:spTree>
    <p:extLst>
      <p:ext uri="{BB962C8B-B14F-4D97-AF65-F5344CB8AC3E}">
        <p14:creationId xmlns:p14="http://schemas.microsoft.com/office/powerpoint/2010/main" val="641682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54" y="88195"/>
            <a:ext cx="10433538" cy="707360"/>
          </a:xfrm>
        </p:spPr>
        <p:txBody>
          <a:bodyPr>
            <a:noAutofit/>
          </a:bodyPr>
          <a:lstStyle/>
          <a:p>
            <a:r>
              <a:rPr lang="en-GB" dirty="0"/>
              <a:t>Towards a European eco-system? </a:t>
            </a:r>
          </a:p>
        </p:txBody>
      </p:sp>
      <p:graphicFrame>
        <p:nvGraphicFramePr>
          <p:cNvPr id="28" name="Table 27"/>
          <p:cNvGraphicFramePr>
            <a:graphicFrameLocks noGrp="1"/>
          </p:cNvGraphicFramePr>
          <p:nvPr>
            <p:extLst>
              <p:ext uri="{D42A27DB-BD31-4B8C-83A1-F6EECF244321}">
                <p14:modId xmlns:p14="http://schemas.microsoft.com/office/powerpoint/2010/main" val="3965024339"/>
              </p:ext>
            </p:extLst>
          </p:nvPr>
        </p:nvGraphicFramePr>
        <p:xfrm>
          <a:off x="670110" y="870553"/>
          <a:ext cx="3468289" cy="4482348"/>
        </p:xfrm>
        <a:graphic>
          <a:graphicData uri="http://schemas.openxmlformats.org/drawingml/2006/table">
            <a:tbl>
              <a:tblPr firstRow="1" bandRow="1">
                <a:tableStyleId>{5C22544A-7EE6-4342-B048-85BDC9FD1C3A}</a:tableStyleId>
              </a:tblPr>
              <a:tblGrid>
                <a:gridCol w="1466896">
                  <a:extLst>
                    <a:ext uri="{9D8B030D-6E8A-4147-A177-3AD203B41FA5}">
                      <a16:colId xmlns:a16="http://schemas.microsoft.com/office/drawing/2014/main" val="20000"/>
                    </a:ext>
                  </a:extLst>
                </a:gridCol>
                <a:gridCol w="827480">
                  <a:extLst>
                    <a:ext uri="{9D8B030D-6E8A-4147-A177-3AD203B41FA5}">
                      <a16:colId xmlns:a16="http://schemas.microsoft.com/office/drawing/2014/main" val="20001"/>
                    </a:ext>
                  </a:extLst>
                </a:gridCol>
                <a:gridCol w="1173913">
                  <a:extLst>
                    <a:ext uri="{9D8B030D-6E8A-4147-A177-3AD203B41FA5}">
                      <a16:colId xmlns:a16="http://schemas.microsoft.com/office/drawing/2014/main" val="20002"/>
                    </a:ext>
                  </a:extLst>
                </a:gridCol>
              </a:tblGrid>
              <a:tr h="1033809">
                <a:tc>
                  <a:txBody>
                    <a:bodyPr/>
                    <a:lstStyle/>
                    <a:p>
                      <a:pPr algn="ctr"/>
                      <a:r>
                        <a:rPr lang="en-GB" dirty="0"/>
                        <a:t>Centre</a:t>
                      </a:r>
                      <a:endParaRPr lang="nl-BE" dirty="0"/>
                    </a:p>
                  </a:txBody>
                  <a:tcPr>
                    <a:solidFill>
                      <a:schemeClr val="tx1"/>
                    </a:solidFill>
                  </a:tcPr>
                </a:tc>
                <a:tc>
                  <a:txBody>
                    <a:bodyPr/>
                    <a:lstStyle/>
                    <a:p>
                      <a:pPr algn="ctr"/>
                      <a:r>
                        <a:rPr lang="en-GB" dirty="0"/>
                        <a:t>GFCI</a:t>
                      </a:r>
                      <a:r>
                        <a:rPr lang="en-GB" baseline="0" dirty="0"/>
                        <a:t>*</a:t>
                      </a:r>
                      <a:r>
                        <a:rPr lang="en-GB" dirty="0"/>
                        <a:t> rank 2016</a:t>
                      </a:r>
                      <a:endParaRPr lang="nl-BE" dirty="0"/>
                    </a:p>
                  </a:txBody>
                  <a:tcPr>
                    <a:solidFill>
                      <a:schemeClr val="tx1"/>
                    </a:solidFill>
                  </a:tcPr>
                </a:tc>
                <a:tc>
                  <a:txBody>
                    <a:bodyPr/>
                    <a:lstStyle/>
                    <a:p>
                      <a:pPr algn="ctr"/>
                      <a:r>
                        <a:rPr lang="en-GB" dirty="0"/>
                        <a:t>Strength</a:t>
                      </a:r>
                      <a:endParaRPr lang="nl-BE" dirty="0"/>
                    </a:p>
                  </a:txBody>
                  <a:tcPr>
                    <a:solidFill>
                      <a:schemeClr val="tx1"/>
                    </a:solidFill>
                  </a:tcPr>
                </a:tc>
                <a:extLst>
                  <a:ext uri="{0D108BD9-81ED-4DB2-BD59-A6C34878D82A}">
                    <a16:rowId xmlns:a16="http://schemas.microsoft.com/office/drawing/2014/main" val="10000"/>
                  </a:ext>
                </a:extLst>
              </a:tr>
              <a:tr h="585825">
                <a:tc>
                  <a:txBody>
                    <a:bodyPr/>
                    <a:lstStyle/>
                    <a:p>
                      <a:pPr algn="ctr"/>
                      <a:r>
                        <a:rPr lang="en-GB" dirty="0"/>
                        <a:t>London</a:t>
                      </a:r>
                      <a:endParaRPr lang="nl-BE" dirty="0"/>
                    </a:p>
                  </a:txBody>
                  <a:tcPr/>
                </a:tc>
                <a:tc>
                  <a:txBody>
                    <a:bodyPr/>
                    <a:lstStyle/>
                    <a:p>
                      <a:pPr algn="ctr"/>
                      <a:r>
                        <a:rPr lang="de-DE" dirty="0"/>
                        <a:t>1</a:t>
                      </a:r>
                      <a:endParaRPr lang="nl-BE" dirty="0"/>
                    </a:p>
                  </a:txBody>
                  <a:tcPr/>
                </a:tc>
                <a:tc>
                  <a:txBody>
                    <a:bodyPr/>
                    <a:lstStyle/>
                    <a:p>
                      <a:pPr algn="ctr"/>
                      <a:r>
                        <a:rPr lang="en-GB" sz="1400" dirty="0"/>
                        <a:t>Investment</a:t>
                      </a:r>
                      <a:r>
                        <a:rPr lang="en-GB" sz="1400" baseline="0" dirty="0"/>
                        <a:t> banking</a:t>
                      </a:r>
                      <a:endParaRPr lang="nl-BE" sz="1400" dirty="0"/>
                    </a:p>
                  </a:txBody>
                  <a:tcPr/>
                </a:tc>
                <a:extLst>
                  <a:ext uri="{0D108BD9-81ED-4DB2-BD59-A6C34878D82A}">
                    <a16:rowId xmlns:a16="http://schemas.microsoft.com/office/drawing/2014/main" val="10001"/>
                  </a:ext>
                </a:extLst>
              </a:tr>
              <a:tr h="585825">
                <a:tc>
                  <a:txBody>
                    <a:bodyPr/>
                    <a:lstStyle/>
                    <a:p>
                      <a:pPr algn="ctr"/>
                      <a:r>
                        <a:rPr lang="en-GB" dirty="0"/>
                        <a:t>Zurich</a:t>
                      </a:r>
                      <a:endParaRPr lang="nl-BE" dirty="0"/>
                    </a:p>
                  </a:txBody>
                  <a:tcPr/>
                </a:tc>
                <a:tc>
                  <a:txBody>
                    <a:bodyPr/>
                    <a:lstStyle/>
                    <a:p>
                      <a:pPr algn="ctr"/>
                      <a:r>
                        <a:rPr lang="de-DE" dirty="0"/>
                        <a:t>9</a:t>
                      </a:r>
                      <a:endParaRPr lang="nl-BE" dirty="0"/>
                    </a:p>
                  </a:txBody>
                  <a:tcPr/>
                </a:tc>
                <a:tc>
                  <a:txBody>
                    <a:bodyPr/>
                    <a:lstStyle/>
                    <a:p>
                      <a:pPr algn="ctr"/>
                      <a:r>
                        <a:rPr lang="en-GB" sz="1400" dirty="0"/>
                        <a:t>Wealth management</a:t>
                      </a:r>
                      <a:endParaRPr lang="nl-BE" sz="1400" dirty="0"/>
                    </a:p>
                  </a:txBody>
                  <a:tcPr/>
                </a:tc>
                <a:extLst>
                  <a:ext uri="{0D108BD9-81ED-4DB2-BD59-A6C34878D82A}">
                    <a16:rowId xmlns:a16="http://schemas.microsoft.com/office/drawing/2014/main" val="10002"/>
                  </a:ext>
                </a:extLst>
              </a:tr>
              <a:tr h="4135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Luxembourg</a:t>
                      </a:r>
                      <a:endParaRPr lang="nl-BE" dirty="0"/>
                    </a:p>
                  </a:txBody>
                  <a:tcPr/>
                </a:tc>
                <a:tc>
                  <a:txBody>
                    <a:bodyPr/>
                    <a:lstStyle/>
                    <a:p>
                      <a:pPr algn="ctr"/>
                      <a:r>
                        <a:rPr lang="en-GB" dirty="0"/>
                        <a:t>12</a:t>
                      </a:r>
                      <a:endParaRPr lang="nl-BE" dirty="0"/>
                    </a:p>
                  </a:txBody>
                  <a:tcPr/>
                </a:tc>
                <a:tc>
                  <a:txBody>
                    <a:bodyPr/>
                    <a:lstStyle/>
                    <a:p>
                      <a:pPr algn="ctr"/>
                      <a:r>
                        <a:rPr lang="en-GB" sz="1400" dirty="0"/>
                        <a:t>Funds</a:t>
                      </a:r>
                      <a:endParaRPr lang="nl-BE" sz="1400" dirty="0"/>
                    </a:p>
                  </a:txBody>
                  <a:tcPr/>
                </a:tc>
                <a:extLst>
                  <a:ext uri="{0D108BD9-81ED-4DB2-BD59-A6C34878D82A}">
                    <a16:rowId xmlns:a16="http://schemas.microsoft.com/office/drawing/2014/main" val="10003"/>
                  </a:ext>
                </a:extLst>
              </a:tr>
              <a:tr h="413523">
                <a:tc>
                  <a:txBody>
                    <a:bodyPr/>
                    <a:lstStyle/>
                    <a:p>
                      <a:pPr algn="ctr"/>
                      <a:r>
                        <a:rPr lang="en-GB" dirty="0"/>
                        <a:t>Frankfurt</a:t>
                      </a:r>
                      <a:endParaRPr lang="nl-BE" dirty="0"/>
                    </a:p>
                  </a:txBody>
                  <a:tcPr/>
                </a:tc>
                <a:tc>
                  <a:txBody>
                    <a:bodyPr/>
                    <a:lstStyle/>
                    <a:p>
                      <a:pPr algn="ctr"/>
                      <a:r>
                        <a:rPr lang="de-DE" dirty="0"/>
                        <a:t>19</a:t>
                      </a:r>
                      <a:endParaRPr lang="nl-BE" dirty="0"/>
                    </a:p>
                  </a:txBody>
                  <a:tcPr/>
                </a:tc>
                <a:tc>
                  <a:txBody>
                    <a:bodyPr/>
                    <a:lstStyle/>
                    <a:p>
                      <a:pPr algn="ctr"/>
                      <a:r>
                        <a:rPr lang="de-DE" sz="1400" dirty="0"/>
                        <a:t>Post</a:t>
                      </a:r>
                      <a:r>
                        <a:rPr lang="de-DE" sz="1400" baseline="0" dirty="0"/>
                        <a:t> trade</a:t>
                      </a:r>
                      <a:endParaRPr lang="nl-BE" sz="1400" dirty="0"/>
                    </a:p>
                  </a:txBody>
                  <a:tcPr/>
                </a:tc>
                <a:extLst>
                  <a:ext uri="{0D108BD9-81ED-4DB2-BD59-A6C34878D82A}">
                    <a16:rowId xmlns:a16="http://schemas.microsoft.com/office/drawing/2014/main" val="10004"/>
                  </a:ext>
                </a:extLst>
              </a:tr>
              <a:tr h="4135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Paris</a:t>
                      </a:r>
                      <a:endParaRPr lang="nl-BE" dirty="0"/>
                    </a:p>
                  </a:txBody>
                  <a:tcPr/>
                </a:tc>
                <a:tc>
                  <a:txBody>
                    <a:bodyPr/>
                    <a:lstStyle/>
                    <a:p>
                      <a:pPr algn="ctr"/>
                      <a:r>
                        <a:rPr lang="de-DE" dirty="0"/>
                        <a:t>29</a:t>
                      </a:r>
                      <a:endParaRPr lang="nl-BE" dirty="0"/>
                    </a:p>
                  </a:txBody>
                  <a:tcPr/>
                </a:tc>
                <a:tc>
                  <a:txBody>
                    <a:bodyPr/>
                    <a:lstStyle/>
                    <a:p>
                      <a:pPr algn="ctr"/>
                      <a:r>
                        <a:rPr lang="de-DE" sz="1400" dirty="0"/>
                        <a:t>Derivatives</a:t>
                      </a:r>
                      <a:endParaRPr lang="nl-BE" sz="1400" dirty="0"/>
                    </a:p>
                  </a:txBody>
                  <a:tcPr/>
                </a:tc>
                <a:extLst>
                  <a:ext uri="{0D108BD9-81ED-4DB2-BD59-A6C34878D82A}">
                    <a16:rowId xmlns:a16="http://schemas.microsoft.com/office/drawing/2014/main" val="10005"/>
                  </a:ext>
                </a:extLst>
              </a:tr>
              <a:tr h="413523">
                <a:tc>
                  <a:txBody>
                    <a:bodyPr/>
                    <a:lstStyle/>
                    <a:p>
                      <a:pPr algn="ctr"/>
                      <a:r>
                        <a:rPr lang="nl-BE" dirty="0"/>
                        <a:t>Dublin</a:t>
                      </a:r>
                    </a:p>
                  </a:txBody>
                  <a:tcPr/>
                </a:tc>
                <a:tc>
                  <a:txBody>
                    <a:bodyPr/>
                    <a:lstStyle/>
                    <a:p>
                      <a:pPr algn="ctr"/>
                      <a:r>
                        <a:rPr lang="de-DE" dirty="0"/>
                        <a:t>31</a:t>
                      </a:r>
                      <a:endParaRPr lang="nl-BE"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t>Funds</a:t>
                      </a:r>
                      <a:endParaRPr lang="nl-BE" sz="1400" dirty="0"/>
                    </a:p>
                    <a:p>
                      <a:pPr algn="ctr"/>
                      <a:endParaRPr lang="nl-BE" sz="1400" dirty="0"/>
                    </a:p>
                  </a:txBody>
                  <a:tcPr/>
                </a:tc>
                <a:extLst>
                  <a:ext uri="{0D108BD9-81ED-4DB2-BD59-A6C34878D82A}">
                    <a16:rowId xmlns:a16="http://schemas.microsoft.com/office/drawing/2014/main" val="10006"/>
                  </a:ext>
                </a:extLst>
              </a:tr>
              <a:tr h="413523">
                <a:tc>
                  <a:txBody>
                    <a:bodyPr/>
                    <a:lstStyle/>
                    <a:p>
                      <a:pPr algn="ctr"/>
                      <a:r>
                        <a:rPr lang="de-DE" dirty="0"/>
                        <a:t>Amsterdam</a:t>
                      </a:r>
                      <a:endParaRPr lang="nl-BE" dirty="0"/>
                    </a:p>
                  </a:txBody>
                  <a:tcPr/>
                </a:tc>
                <a:tc>
                  <a:txBody>
                    <a:bodyPr/>
                    <a:lstStyle/>
                    <a:p>
                      <a:pPr algn="ctr"/>
                      <a:r>
                        <a:rPr lang="en-GB" dirty="0"/>
                        <a:t>33</a:t>
                      </a:r>
                      <a:endParaRPr lang="nl-BE" dirty="0"/>
                    </a:p>
                  </a:txBody>
                  <a:tcPr/>
                </a:tc>
                <a:tc>
                  <a:txBody>
                    <a:bodyPr/>
                    <a:lstStyle/>
                    <a:p>
                      <a:pPr algn="ctr"/>
                      <a:r>
                        <a:rPr lang="nl-BE" sz="1400" dirty="0"/>
                        <a:t>HFT Trading</a:t>
                      </a:r>
                    </a:p>
                    <a:p>
                      <a:pPr algn="ctr"/>
                      <a:r>
                        <a:rPr lang="nl-BE" sz="1400" dirty="0"/>
                        <a:t>Clearing </a:t>
                      </a:r>
                    </a:p>
                  </a:txBody>
                  <a:tcPr/>
                </a:tc>
                <a:extLst>
                  <a:ext uri="{0D108BD9-81ED-4DB2-BD59-A6C34878D82A}">
                    <a16:rowId xmlns:a16="http://schemas.microsoft.com/office/drawing/2014/main" val="10007"/>
                  </a:ext>
                </a:extLst>
              </a:tr>
            </a:tbl>
          </a:graphicData>
        </a:graphic>
      </p:graphicFrame>
      <p:sp>
        <p:nvSpPr>
          <p:cNvPr id="29" name="TextBox 28"/>
          <p:cNvSpPr txBox="1"/>
          <p:nvPr/>
        </p:nvSpPr>
        <p:spPr>
          <a:xfrm>
            <a:off x="670110" y="5660151"/>
            <a:ext cx="11312626" cy="800219"/>
          </a:xfrm>
          <a:prstGeom prst="rect">
            <a:avLst/>
          </a:prstGeom>
          <a:noFill/>
        </p:spPr>
        <p:txBody>
          <a:bodyPr wrap="square" rtlCol="0">
            <a:spAutoFit/>
          </a:bodyPr>
          <a:lstStyle/>
          <a:p>
            <a:r>
              <a:rPr lang="en-GB" dirty="0">
                <a:solidFill>
                  <a:srgbClr val="C00000"/>
                </a:solidFill>
              </a:rPr>
              <a:t>(*) </a:t>
            </a:r>
            <a:r>
              <a:rPr lang="en-GB" sz="1400" dirty="0">
                <a:solidFill>
                  <a:srgbClr val="C00000"/>
                </a:solidFill>
              </a:rPr>
              <a:t>Global Financial Centres Index: </a:t>
            </a:r>
            <a:r>
              <a:rPr lang="en-GB" sz="1400" dirty="0"/>
              <a:t>The index provides ratings, rankings and profiles for financial centres, drawing on two separate sources of data – instrumental factors (Business Environment, Financial Sector Development, Infrastructure, Human Capital and Reputational Factors) and responses to an online survey.</a:t>
            </a:r>
            <a:endParaRPr lang="en-GB" sz="1400" dirty="0">
              <a:solidFill>
                <a:srgbClr val="C00000"/>
              </a:solidFill>
            </a:endParaRPr>
          </a:p>
        </p:txBody>
      </p:sp>
      <p:sp>
        <p:nvSpPr>
          <p:cNvPr id="4" name="TextBox 3"/>
          <p:cNvSpPr txBox="1"/>
          <p:nvPr/>
        </p:nvSpPr>
        <p:spPr>
          <a:xfrm>
            <a:off x="4312693" y="795555"/>
            <a:ext cx="7670043" cy="6001643"/>
          </a:xfrm>
          <a:prstGeom prst="rect">
            <a:avLst/>
          </a:prstGeom>
          <a:noFill/>
        </p:spPr>
        <p:txBody>
          <a:bodyPr wrap="square" rtlCol="0">
            <a:spAutoFit/>
          </a:bodyPr>
          <a:lstStyle/>
          <a:p>
            <a:pPr marL="285750" lvl="0" indent="-285750">
              <a:buFont typeface="Arial" panose="020B0604020202020204" pitchFamily="34" charset="0"/>
              <a:buChar char="•"/>
            </a:pPr>
            <a:r>
              <a:rPr lang="en-GB" sz="2400" dirty="0"/>
              <a:t>Could we connect the EU’s financial </a:t>
            </a:r>
            <a:r>
              <a:rPr lang="en-GB" sz="2400" dirty="0" err="1"/>
              <a:t>centers</a:t>
            </a:r>
            <a:r>
              <a:rPr lang="en-GB" sz="2400" dirty="0"/>
              <a:t> to become the world’s largest and most sophisticated financial centre? </a:t>
            </a:r>
          </a:p>
          <a:p>
            <a:pPr marL="285750" lvl="0" indent="-285750">
              <a:buFont typeface="Arial" panose="020B0604020202020204" pitchFamily="34" charset="0"/>
              <a:buChar char="•"/>
            </a:pPr>
            <a:r>
              <a:rPr lang="en-GB" sz="2400" dirty="0"/>
              <a:t>Europe’s financial centres present a ‘specialism’ in financial services.</a:t>
            </a:r>
          </a:p>
          <a:p>
            <a:pPr marL="285750" lvl="0" indent="-285750">
              <a:buFont typeface="Arial" panose="020B0604020202020204" pitchFamily="34" charset="0"/>
              <a:buChar char="•"/>
            </a:pPr>
            <a:r>
              <a:rPr lang="en-GB" sz="2400" dirty="0"/>
              <a:t>Could we aim towards a form of ‘coo-petition’ between them to arrive at one dynamic European financial centre?</a:t>
            </a:r>
          </a:p>
          <a:p>
            <a:pPr marL="285750" lvl="0" indent="-285750">
              <a:buFont typeface="Arial" panose="020B0604020202020204" pitchFamily="34" charset="0"/>
              <a:buChar char="•"/>
            </a:pPr>
            <a:r>
              <a:rPr lang="en-GB" sz="2400" dirty="0"/>
              <a:t>Europe would need to take a new approach to regulation and cooperation with third countries such as Zürich (and  the UK following Brexit)!</a:t>
            </a:r>
          </a:p>
          <a:p>
            <a:pPr marL="285750" lvl="0" indent="-285750">
              <a:buFont typeface="Arial" panose="020B0604020202020204" pitchFamily="34" charset="0"/>
              <a:buChar char="•"/>
            </a:pPr>
            <a:r>
              <a:rPr lang="en-GB" sz="2400" dirty="0"/>
              <a:t>Key d</a:t>
            </a:r>
            <a:r>
              <a:rPr lang="de-DE" sz="2400" dirty="0"/>
              <a:t>rivers of success: Level playing field, Open access, Fair tax competition, regulatory dialogue, quality and trust, infrastructure links</a:t>
            </a:r>
          </a:p>
          <a:p>
            <a:pPr marL="285750" lvl="0" indent="-285750">
              <a:buFont typeface="Arial" panose="020B0604020202020204" pitchFamily="34" charset="0"/>
              <a:buChar char="•"/>
            </a:pPr>
            <a:endParaRPr lang="en-GB" sz="2400" dirty="0"/>
          </a:p>
          <a:p>
            <a:r>
              <a:rPr lang="en-US" sz="2400" dirty="0"/>
              <a:t> </a:t>
            </a:r>
            <a:endParaRPr lang="en-GB" sz="2400" dirty="0"/>
          </a:p>
          <a:p>
            <a:endParaRPr lang="en-GB" sz="2400" dirty="0"/>
          </a:p>
        </p:txBody>
      </p:sp>
    </p:spTree>
    <p:extLst>
      <p:ext uri="{BB962C8B-B14F-4D97-AF65-F5344CB8AC3E}">
        <p14:creationId xmlns:p14="http://schemas.microsoft.com/office/powerpoint/2010/main" val="1637991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247861"/>
            <a:ext cx="10321213" cy="707360"/>
          </a:xfrm>
        </p:spPr>
        <p:txBody>
          <a:bodyPr>
            <a:noAutofit/>
          </a:bodyPr>
          <a:lstStyle/>
          <a:p>
            <a:r>
              <a:rPr lang="en-GB" altLang="de-DE" dirty="0"/>
              <a:t>Financial centres’ strength post BREXIT</a:t>
            </a:r>
            <a:endParaRPr lang="en-GB" dirty="0"/>
          </a:p>
        </p:txBody>
      </p:sp>
      <p:grpSp>
        <p:nvGrpSpPr>
          <p:cNvPr id="4" name="Group 3"/>
          <p:cNvGrpSpPr/>
          <p:nvPr/>
        </p:nvGrpSpPr>
        <p:grpSpPr>
          <a:xfrm>
            <a:off x="11133840" y="2767674"/>
            <a:ext cx="865650" cy="148174"/>
            <a:chOff x="5778463" y="572213"/>
            <a:chExt cx="848414" cy="145224"/>
          </a:xfrm>
        </p:grpSpPr>
        <p:sp>
          <p:nvSpPr>
            <p:cNvPr id="5" name="Rectangle 66"/>
            <p:cNvSpPr>
              <a:spLocks noChangeArrowheads="1"/>
            </p:cNvSpPr>
            <p:nvPr/>
          </p:nvSpPr>
          <p:spPr bwMode="auto">
            <a:xfrm>
              <a:off x="5778463" y="572213"/>
              <a:ext cx="144000" cy="145224"/>
            </a:xfrm>
            <a:prstGeom prst="rect">
              <a:avLst/>
            </a:prstGeom>
            <a:solidFill>
              <a:schemeClr val="accent6">
                <a:lumMod val="60000"/>
                <a:lumOff val="40000"/>
              </a:schemeClr>
            </a:solidFill>
            <a:ln w="19050">
              <a:noFill/>
              <a:miter lim="800000"/>
              <a:headEnd/>
              <a:tailEnd/>
            </a:ln>
            <a:effectLst/>
          </p:spPr>
          <p:txBody>
            <a:bodyPr lIns="32720" tIns="32720" rIns="32720" bIns="32720"/>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228600" indent="-22542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lvl="2" eaLnBrk="1" hangingPunct="1">
                <a:buFont typeface="Symbol" pitchFamily="18" charset="2"/>
                <a:buNone/>
              </a:pPr>
              <a:endParaRPr lang="en-GB" altLang="de-DE" sz="816" dirty="0">
                <a:solidFill>
                  <a:srgbClr val="000000"/>
                </a:solidFill>
                <a:latin typeface="+mn-lt"/>
                <a:cs typeface="Arial Unicode MS" pitchFamily="34" charset="-128"/>
              </a:endParaRPr>
            </a:p>
          </p:txBody>
        </p:sp>
        <p:sp>
          <p:nvSpPr>
            <p:cNvPr id="6" name="Text Box 67"/>
            <p:cNvSpPr txBox="1">
              <a:spLocks noChangeArrowheads="1"/>
            </p:cNvSpPr>
            <p:nvPr/>
          </p:nvSpPr>
          <p:spPr bwMode="auto">
            <a:xfrm>
              <a:off x="5989017" y="583270"/>
              <a:ext cx="637860" cy="1230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969696"/>
                  </a:solidFill>
                  <a:miter lim="800000"/>
                  <a:headEnd/>
                  <a:tailEnd/>
                </a14:hiddenLine>
              </a:ext>
              <a:ext uri="{AF507438-7753-43E0-B8FC-AC1667EBCBE1}">
                <a14:hiddenEffects xmlns:a14="http://schemas.microsoft.com/office/drawing/2010/main">
                  <a:effectLst>
                    <a:outerShdw dist="17961" dir="2700000" algn="ctr" rotWithShape="0">
                      <a:srgbClr val="999999"/>
                    </a:outerShdw>
                  </a:effectLst>
                </a14:hiddenEffects>
              </a:ext>
            </a:extLst>
          </p:spPr>
          <p:txBody>
            <a:bodyPr wrap="none" lIns="0" tIns="0" rIns="0" bIns="0">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816" dirty="0">
                  <a:latin typeface="+mn-lt"/>
                </a:rPr>
                <a:t>Strong/positive</a:t>
              </a:r>
            </a:p>
          </p:txBody>
        </p:sp>
      </p:grpSp>
      <p:grpSp>
        <p:nvGrpSpPr>
          <p:cNvPr id="7" name="Group 6"/>
          <p:cNvGrpSpPr/>
          <p:nvPr/>
        </p:nvGrpSpPr>
        <p:grpSpPr>
          <a:xfrm>
            <a:off x="11133821" y="2983165"/>
            <a:ext cx="540308" cy="148174"/>
            <a:chOff x="6789048" y="572213"/>
            <a:chExt cx="529552" cy="145224"/>
          </a:xfrm>
        </p:grpSpPr>
        <p:sp>
          <p:nvSpPr>
            <p:cNvPr id="8" name="Rectangle 68"/>
            <p:cNvSpPr>
              <a:spLocks noChangeArrowheads="1"/>
            </p:cNvSpPr>
            <p:nvPr/>
          </p:nvSpPr>
          <p:spPr bwMode="auto">
            <a:xfrm>
              <a:off x="6789048" y="572213"/>
              <a:ext cx="144000" cy="145224"/>
            </a:xfrm>
            <a:prstGeom prst="rect">
              <a:avLst/>
            </a:prstGeom>
            <a:solidFill>
              <a:schemeClr val="bg2"/>
            </a:solidFill>
            <a:ln w="19050">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228600" indent="-22542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lvl="2" eaLnBrk="1" hangingPunct="1">
                <a:buFont typeface="Symbol" pitchFamily="18" charset="2"/>
                <a:buNone/>
              </a:pPr>
              <a:endParaRPr lang="en-GB" altLang="de-DE" sz="816" dirty="0">
                <a:solidFill>
                  <a:srgbClr val="000000"/>
                </a:solidFill>
                <a:latin typeface="+mn-lt"/>
                <a:cs typeface="Arial Unicode MS" pitchFamily="34" charset="-128"/>
              </a:endParaRPr>
            </a:p>
          </p:txBody>
        </p:sp>
        <p:sp>
          <p:nvSpPr>
            <p:cNvPr id="9" name="Text Box 69"/>
            <p:cNvSpPr txBox="1">
              <a:spLocks noChangeArrowheads="1"/>
            </p:cNvSpPr>
            <p:nvPr/>
          </p:nvSpPr>
          <p:spPr bwMode="auto">
            <a:xfrm>
              <a:off x="6999602" y="583270"/>
              <a:ext cx="318998" cy="1255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969696"/>
                  </a:solidFill>
                  <a:miter lim="800000"/>
                  <a:headEnd/>
                  <a:tailEnd/>
                </a14:hiddenLine>
              </a:ext>
              <a:ext uri="{AF507438-7753-43E0-B8FC-AC1667EBCBE1}">
                <a14:hiddenEffects xmlns:a14="http://schemas.microsoft.com/office/drawing/2010/main">
                  <a:effectLst>
                    <a:outerShdw dist="17961" dir="2700000" algn="ctr" rotWithShape="0">
                      <a:srgbClr val="999999"/>
                    </a:outerShdw>
                  </a:effectLst>
                </a14:hiddenEffects>
              </a:ext>
            </a:extLst>
          </p:spPr>
          <p:txBody>
            <a:bodyPr wrap="none" lIns="0" tIns="0" rIns="0" bIns="0">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816" dirty="0">
                  <a:latin typeface="+mn-lt"/>
                </a:rPr>
                <a:t>Neutral</a:t>
              </a:r>
            </a:p>
          </p:txBody>
        </p:sp>
      </p:grpSp>
      <p:grpSp>
        <p:nvGrpSpPr>
          <p:cNvPr id="10" name="Group 9"/>
          <p:cNvGrpSpPr/>
          <p:nvPr/>
        </p:nvGrpSpPr>
        <p:grpSpPr>
          <a:xfrm>
            <a:off x="11133797" y="3192038"/>
            <a:ext cx="859235" cy="148174"/>
            <a:chOff x="7592846" y="572213"/>
            <a:chExt cx="842132" cy="145224"/>
          </a:xfrm>
        </p:grpSpPr>
        <p:sp>
          <p:nvSpPr>
            <p:cNvPr id="11" name="Rectangle 70"/>
            <p:cNvSpPr>
              <a:spLocks noChangeArrowheads="1"/>
            </p:cNvSpPr>
            <p:nvPr/>
          </p:nvSpPr>
          <p:spPr bwMode="auto">
            <a:xfrm>
              <a:off x="7592846" y="572213"/>
              <a:ext cx="144000" cy="145224"/>
            </a:xfrm>
            <a:prstGeom prst="rect">
              <a:avLst/>
            </a:prstGeom>
            <a:solidFill>
              <a:schemeClr val="accent1"/>
            </a:solidFill>
            <a:ln w="19050">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228600" indent="-22542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lvl="2" eaLnBrk="1" hangingPunct="1">
                <a:buFont typeface="Symbol" pitchFamily="18" charset="2"/>
                <a:buNone/>
              </a:pPr>
              <a:endParaRPr lang="en-GB" altLang="de-DE" sz="816" dirty="0">
                <a:solidFill>
                  <a:srgbClr val="000000"/>
                </a:solidFill>
                <a:latin typeface="+mn-lt"/>
                <a:cs typeface="Arial Unicode MS" pitchFamily="34" charset="-128"/>
              </a:endParaRPr>
            </a:p>
          </p:txBody>
        </p:sp>
        <p:sp>
          <p:nvSpPr>
            <p:cNvPr id="12" name="Text Box 71"/>
            <p:cNvSpPr txBox="1">
              <a:spLocks noChangeArrowheads="1"/>
            </p:cNvSpPr>
            <p:nvPr/>
          </p:nvSpPr>
          <p:spPr bwMode="auto">
            <a:xfrm>
              <a:off x="7803398" y="583270"/>
              <a:ext cx="631580" cy="1230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969696"/>
                  </a:solidFill>
                  <a:miter lim="800000"/>
                  <a:headEnd/>
                  <a:tailEnd/>
                </a14:hiddenLine>
              </a:ext>
              <a:ext uri="{AF507438-7753-43E0-B8FC-AC1667EBCBE1}">
                <a14:hiddenEffects xmlns:a14="http://schemas.microsoft.com/office/drawing/2010/main">
                  <a:effectLst>
                    <a:outerShdw dist="17961" dir="2700000" algn="ctr" rotWithShape="0">
                      <a:srgbClr val="999999"/>
                    </a:outerShdw>
                  </a:effectLst>
                </a14:hiddenEffects>
              </a:ext>
            </a:extLst>
          </p:spPr>
          <p:txBody>
            <a:bodyPr wrap="none" lIns="0" tIns="0" rIns="0" bIns="0">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816" dirty="0">
                  <a:latin typeface="+mn-lt"/>
                </a:rPr>
                <a:t>Weak/negative</a:t>
              </a:r>
            </a:p>
          </p:txBody>
        </p:sp>
      </p:grpSp>
      <p:cxnSp>
        <p:nvCxnSpPr>
          <p:cNvPr id="14" name="Straight Connector 13"/>
          <p:cNvCxnSpPr>
            <a:cxnSpLocks/>
          </p:cNvCxnSpPr>
          <p:nvPr/>
        </p:nvCxnSpPr>
        <p:spPr>
          <a:xfrm>
            <a:off x="1594302" y="4805780"/>
            <a:ext cx="8629960" cy="0"/>
          </a:xfrm>
          <a:prstGeom prst="line">
            <a:avLst/>
          </a:prstGeom>
          <a:ln w="3175">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cxnSpLocks/>
          </p:cNvCxnSpPr>
          <p:nvPr/>
        </p:nvCxnSpPr>
        <p:spPr>
          <a:xfrm>
            <a:off x="1594302" y="5839458"/>
            <a:ext cx="8629960" cy="0"/>
          </a:xfrm>
          <a:prstGeom prst="line">
            <a:avLst/>
          </a:prstGeom>
          <a:ln w="3175">
            <a:solidFill>
              <a:schemeClr val="accent6"/>
            </a:solidFill>
            <a:prstDash val="solid"/>
          </a:ln>
        </p:spPr>
        <p:style>
          <a:lnRef idx="1">
            <a:schemeClr val="accent1"/>
          </a:lnRef>
          <a:fillRef idx="0">
            <a:schemeClr val="accent1"/>
          </a:fillRef>
          <a:effectRef idx="0">
            <a:schemeClr val="accent1"/>
          </a:effectRef>
          <a:fontRef idx="minor">
            <a:schemeClr val="tx1"/>
          </a:fontRef>
        </p:style>
      </p:cxnSp>
      <p:sp>
        <p:nvSpPr>
          <p:cNvPr id="16" name="Rectangle 6"/>
          <p:cNvSpPr>
            <a:spLocks noChangeArrowheads="1"/>
          </p:cNvSpPr>
          <p:nvPr/>
        </p:nvSpPr>
        <p:spPr bwMode="auto">
          <a:xfrm>
            <a:off x="1586123" y="4834175"/>
            <a:ext cx="834857" cy="976888"/>
          </a:xfrm>
          <a:prstGeom prst="rect">
            <a:avLst/>
          </a:prstGeom>
          <a:solidFill>
            <a:schemeClr val="tx1"/>
          </a:solidFill>
          <a:ln w="19050">
            <a:noFill/>
            <a:miter lim="800000"/>
            <a:headEnd/>
            <a:tailEnd/>
          </a:ln>
          <a:effectLst/>
        </p:spPr>
        <p:txBody>
          <a:bodyPr lIns="32720" tIns="32720" rIns="32720" bIns="32720" anchor="ctr">
            <a:no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1000" b="1" dirty="0">
                <a:solidFill>
                  <a:schemeClr val="bg1"/>
                </a:solidFill>
                <a:latin typeface="+mn-lt"/>
              </a:rPr>
              <a:t>Tax issues</a:t>
            </a:r>
          </a:p>
        </p:txBody>
      </p:sp>
      <p:sp>
        <p:nvSpPr>
          <p:cNvPr id="17" name="Rectangle 7"/>
          <p:cNvSpPr>
            <a:spLocks noChangeArrowheads="1"/>
          </p:cNvSpPr>
          <p:nvPr/>
        </p:nvSpPr>
        <p:spPr bwMode="auto">
          <a:xfrm>
            <a:off x="1586123" y="4105368"/>
            <a:ext cx="834857" cy="672019"/>
          </a:xfrm>
          <a:prstGeom prst="rect">
            <a:avLst/>
          </a:prstGeom>
          <a:solidFill>
            <a:schemeClr val="tx1"/>
          </a:solidFill>
          <a:ln w="19050">
            <a:noFill/>
            <a:miter lim="800000"/>
            <a:headEnd/>
            <a:tailEnd/>
          </a:ln>
          <a:effectLst/>
        </p:spPr>
        <p:txBody>
          <a:bodyPr lIns="32720" tIns="32720" rIns="32720" bIns="32720" anchor="ctr">
            <a:no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1000" b="1" dirty="0">
                <a:solidFill>
                  <a:schemeClr val="bg1"/>
                </a:solidFill>
                <a:latin typeface="+mn-lt"/>
              </a:rPr>
              <a:t>Market Access (EU)</a:t>
            </a:r>
          </a:p>
        </p:txBody>
      </p:sp>
      <p:sp>
        <p:nvSpPr>
          <p:cNvPr id="18" name="Rectangle 8"/>
          <p:cNvSpPr>
            <a:spLocks noChangeArrowheads="1"/>
          </p:cNvSpPr>
          <p:nvPr/>
        </p:nvSpPr>
        <p:spPr bwMode="auto">
          <a:xfrm>
            <a:off x="1586123" y="5867853"/>
            <a:ext cx="834857" cy="870530"/>
          </a:xfrm>
          <a:prstGeom prst="rect">
            <a:avLst/>
          </a:prstGeom>
          <a:solidFill>
            <a:schemeClr val="tx1"/>
          </a:solidFill>
          <a:ln w="19050">
            <a:noFill/>
            <a:miter lim="800000"/>
            <a:headEnd/>
            <a:tailEnd/>
          </a:ln>
          <a:effectLst/>
        </p:spPr>
        <p:txBody>
          <a:bodyPr lIns="32720" tIns="32720" rIns="32720" bIns="32720" anchor="ctr">
            <a:no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1000" b="1" dirty="0">
                <a:solidFill>
                  <a:schemeClr val="bg1"/>
                </a:solidFill>
                <a:latin typeface="+mn-lt"/>
              </a:rPr>
              <a:t>Infrastructure</a:t>
            </a:r>
          </a:p>
        </p:txBody>
      </p:sp>
      <p:sp>
        <p:nvSpPr>
          <p:cNvPr id="19" name="Rectangle 30"/>
          <p:cNvSpPr>
            <a:spLocks noChangeArrowheads="1"/>
          </p:cNvSpPr>
          <p:nvPr/>
        </p:nvSpPr>
        <p:spPr bwMode="auto">
          <a:xfrm>
            <a:off x="7765346" y="4844984"/>
            <a:ext cx="814272" cy="973377"/>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No inheritance, estate and gift taxes</a:t>
            </a:r>
          </a:p>
          <a:p>
            <a:pPr marL="90705" lvl="2" indent="-87465" defTabSz="1026906">
              <a:buClr>
                <a:schemeClr val="tx2"/>
              </a:buClr>
              <a:buSzPct val="125000"/>
              <a:buFont typeface="Wingdings" pitchFamily="2" charset="2"/>
              <a:buChar char="§"/>
            </a:pPr>
            <a:r>
              <a:rPr lang="en-GB" altLang="de-DE" sz="700" dirty="0" err="1">
                <a:ea typeface="Arial Unicode MS" pitchFamily="34" charset="-128"/>
                <a:cs typeface="Arial Unicode MS" pitchFamily="34" charset="-128"/>
              </a:rPr>
              <a:t>Stict</a:t>
            </a:r>
            <a:r>
              <a:rPr lang="en-GB" altLang="de-DE" sz="700" dirty="0">
                <a:ea typeface="Arial Unicode MS" pitchFamily="34" charset="-128"/>
                <a:cs typeface="Arial Unicode MS" pitchFamily="34" charset="-128"/>
              </a:rPr>
              <a:t> and reliable self-regulation</a:t>
            </a:r>
          </a:p>
        </p:txBody>
      </p:sp>
      <p:sp>
        <p:nvSpPr>
          <p:cNvPr id="20" name="Rectangle 31"/>
          <p:cNvSpPr>
            <a:spLocks noChangeArrowheads="1"/>
          </p:cNvSpPr>
          <p:nvPr/>
        </p:nvSpPr>
        <p:spPr bwMode="auto">
          <a:xfrm>
            <a:off x="8636221" y="4844984"/>
            <a:ext cx="814272" cy="973377"/>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Restrictions on earnings, income and fortune generation control</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Very attractive conditions for IPOs</a:t>
            </a:r>
          </a:p>
        </p:txBody>
      </p:sp>
      <p:sp>
        <p:nvSpPr>
          <p:cNvPr id="21" name="Rectangle 33"/>
          <p:cNvSpPr>
            <a:spLocks noChangeArrowheads="1"/>
          </p:cNvSpPr>
          <p:nvPr/>
        </p:nvSpPr>
        <p:spPr bwMode="auto">
          <a:xfrm>
            <a:off x="4176562" y="4844984"/>
            <a:ext cx="814272" cy="973377"/>
          </a:xfrm>
          <a:prstGeom prst="rect">
            <a:avLst/>
          </a:prstGeom>
          <a:solidFill>
            <a:schemeClr val="bg2"/>
          </a:solidFill>
          <a:ln w="12700">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87465">
              <a:buClr>
                <a:schemeClr val="tx2"/>
              </a:buClr>
              <a:buSzPct val="125000"/>
              <a:buFont typeface="Wingdings" pitchFamily="2" charset="2"/>
              <a:buChar char="§"/>
            </a:pPr>
            <a:r>
              <a:rPr lang="en-GB" altLang="de-DE" sz="700" dirty="0">
                <a:latin typeface="+mn-lt"/>
                <a:cs typeface="Arial Unicode MS" pitchFamily="34" charset="-128"/>
              </a:rPr>
              <a:t>Attractive tax location</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International tax compliance in implementation </a:t>
            </a:r>
          </a:p>
        </p:txBody>
      </p:sp>
      <p:sp>
        <p:nvSpPr>
          <p:cNvPr id="22" name="Rectangle 32"/>
          <p:cNvSpPr>
            <a:spLocks noChangeArrowheads="1"/>
          </p:cNvSpPr>
          <p:nvPr/>
        </p:nvSpPr>
        <p:spPr bwMode="auto">
          <a:xfrm>
            <a:off x="5918311" y="4844984"/>
            <a:ext cx="814272" cy="973377"/>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Very attractive tax conditions for resident-non-domiciled people</a:t>
            </a:r>
          </a:p>
        </p:txBody>
      </p:sp>
      <p:sp>
        <p:nvSpPr>
          <p:cNvPr id="23" name="Rectangle 35"/>
          <p:cNvSpPr>
            <a:spLocks noChangeArrowheads="1"/>
          </p:cNvSpPr>
          <p:nvPr/>
        </p:nvSpPr>
        <p:spPr bwMode="auto">
          <a:xfrm>
            <a:off x="6894471" y="4844984"/>
            <a:ext cx="814272" cy="973377"/>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Attractive tax conditions</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Rigid application of tax law</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Unilateral </a:t>
            </a:r>
            <a:r>
              <a:rPr lang="en-GB" altLang="de-DE" sz="700" dirty="0" err="1">
                <a:ea typeface="Arial Unicode MS" pitchFamily="34" charset="-128"/>
                <a:cs typeface="Arial Unicode MS" pitchFamily="34" charset="-128"/>
              </a:rPr>
              <a:t>applicaton</a:t>
            </a:r>
            <a:r>
              <a:rPr lang="en-GB" altLang="de-DE" sz="700" dirty="0">
                <a:ea typeface="Arial Unicode MS" pitchFamily="34" charset="-128"/>
                <a:cs typeface="Arial Unicode MS" pitchFamily="34" charset="-128"/>
              </a:rPr>
              <a:t> of FACTA</a:t>
            </a:r>
          </a:p>
          <a:p>
            <a:pPr marL="90705" lvl="2" indent="-87465" defTabSz="1026906">
              <a:buClr>
                <a:schemeClr val="tx2"/>
              </a:buClr>
              <a:buSzPct val="125000"/>
              <a:buFont typeface="Wingdings" pitchFamily="2" charset="2"/>
              <a:buChar char="§"/>
            </a:pPr>
            <a:endParaRPr lang="en-GB" altLang="de-DE" sz="700" dirty="0">
              <a:ea typeface="Arial Unicode MS" pitchFamily="34" charset="-128"/>
              <a:cs typeface="Arial Unicode MS" pitchFamily="34" charset="-128"/>
            </a:endParaRPr>
          </a:p>
        </p:txBody>
      </p:sp>
      <p:sp>
        <p:nvSpPr>
          <p:cNvPr id="24" name="Rectangle 31"/>
          <p:cNvSpPr>
            <a:spLocks noChangeArrowheads="1"/>
          </p:cNvSpPr>
          <p:nvPr/>
        </p:nvSpPr>
        <p:spPr bwMode="auto">
          <a:xfrm>
            <a:off x="9507096" y="4844984"/>
            <a:ext cx="814272" cy="973377"/>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No taxes or other restrictions with negative impact on the financial service sector</a:t>
            </a:r>
          </a:p>
        </p:txBody>
      </p:sp>
      <p:sp>
        <p:nvSpPr>
          <p:cNvPr id="25" name="Rectangle 36"/>
          <p:cNvSpPr>
            <a:spLocks noChangeArrowheads="1"/>
          </p:cNvSpPr>
          <p:nvPr/>
        </p:nvSpPr>
        <p:spPr bwMode="auto">
          <a:xfrm>
            <a:off x="5047436" y="4120300"/>
            <a:ext cx="814272" cy="668508"/>
          </a:xfrm>
          <a:prstGeom prst="rect">
            <a:avLst/>
          </a:prstGeom>
          <a:solidFill>
            <a:schemeClr val="accent6">
              <a:lumMod val="60000"/>
              <a:lumOff val="40000"/>
            </a:schemeClr>
          </a:solidFill>
          <a:ln w="12700">
            <a:noFill/>
          </a:ln>
          <a:effectLst/>
        </p:spPr>
        <p:txBody>
          <a:bodyPr lIns="32720" tIns="32720" rIns="32720" bIns="32720">
            <a:noAutofit/>
          </a:bodyPr>
          <a:lstStyle>
            <a:lvl1pPr marL="342900" indent="-342900">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3175">
              <a:defRPr sz="1100">
                <a:solidFill>
                  <a:schemeClr val="tx1"/>
                </a:solidFill>
                <a:latin typeface="Frutiger 45 Light" pitchFamily="34" charset="0"/>
                <a:ea typeface="Arial Unicode MS" pitchFamily="34" charset="-128"/>
                <a:cs typeface="Arial Unicode MS" pitchFamily="34" charset="-128"/>
              </a:defRPr>
            </a:lvl3pPr>
            <a:lvl4pPr marL="609600" indent="-227013">
              <a:defRPr sz="1100">
                <a:solidFill>
                  <a:schemeClr val="tx1"/>
                </a:solidFill>
                <a:latin typeface="Frutiger 45 Light" pitchFamily="34" charset="0"/>
                <a:ea typeface="Arial Unicode MS" pitchFamily="34" charset="-128"/>
                <a:cs typeface="Arial Unicode MS" pitchFamily="34" charset="-128"/>
              </a:defRPr>
            </a:lvl4pPr>
            <a:lvl5pPr marL="836613" indent="-225425">
              <a:defRPr sz="1100">
                <a:solidFill>
                  <a:schemeClr val="tx1"/>
                </a:solidFill>
                <a:latin typeface="Frutiger 45 Light" pitchFamily="34" charset="0"/>
                <a:ea typeface="Arial Unicode MS" pitchFamily="34" charset="-128"/>
                <a:cs typeface="Arial Unicode MS" pitchFamily="34" charset="-128"/>
              </a:defRPr>
            </a:lvl5pPr>
            <a:lvl6pPr marL="1293813" indent="-225425"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1751013" indent="-225425"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2208213" indent="-225425"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2665413" indent="-225425"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marL="90705" lvl="2" indent="-87465" defTabSz="1026906">
              <a:buClr>
                <a:schemeClr val="tx2"/>
              </a:buClr>
              <a:buSzPct val="125000"/>
              <a:buFont typeface="Wingdings" pitchFamily="2" charset="2"/>
              <a:buChar char="§"/>
            </a:pPr>
            <a:r>
              <a:rPr lang="en-GB" altLang="de-DE" sz="700" dirty="0"/>
              <a:t>EU market access secured (EU)</a:t>
            </a:r>
          </a:p>
        </p:txBody>
      </p:sp>
      <p:sp>
        <p:nvSpPr>
          <p:cNvPr id="26" name="Rectangle 37"/>
          <p:cNvSpPr>
            <a:spLocks noChangeArrowheads="1"/>
          </p:cNvSpPr>
          <p:nvPr/>
        </p:nvSpPr>
        <p:spPr bwMode="auto">
          <a:xfrm>
            <a:off x="7765346" y="4120300"/>
            <a:ext cx="814272" cy="668508"/>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No EU market target</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Access to Asian markets</a:t>
            </a:r>
          </a:p>
        </p:txBody>
      </p:sp>
      <p:sp>
        <p:nvSpPr>
          <p:cNvPr id="27" name="Rectangle 38"/>
          <p:cNvSpPr>
            <a:spLocks noChangeArrowheads="1"/>
          </p:cNvSpPr>
          <p:nvPr/>
        </p:nvSpPr>
        <p:spPr bwMode="auto">
          <a:xfrm>
            <a:off x="8636221" y="4120300"/>
            <a:ext cx="814272" cy="668508"/>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No EU market target</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Access to China</a:t>
            </a:r>
          </a:p>
        </p:txBody>
      </p:sp>
      <p:sp>
        <p:nvSpPr>
          <p:cNvPr id="28" name="Rectangle 40"/>
          <p:cNvSpPr>
            <a:spLocks noChangeArrowheads="1"/>
          </p:cNvSpPr>
          <p:nvPr/>
        </p:nvSpPr>
        <p:spPr bwMode="auto">
          <a:xfrm>
            <a:off x="4176562" y="4120300"/>
            <a:ext cx="814272" cy="668508"/>
          </a:xfrm>
          <a:prstGeom prst="rect">
            <a:avLst/>
          </a:prstGeom>
          <a:solidFill>
            <a:schemeClr val="accent1"/>
          </a:solidFill>
          <a:ln w="12700">
            <a:noFill/>
            <a:miter lim="800000"/>
            <a:headEnd/>
            <a:tailEnd/>
          </a:ln>
          <a:effectLst/>
        </p:spPr>
        <p:txBody>
          <a:bodyPr lIns="18366" tIns="18366"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90705">
              <a:buClr>
                <a:schemeClr val="bg1"/>
              </a:buClr>
              <a:buSzPct val="125000"/>
              <a:buFont typeface="Wingdings" pitchFamily="2" charset="2"/>
              <a:buChar char="§"/>
            </a:pPr>
            <a:r>
              <a:rPr lang="en-GB" altLang="de-DE" sz="700" dirty="0">
                <a:solidFill>
                  <a:schemeClr val="bg1"/>
                </a:solidFill>
                <a:latin typeface="+mn-lt"/>
                <a:cs typeface="Arial Unicode MS" pitchFamily="34" charset="-128"/>
              </a:rPr>
              <a:t>Country-specific solutions</a:t>
            </a:r>
          </a:p>
          <a:p>
            <a:pPr marL="90705" lvl="2" indent="-90705">
              <a:buClr>
                <a:schemeClr val="bg1"/>
              </a:buClr>
              <a:buSzPct val="125000"/>
              <a:buFont typeface="Wingdings" pitchFamily="2" charset="2"/>
              <a:buChar char="§"/>
            </a:pPr>
            <a:r>
              <a:rPr lang="en-GB" altLang="de-DE" sz="700" dirty="0">
                <a:solidFill>
                  <a:schemeClr val="bg1"/>
                </a:solidFill>
                <a:latin typeface="+mn-lt"/>
                <a:cs typeface="Arial Unicode MS" pitchFamily="34" charset="-128"/>
              </a:rPr>
              <a:t>New obstacles following adoption of MiFID II and EMIR</a:t>
            </a:r>
          </a:p>
          <a:p>
            <a:pPr marL="178170" lvl="2" indent="-174930">
              <a:buClr>
                <a:schemeClr val="tx2"/>
              </a:buClr>
              <a:buSzPct val="125000"/>
              <a:buFont typeface="Wingdings" pitchFamily="2" charset="2"/>
              <a:buChar char="§"/>
            </a:pPr>
            <a:endParaRPr lang="en-GB" altLang="de-DE" sz="700" dirty="0">
              <a:solidFill>
                <a:schemeClr val="bg1"/>
              </a:solidFill>
              <a:latin typeface="+mn-lt"/>
              <a:cs typeface="Arial Unicode MS" pitchFamily="34" charset="-128"/>
            </a:endParaRPr>
          </a:p>
        </p:txBody>
      </p:sp>
      <p:sp>
        <p:nvSpPr>
          <p:cNvPr id="29" name="Rectangle 39"/>
          <p:cNvSpPr>
            <a:spLocks noChangeArrowheads="1"/>
          </p:cNvSpPr>
          <p:nvPr/>
        </p:nvSpPr>
        <p:spPr bwMode="auto">
          <a:xfrm>
            <a:off x="5918311" y="4120300"/>
            <a:ext cx="814272" cy="668508"/>
          </a:xfrm>
          <a:prstGeom prst="rect">
            <a:avLst/>
          </a:prstGeom>
          <a:solidFill>
            <a:schemeClr val="accent1"/>
          </a:solidFill>
          <a:ln w="12700" algn="ctr">
            <a:noFill/>
            <a:miter lim="800000"/>
            <a:headEnd/>
            <a:tailEnd/>
          </a:ln>
          <a:effectLst/>
        </p:spPr>
        <p:txBody>
          <a:bodyPr lIns="32720" tIns="32720" rIns="32720" bIns="32720">
            <a:noAutofit/>
          </a:bodyPr>
          <a:lstStyle/>
          <a:p>
            <a:pPr marL="90705" lvl="2" indent="-87465" defTabSz="1026906">
              <a:buClr>
                <a:schemeClr val="bg1"/>
              </a:buClr>
              <a:buSzPct val="125000"/>
              <a:buFont typeface="Wingdings" pitchFamily="2" charset="2"/>
              <a:buChar char="§"/>
            </a:pPr>
            <a:r>
              <a:rPr lang="en-GB" altLang="de-DE" sz="700" dirty="0">
                <a:solidFill>
                  <a:schemeClr val="bg1"/>
                </a:solidFill>
                <a:ea typeface="Arial Unicode MS" pitchFamily="34" charset="-128"/>
                <a:cs typeface="Arial Unicode MS" pitchFamily="34" charset="-128"/>
              </a:rPr>
              <a:t>EU market access secured (EU)</a:t>
            </a:r>
          </a:p>
          <a:p>
            <a:pPr marL="90705" lvl="2" indent="-87465" defTabSz="1026906">
              <a:buClr>
                <a:schemeClr val="bg1"/>
              </a:buClr>
              <a:buSzPct val="125000"/>
              <a:buFont typeface="Wingdings" pitchFamily="2" charset="2"/>
              <a:buChar char="§"/>
            </a:pPr>
            <a:r>
              <a:rPr lang="en-GB" altLang="de-DE" sz="700" dirty="0">
                <a:solidFill>
                  <a:schemeClr val="bg1"/>
                </a:solidFill>
                <a:ea typeface="Arial Unicode MS" pitchFamily="34" charset="-128"/>
                <a:cs typeface="Arial Unicode MS" pitchFamily="34" charset="-128"/>
              </a:rPr>
              <a:t>Good access to non-EU markets</a:t>
            </a:r>
          </a:p>
        </p:txBody>
      </p:sp>
      <p:sp>
        <p:nvSpPr>
          <p:cNvPr id="30" name="Rectangle 41"/>
          <p:cNvSpPr>
            <a:spLocks noChangeArrowheads="1"/>
          </p:cNvSpPr>
          <p:nvPr/>
        </p:nvSpPr>
        <p:spPr bwMode="auto">
          <a:xfrm>
            <a:off x="6894471" y="4120300"/>
            <a:ext cx="814272" cy="668508"/>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No EU market target</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Access to North and South America</a:t>
            </a:r>
          </a:p>
        </p:txBody>
      </p:sp>
      <p:sp>
        <p:nvSpPr>
          <p:cNvPr id="31" name="Rectangle 38"/>
          <p:cNvSpPr>
            <a:spLocks noChangeArrowheads="1"/>
          </p:cNvSpPr>
          <p:nvPr/>
        </p:nvSpPr>
        <p:spPr bwMode="auto">
          <a:xfrm>
            <a:off x="9507096" y="4120300"/>
            <a:ext cx="814272" cy="668508"/>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No EU market target</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Access to Saudi Arabia</a:t>
            </a:r>
          </a:p>
        </p:txBody>
      </p:sp>
      <p:sp>
        <p:nvSpPr>
          <p:cNvPr id="32" name="Rectangle 42"/>
          <p:cNvSpPr>
            <a:spLocks noChangeArrowheads="1"/>
          </p:cNvSpPr>
          <p:nvPr/>
        </p:nvSpPr>
        <p:spPr bwMode="auto">
          <a:xfrm>
            <a:off x="5047436" y="5871364"/>
            <a:ext cx="814272" cy="870530"/>
          </a:xfrm>
          <a:prstGeom prst="rect">
            <a:avLst/>
          </a:prstGeom>
          <a:solidFill>
            <a:schemeClr val="accent6">
              <a:lumMod val="60000"/>
              <a:lumOff val="40000"/>
            </a:schemeClr>
          </a:solidFill>
          <a:ln w="12700">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87465">
              <a:buClr>
                <a:schemeClr val="tx2"/>
              </a:buClr>
              <a:buSzPct val="125000"/>
              <a:buFont typeface="Wingdings" pitchFamily="2" charset="2"/>
              <a:buChar char="§"/>
            </a:pPr>
            <a:r>
              <a:rPr lang="en-GB" altLang="de-DE" sz="700" dirty="0">
                <a:latin typeface="+mn-lt"/>
                <a:cs typeface="Arial Unicode MS" pitchFamily="34" charset="-128"/>
              </a:rPr>
              <a:t>Very good infrastructures for funds, limited to the capital market</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Skilled labour force</a:t>
            </a:r>
          </a:p>
        </p:txBody>
      </p:sp>
      <p:sp>
        <p:nvSpPr>
          <p:cNvPr id="33" name="Rectangle 43"/>
          <p:cNvSpPr>
            <a:spLocks noChangeArrowheads="1"/>
          </p:cNvSpPr>
          <p:nvPr/>
        </p:nvSpPr>
        <p:spPr bwMode="auto">
          <a:xfrm>
            <a:off x="7765346" y="5871364"/>
            <a:ext cx="814272" cy="870530"/>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State support of IT infrastructures (WIFI, cabling)</a:t>
            </a:r>
          </a:p>
        </p:txBody>
      </p:sp>
      <p:sp>
        <p:nvSpPr>
          <p:cNvPr id="34" name="Rectangle 44"/>
          <p:cNvSpPr>
            <a:spLocks noChangeArrowheads="1"/>
          </p:cNvSpPr>
          <p:nvPr/>
        </p:nvSpPr>
        <p:spPr bwMode="auto">
          <a:xfrm>
            <a:off x="8636221" y="5871364"/>
            <a:ext cx="814272" cy="870530"/>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lnSpc>
                <a:spcPts val="755"/>
              </a:lnSpc>
              <a:buClr>
                <a:schemeClr val="tx2"/>
              </a:buClr>
              <a:buSzPct val="125000"/>
              <a:buFont typeface="Wingdings" pitchFamily="2" charset="2"/>
              <a:buChar char="§"/>
            </a:pPr>
            <a:r>
              <a:rPr lang="en-GB" altLang="de-DE" sz="700" dirty="0">
                <a:ea typeface="Arial Unicode MS" pitchFamily="34" charset="-128"/>
                <a:cs typeface="Arial Unicode MS" pitchFamily="34" charset="-128"/>
              </a:rPr>
              <a:t>Capital market infrastructure (e.g. Stock Exchanges, CCP)</a:t>
            </a:r>
          </a:p>
          <a:p>
            <a:pPr marL="90705" lvl="2" indent="-87465" defTabSz="1026906">
              <a:lnSpc>
                <a:spcPts val="755"/>
              </a:lnSpc>
              <a:buClr>
                <a:schemeClr val="tx2"/>
              </a:buClr>
              <a:buSzPct val="125000"/>
              <a:buFont typeface="Wingdings" pitchFamily="2" charset="2"/>
              <a:buChar char="§"/>
            </a:pPr>
            <a:r>
              <a:rPr lang="en-GB" altLang="de-DE" sz="700" dirty="0">
                <a:ea typeface="Arial Unicode MS" pitchFamily="34" charset="-128"/>
                <a:cs typeface="Arial Unicode MS" pitchFamily="34" charset="-128"/>
              </a:rPr>
              <a:t>Physical commercial centre</a:t>
            </a:r>
          </a:p>
        </p:txBody>
      </p:sp>
      <p:sp>
        <p:nvSpPr>
          <p:cNvPr id="35" name="Rectangle 46"/>
          <p:cNvSpPr>
            <a:spLocks noChangeArrowheads="1"/>
          </p:cNvSpPr>
          <p:nvPr/>
        </p:nvSpPr>
        <p:spPr bwMode="auto">
          <a:xfrm>
            <a:off x="4176562" y="5871364"/>
            <a:ext cx="814272" cy="870530"/>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87465">
              <a:buClr>
                <a:schemeClr val="tx2"/>
              </a:buClr>
              <a:buSzPct val="125000"/>
              <a:buFont typeface="Wingdings" pitchFamily="2" charset="2"/>
              <a:buChar char="§"/>
            </a:pPr>
            <a:r>
              <a:rPr lang="en-GB" altLang="de-DE" sz="700" dirty="0">
                <a:latin typeface="+mn-lt"/>
                <a:cs typeface="Arial Unicode MS" pitchFamily="34" charset="-128"/>
              </a:rPr>
              <a:t>Good public infrastructures</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High quality of life</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Good education</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Unclear Immigration Policy</a:t>
            </a:r>
          </a:p>
        </p:txBody>
      </p:sp>
      <p:sp>
        <p:nvSpPr>
          <p:cNvPr id="36" name="Rectangle 45"/>
          <p:cNvSpPr>
            <a:spLocks noChangeArrowheads="1"/>
          </p:cNvSpPr>
          <p:nvPr/>
        </p:nvSpPr>
        <p:spPr bwMode="auto">
          <a:xfrm>
            <a:off x="5918311" y="5871364"/>
            <a:ext cx="814272" cy="870530"/>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lnSpc>
                <a:spcPts val="755"/>
              </a:lnSpc>
              <a:buClr>
                <a:schemeClr val="tx2"/>
              </a:buClr>
              <a:buSzPct val="125000"/>
              <a:buFont typeface="Wingdings" pitchFamily="2" charset="2"/>
              <a:buChar char="§"/>
            </a:pPr>
            <a:r>
              <a:rPr lang="en-GB" altLang="de-DE" sz="700" dirty="0">
                <a:ea typeface="Arial Unicode MS" pitchFamily="34" charset="-128"/>
                <a:cs typeface="Arial Unicode MS" pitchFamily="34" charset="-128"/>
              </a:rPr>
              <a:t>Complete capital market infrastructure (e.g. Stock Exchanges, CCP)</a:t>
            </a:r>
          </a:p>
        </p:txBody>
      </p:sp>
      <p:sp>
        <p:nvSpPr>
          <p:cNvPr id="37" name="Rectangle 47"/>
          <p:cNvSpPr>
            <a:spLocks noChangeArrowheads="1"/>
          </p:cNvSpPr>
          <p:nvPr/>
        </p:nvSpPr>
        <p:spPr bwMode="auto">
          <a:xfrm>
            <a:off x="6894471" y="5871364"/>
            <a:ext cx="814272" cy="870530"/>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lnSpc>
                <a:spcPts val="755"/>
              </a:lnSpc>
              <a:buClr>
                <a:schemeClr val="tx2"/>
              </a:buClr>
              <a:buSzPct val="125000"/>
              <a:buFont typeface="Wingdings" pitchFamily="2" charset="2"/>
              <a:buChar char="§"/>
            </a:pPr>
            <a:r>
              <a:rPr lang="en-GB" altLang="de-DE" sz="700" dirty="0">
                <a:ea typeface="Arial Unicode MS" pitchFamily="34" charset="-128"/>
                <a:cs typeface="Arial Unicode MS" pitchFamily="34" charset="-128"/>
              </a:rPr>
              <a:t>Complete capital market infrastructure (e.g. Stock Exchanges, CCP)</a:t>
            </a:r>
          </a:p>
        </p:txBody>
      </p:sp>
      <p:sp>
        <p:nvSpPr>
          <p:cNvPr id="38" name="Rectangle 44"/>
          <p:cNvSpPr>
            <a:spLocks noChangeArrowheads="1"/>
          </p:cNvSpPr>
          <p:nvPr/>
        </p:nvSpPr>
        <p:spPr bwMode="auto">
          <a:xfrm>
            <a:off x="9507096" y="5871364"/>
            <a:ext cx="814272" cy="870530"/>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High-quality financial infrastructures</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Open Migration Policy</a:t>
            </a:r>
          </a:p>
        </p:txBody>
      </p:sp>
      <p:sp>
        <p:nvSpPr>
          <p:cNvPr id="39" name="Rectangle 29"/>
          <p:cNvSpPr>
            <a:spLocks noChangeArrowheads="1"/>
          </p:cNvSpPr>
          <p:nvPr/>
        </p:nvSpPr>
        <p:spPr bwMode="auto">
          <a:xfrm>
            <a:off x="5047436" y="4844984"/>
            <a:ext cx="814272" cy="973377"/>
          </a:xfrm>
          <a:prstGeom prst="rect">
            <a:avLst/>
          </a:prstGeom>
          <a:solidFill>
            <a:schemeClr val="accent6">
              <a:lumMod val="60000"/>
              <a:lumOff val="40000"/>
            </a:schemeClr>
          </a:solidFill>
          <a:ln w="12700">
            <a:noFill/>
            <a:miter lim="800000"/>
            <a:headEnd/>
            <a:tailEnd/>
          </a:ln>
          <a:effectLst/>
        </p:spPr>
        <p:txBody>
          <a:bodyPr lIns="32720" tIns="32720" rIns="32720" bIns="32720">
            <a:noAutofit/>
          </a:bodyPr>
          <a:lstStyle>
            <a:lvl1pPr marL="342900" indent="-342900">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3175">
              <a:defRPr sz="1100">
                <a:solidFill>
                  <a:schemeClr val="tx1"/>
                </a:solidFill>
                <a:latin typeface="Frutiger 45 Light" pitchFamily="34" charset="0"/>
                <a:ea typeface="Arial Unicode MS" pitchFamily="34" charset="-128"/>
                <a:cs typeface="Arial Unicode MS" pitchFamily="34" charset="-128"/>
              </a:defRPr>
            </a:lvl3pPr>
            <a:lvl4pPr marL="609600" indent="-227013">
              <a:defRPr sz="1100">
                <a:solidFill>
                  <a:schemeClr val="tx1"/>
                </a:solidFill>
                <a:latin typeface="Frutiger 45 Light" pitchFamily="34" charset="0"/>
                <a:ea typeface="Arial Unicode MS" pitchFamily="34" charset="-128"/>
                <a:cs typeface="Arial Unicode MS" pitchFamily="34" charset="-128"/>
              </a:defRPr>
            </a:lvl4pPr>
            <a:lvl5pPr marL="836613" indent="-225425">
              <a:defRPr sz="1100">
                <a:solidFill>
                  <a:schemeClr val="tx1"/>
                </a:solidFill>
                <a:latin typeface="Frutiger 45 Light" pitchFamily="34" charset="0"/>
                <a:ea typeface="Arial Unicode MS" pitchFamily="34" charset="-128"/>
                <a:cs typeface="Arial Unicode MS" pitchFamily="34" charset="-128"/>
              </a:defRPr>
            </a:lvl5pPr>
            <a:lvl6pPr marL="1293813" indent="-225425"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1751013" indent="-225425"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2208213" indent="-225425"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2665413" indent="-225425"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marL="90705" lvl="2" indent="-87465">
              <a:buClr>
                <a:schemeClr val="tx2"/>
              </a:buClr>
              <a:buSzPct val="125000"/>
              <a:buFont typeface="Wingdings" pitchFamily="2" charset="2"/>
              <a:buChar char="§"/>
            </a:pPr>
            <a:r>
              <a:rPr lang="en-GB" altLang="de-DE" sz="700" dirty="0">
                <a:latin typeface="+mn-lt"/>
              </a:rPr>
              <a:t>Attractive corporate taxation</a:t>
            </a:r>
          </a:p>
          <a:p>
            <a:pPr marL="90705" lvl="2" indent="-87465">
              <a:buClr>
                <a:schemeClr val="tx2"/>
              </a:buClr>
              <a:buSzPct val="125000"/>
              <a:buFont typeface="Wingdings" pitchFamily="2" charset="2"/>
              <a:buChar char="§"/>
            </a:pPr>
            <a:r>
              <a:rPr lang="en-GB" altLang="de-DE" sz="700" dirty="0">
                <a:latin typeface="+mn-lt"/>
              </a:rPr>
              <a:t>No capital and personal income tax</a:t>
            </a:r>
          </a:p>
          <a:p>
            <a:pPr marL="90705" lvl="2" indent="-87465">
              <a:buClr>
                <a:schemeClr val="tx2"/>
              </a:buClr>
              <a:buSzPct val="125000"/>
              <a:buFont typeface="Wingdings" pitchFamily="2" charset="2"/>
              <a:buChar char="§"/>
            </a:pPr>
            <a:r>
              <a:rPr lang="en-GB" altLang="de-DE" sz="700" dirty="0">
                <a:latin typeface="+mn-lt"/>
              </a:rPr>
              <a:t>Under pressure from EU following </a:t>
            </a:r>
            <a:r>
              <a:rPr lang="en-GB" altLang="de-DE" sz="700" dirty="0" err="1">
                <a:latin typeface="+mn-lt"/>
              </a:rPr>
              <a:t>Luxleaks</a:t>
            </a:r>
            <a:endParaRPr lang="en-GB" altLang="de-DE" sz="700" dirty="0">
              <a:latin typeface="+mn-lt"/>
            </a:endParaRPr>
          </a:p>
        </p:txBody>
      </p:sp>
      <p:sp>
        <p:nvSpPr>
          <p:cNvPr id="40" name="Rectangle 13311"/>
          <p:cNvSpPr txBox="1">
            <a:spLocks/>
          </p:cNvSpPr>
          <p:nvPr/>
        </p:nvSpPr>
        <p:spPr>
          <a:xfrm>
            <a:off x="2477583" y="5440231"/>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Attractiveness of corporate taxes</a:t>
            </a:r>
          </a:p>
        </p:txBody>
      </p:sp>
      <p:sp>
        <p:nvSpPr>
          <p:cNvPr id="41" name="Rectangle 13397"/>
          <p:cNvSpPr txBox="1">
            <a:spLocks/>
          </p:cNvSpPr>
          <p:nvPr/>
        </p:nvSpPr>
        <p:spPr>
          <a:xfrm>
            <a:off x="2477583" y="5614243"/>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Transnational tax control/DBA</a:t>
            </a:r>
          </a:p>
        </p:txBody>
      </p:sp>
      <p:sp>
        <p:nvSpPr>
          <p:cNvPr id="42" name="Rectangle 87"/>
          <p:cNvSpPr txBox="1">
            <a:spLocks/>
          </p:cNvSpPr>
          <p:nvPr/>
        </p:nvSpPr>
        <p:spPr>
          <a:xfrm>
            <a:off x="2477583" y="4855233"/>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mn-ea"/>
                <a:cs typeface="+mn-cs"/>
              </a:rPr>
              <a:t>Attractiveness of personal taxes</a:t>
            </a:r>
          </a:p>
        </p:txBody>
      </p:sp>
      <p:sp>
        <p:nvSpPr>
          <p:cNvPr id="43" name="Rectangle 87"/>
          <p:cNvSpPr txBox="1">
            <a:spLocks/>
          </p:cNvSpPr>
          <p:nvPr/>
        </p:nvSpPr>
        <p:spPr>
          <a:xfrm>
            <a:off x="2477583" y="5001482"/>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385495" lvl="2" indent="-116620"/>
            <a:r>
              <a:rPr lang="en-GB" sz="800" dirty="0">
                <a:ea typeface="+mn-ea"/>
                <a:cs typeface="+mn-cs"/>
              </a:rPr>
              <a:t>Income</a:t>
            </a:r>
          </a:p>
        </p:txBody>
      </p:sp>
      <p:sp>
        <p:nvSpPr>
          <p:cNvPr id="44" name="Rectangle 87"/>
          <p:cNvSpPr txBox="1">
            <a:spLocks/>
          </p:cNvSpPr>
          <p:nvPr/>
        </p:nvSpPr>
        <p:spPr>
          <a:xfrm>
            <a:off x="2477583" y="5147732"/>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385495" lvl="2" indent="-116620"/>
            <a:r>
              <a:rPr lang="en-GB" sz="800" dirty="0">
                <a:ea typeface="+mn-ea"/>
                <a:cs typeface="+mn-cs"/>
              </a:rPr>
              <a:t>Investment/capital income</a:t>
            </a:r>
          </a:p>
        </p:txBody>
      </p:sp>
      <p:sp>
        <p:nvSpPr>
          <p:cNvPr id="45" name="Rectangle 87"/>
          <p:cNvSpPr txBox="1">
            <a:spLocks/>
          </p:cNvSpPr>
          <p:nvPr/>
        </p:nvSpPr>
        <p:spPr>
          <a:xfrm>
            <a:off x="2477583" y="5293981"/>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385495" lvl="2" indent="-116620"/>
            <a:r>
              <a:rPr lang="en-GB" sz="800" dirty="0">
                <a:ea typeface="+mn-ea"/>
                <a:cs typeface="+mn-cs"/>
              </a:rPr>
              <a:t>Wealth</a:t>
            </a:r>
          </a:p>
        </p:txBody>
      </p:sp>
      <p:sp>
        <p:nvSpPr>
          <p:cNvPr id="46" name="Rectangle 10"/>
          <p:cNvSpPr txBox="1">
            <a:spLocks/>
          </p:cNvSpPr>
          <p:nvPr/>
        </p:nvSpPr>
        <p:spPr>
          <a:xfrm>
            <a:off x="2477583" y="4141992"/>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Liquidity of capital markets</a:t>
            </a:r>
          </a:p>
        </p:txBody>
      </p:sp>
      <p:sp>
        <p:nvSpPr>
          <p:cNvPr id="47" name="Rectangle 14"/>
          <p:cNvSpPr txBox="1">
            <a:spLocks/>
          </p:cNvSpPr>
          <p:nvPr/>
        </p:nvSpPr>
        <p:spPr>
          <a:xfrm>
            <a:off x="2477583" y="4301442"/>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Width of the product range</a:t>
            </a:r>
          </a:p>
        </p:txBody>
      </p:sp>
      <p:sp>
        <p:nvSpPr>
          <p:cNvPr id="48" name="Rectangle 18"/>
          <p:cNvSpPr txBox="1">
            <a:spLocks/>
          </p:cNvSpPr>
          <p:nvPr/>
        </p:nvSpPr>
        <p:spPr>
          <a:xfrm>
            <a:off x="2477583" y="4460891"/>
            <a:ext cx="1779049"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Derivatives and commodity exchanges</a:t>
            </a:r>
          </a:p>
        </p:txBody>
      </p:sp>
      <p:sp>
        <p:nvSpPr>
          <p:cNvPr id="49" name="Rectangle 22"/>
          <p:cNvSpPr txBox="1">
            <a:spLocks/>
          </p:cNvSpPr>
          <p:nvPr/>
        </p:nvSpPr>
        <p:spPr>
          <a:xfrm>
            <a:off x="2477583" y="4608897"/>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Trade and services centre</a:t>
            </a:r>
          </a:p>
        </p:txBody>
      </p:sp>
      <p:sp>
        <p:nvSpPr>
          <p:cNvPr id="50" name="Rectangle 2"/>
          <p:cNvSpPr txBox="1">
            <a:spLocks/>
          </p:cNvSpPr>
          <p:nvPr/>
        </p:nvSpPr>
        <p:spPr>
          <a:xfrm>
            <a:off x="2477583" y="6331744"/>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Availability of skilled human capital</a:t>
            </a:r>
          </a:p>
        </p:txBody>
      </p:sp>
      <p:sp>
        <p:nvSpPr>
          <p:cNvPr id="51" name="Rectangle 26"/>
          <p:cNvSpPr txBox="1">
            <a:spLocks/>
          </p:cNvSpPr>
          <p:nvPr/>
        </p:nvSpPr>
        <p:spPr>
          <a:xfrm>
            <a:off x="2477583" y="5867689"/>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Trade infrastructure</a:t>
            </a:r>
          </a:p>
        </p:txBody>
      </p:sp>
      <p:sp>
        <p:nvSpPr>
          <p:cNvPr id="52" name="Rectangle 13401"/>
          <p:cNvSpPr txBox="1">
            <a:spLocks/>
          </p:cNvSpPr>
          <p:nvPr/>
        </p:nvSpPr>
        <p:spPr>
          <a:xfrm>
            <a:off x="2477583" y="6022375"/>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Clearing infrastructure</a:t>
            </a:r>
          </a:p>
        </p:txBody>
      </p:sp>
      <p:sp>
        <p:nvSpPr>
          <p:cNvPr id="53" name="Rectangle 13405"/>
          <p:cNvSpPr txBox="1">
            <a:spLocks/>
          </p:cNvSpPr>
          <p:nvPr/>
        </p:nvSpPr>
        <p:spPr>
          <a:xfrm>
            <a:off x="2477583" y="6177060"/>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Availability of supply areas</a:t>
            </a:r>
          </a:p>
        </p:txBody>
      </p:sp>
      <p:sp>
        <p:nvSpPr>
          <p:cNvPr id="54" name="Text Box 77"/>
          <p:cNvSpPr txBox="1">
            <a:spLocks noChangeArrowheads="1"/>
          </p:cNvSpPr>
          <p:nvPr/>
        </p:nvSpPr>
        <p:spPr bwMode="auto">
          <a:xfrm>
            <a:off x="1586123" y="1218677"/>
            <a:ext cx="834858" cy="307777"/>
          </a:xfrm>
          <a:prstGeom prst="rect">
            <a:avLst/>
          </a:prstGeom>
          <a:solidFill>
            <a:schemeClr val="tx1"/>
          </a:solidFill>
          <a:ln>
            <a:noFill/>
          </a:ln>
          <a:effectLst/>
          <a:extLst/>
        </p:spPr>
        <p:txBody>
          <a:bodyPr wrap="square"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000" b="1" dirty="0">
                <a:solidFill>
                  <a:schemeClr val="bg1"/>
                </a:solidFill>
                <a:latin typeface="+mn-lt"/>
              </a:rPr>
              <a:t>Competition aspects</a:t>
            </a:r>
          </a:p>
        </p:txBody>
      </p:sp>
      <p:cxnSp>
        <p:nvCxnSpPr>
          <p:cNvPr id="55" name="Straight Connector 54"/>
          <p:cNvCxnSpPr>
            <a:cxnSpLocks/>
          </p:cNvCxnSpPr>
          <p:nvPr/>
        </p:nvCxnSpPr>
        <p:spPr>
          <a:xfrm>
            <a:off x="1594302" y="2351055"/>
            <a:ext cx="8629960" cy="0"/>
          </a:xfrm>
          <a:prstGeom prst="line">
            <a:avLst/>
          </a:prstGeom>
          <a:ln w="3175">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a:cxnSpLocks/>
          </p:cNvCxnSpPr>
          <p:nvPr/>
        </p:nvCxnSpPr>
        <p:spPr>
          <a:xfrm>
            <a:off x="1594302" y="3263683"/>
            <a:ext cx="8629960" cy="0"/>
          </a:xfrm>
          <a:prstGeom prst="line">
            <a:avLst/>
          </a:prstGeom>
          <a:ln w="3175">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cxnSpLocks/>
          </p:cNvCxnSpPr>
          <p:nvPr/>
        </p:nvCxnSpPr>
        <p:spPr>
          <a:xfrm>
            <a:off x="1594302" y="4076973"/>
            <a:ext cx="8629960" cy="0"/>
          </a:xfrm>
          <a:prstGeom prst="line">
            <a:avLst/>
          </a:prstGeom>
          <a:ln w="3175">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a:cxnSpLocks/>
          </p:cNvCxnSpPr>
          <p:nvPr/>
        </p:nvCxnSpPr>
        <p:spPr>
          <a:xfrm>
            <a:off x="4176562" y="1316481"/>
            <a:ext cx="603952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Rectangle 10"/>
          <p:cNvSpPr>
            <a:spLocks noChangeArrowheads="1"/>
          </p:cNvSpPr>
          <p:nvPr/>
        </p:nvSpPr>
        <p:spPr bwMode="auto">
          <a:xfrm>
            <a:off x="1586123" y="2379450"/>
            <a:ext cx="834857" cy="855838"/>
          </a:xfrm>
          <a:prstGeom prst="rect">
            <a:avLst/>
          </a:prstGeom>
          <a:solidFill>
            <a:schemeClr val="tx1"/>
          </a:solidFill>
          <a:ln w="19050">
            <a:noFill/>
            <a:miter lim="800000"/>
            <a:headEnd/>
            <a:tailEnd/>
          </a:ln>
          <a:effectLst/>
        </p:spPr>
        <p:txBody>
          <a:bodyPr lIns="32720" tIns="32720" rIns="32720" bIns="32720" anchor="ctr">
            <a:no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1000" b="1" dirty="0">
                <a:solidFill>
                  <a:schemeClr val="bg1"/>
                </a:solidFill>
                <a:latin typeface="+mn-lt"/>
              </a:rPr>
              <a:t>Marketing</a:t>
            </a:r>
          </a:p>
        </p:txBody>
      </p:sp>
      <p:sp>
        <p:nvSpPr>
          <p:cNvPr id="60" name="Rectangle 11"/>
          <p:cNvSpPr>
            <a:spLocks noChangeArrowheads="1"/>
          </p:cNvSpPr>
          <p:nvPr/>
        </p:nvSpPr>
        <p:spPr bwMode="auto">
          <a:xfrm>
            <a:off x="1586123" y="3292078"/>
            <a:ext cx="834857" cy="756501"/>
          </a:xfrm>
          <a:prstGeom prst="rect">
            <a:avLst/>
          </a:prstGeom>
          <a:solidFill>
            <a:schemeClr val="tx1"/>
          </a:solidFill>
          <a:ln w="19050">
            <a:noFill/>
            <a:miter lim="800000"/>
            <a:headEnd/>
            <a:tailEnd/>
          </a:ln>
          <a:effectLst/>
        </p:spPr>
        <p:txBody>
          <a:bodyPr lIns="32720" tIns="32720" rIns="32720" bIns="32720" anchor="ctr">
            <a:no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1000" b="1" dirty="0">
                <a:solidFill>
                  <a:schemeClr val="bg1"/>
                </a:solidFill>
                <a:latin typeface="+mn-lt"/>
              </a:rPr>
              <a:t>State/</a:t>
            </a:r>
            <a:br>
              <a:rPr lang="en-GB" altLang="de-DE" sz="1000" b="1" dirty="0">
                <a:solidFill>
                  <a:schemeClr val="bg1"/>
                </a:solidFill>
                <a:latin typeface="+mn-lt"/>
              </a:rPr>
            </a:br>
            <a:r>
              <a:rPr lang="en-GB" altLang="de-DE" sz="1000" b="1" dirty="0">
                <a:solidFill>
                  <a:schemeClr val="bg1"/>
                </a:solidFill>
                <a:latin typeface="+mn-lt"/>
              </a:rPr>
              <a:t>Supervisor – </a:t>
            </a:r>
          </a:p>
          <a:p>
            <a:r>
              <a:rPr lang="en-GB" altLang="de-DE" sz="1000" b="1" dirty="0">
                <a:solidFill>
                  <a:schemeClr val="bg1"/>
                </a:solidFill>
                <a:latin typeface="+mn-lt"/>
              </a:rPr>
              <a:t>Banks cooperation</a:t>
            </a:r>
          </a:p>
        </p:txBody>
      </p:sp>
      <p:sp>
        <p:nvSpPr>
          <p:cNvPr id="61" name="Text Box 84"/>
          <p:cNvSpPr txBox="1">
            <a:spLocks noChangeArrowheads="1"/>
          </p:cNvSpPr>
          <p:nvPr/>
        </p:nvSpPr>
        <p:spPr bwMode="auto">
          <a:xfrm>
            <a:off x="5047436" y="1130910"/>
            <a:ext cx="814272" cy="153888"/>
          </a:xfrm>
          <a:prstGeom prst="rect">
            <a:avLst/>
          </a:prstGeom>
          <a:solidFill>
            <a:schemeClr val="tx1"/>
          </a:solidFill>
          <a:ln>
            <a:noFill/>
          </a:ln>
          <a:effectLst/>
          <a:extLst/>
        </p:spPr>
        <p:txBody>
          <a:bodyPr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000" b="1" dirty="0">
                <a:solidFill>
                  <a:schemeClr val="bg1"/>
                </a:solidFill>
                <a:latin typeface="+mn-lt"/>
              </a:rPr>
              <a:t>Luxembourg</a:t>
            </a:r>
          </a:p>
        </p:txBody>
      </p:sp>
      <p:sp>
        <p:nvSpPr>
          <p:cNvPr id="62" name="Text Box 79"/>
          <p:cNvSpPr txBox="1">
            <a:spLocks noChangeArrowheads="1"/>
          </p:cNvSpPr>
          <p:nvPr/>
        </p:nvSpPr>
        <p:spPr bwMode="auto">
          <a:xfrm>
            <a:off x="7765346" y="1130910"/>
            <a:ext cx="814272" cy="153888"/>
          </a:xfrm>
          <a:prstGeom prst="rect">
            <a:avLst/>
          </a:prstGeom>
          <a:solidFill>
            <a:schemeClr val="tx1"/>
          </a:solidFill>
          <a:ln>
            <a:noFill/>
          </a:ln>
          <a:effectLst/>
          <a:extLst/>
        </p:spPr>
        <p:txBody>
          <a:bodyPr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000" b="1" dirty="0">
                <a:solidFill>
                  <a:schemeClr val="bg1"/>
                </a:solidFill>
                <a:latin typeface="+mn-lt"/>
              </a:rPr>
              <a:t>Singapore</a:t>
            </a:r>
          </a:p>
        </p:txBody>
      </p:sp>
      <p:sp>
        <p:nvSpPr>
          <p:cNvPr id="63" name="Text Box 80"/>
          <p:cNvSpPr txBox="1">
            <a:spLocks noChangeArrowheads="1"/>
          </p:cNvSpPr>
          <p:nvPr/>
        </p:nvSpPr>
        <p:spPr bwMode="auto">
          <a:xfrm>
            <a:off x="8636221" y="1130910"/>
            <a:ext cx="814272" cy="153888"/>
          </a:xfrm>
          <a:prstGeom prst="rect">
            <a:avLst/>
          </a:prstGeom>
          <a:solidFill>
            <a:schemeClr val="tx1"/>
          </a:solidFill>
          <a:ln>
            <a:noFill/>
          </a:ln>
          <a:effectLst/>
          <a:extLst/>
        </p:spPr>
        <p:txBody>
          <a:bodyPr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000" b="1" dirty="0">
                <a:solidFill>
                  <a:schemeClr val="bg1"/>
                </a:solidFill>
                <a:latin typeface="+mn-lt"/>
              </a:rPr>
              <a:t>Hong Kong</a:t>
            </a:r>
          </a:p>
        </p:txBody>
      </p:sp>
      <p:sp>
        <p:nvSpPr>
          <p:cNvPr id="64" name="Text Box 83"/>
          <p:cNvSpPr txBox="1">
            <a:spLocks noChangeArrowheads="1"/>
          </p:cNvSpPr>
          <p:nvPr/>
        </p:nvSpPr>
        <p:spPr bwMode="auto">
          <a:xfrm>
            <a:off x="4176562" y="1130910"/>
            <a:ext cx="814272" cy="153888"/>
          </a:xfrm>
          <a:prstGeom prst="rect">
            <a:avLst/>
          </a:prstGeom>
          <a:solidFill>
            <a:schemeClr val="tx1"/>
          </a:solidFill>
          <a:ln>
            <a:noFill/>
          </a:ln>
          <a:effectLst/>
          <a:extLst/>
        </p:spPr>
        <p:txBody>
          <a:bodyPr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000" b="1" dirty="0">
                <a:solidFill>
                  <a:schemeClr val="bg1"/>
                </a:solidFill>
                <a:latin typeface="+mn-lt"/>
              </a:rPr>
              <a:t>Switzerland</a:t>
            </a:r>
          </a:p>
        </p:txBody>
      </p:sp>
      <p:sp>
        <p:nvSpPr>
          <p:cNvPr id="65" name="Text Box 81"/>
          <p:cNvSpPr txBox="1">
            <a:spLocks noChangeArrowheads="1"/>
          </p:cNvSpPr>
          <p:nvPr/>
        </p:nvSpPr>
        <p:spPr bwMode="auto">
          <a:xfrm>
            <a:off x="5918311" y="1130910"/>
            <a:ext cx="814272" cy="153888"/>
          </a:xfrm>
          <a:prstGeom prst="rect">
            <a:avLst/>
          </a:prstGeom>
          <a:solidFill>
            <a:schemeClr val="tx1"/>
          </a:solidFill>
          <a:ln>
            <a:noFill/>
          </a:ln>
          <a:effectLst/>
          <a:extLst/>
        </p:spPr>
        <p:txBody>
          <a:bodyPr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000" b="1" dirty="0">
                <a:solidFill>
                  <a:schemeClr val="bg1"/>
                </a:solidFill>
                <a:latin typeface="+mn-lt"/>
              </a:rPr>
              <a:t>London</a:t>
            </a:r>
          </a:p>
        </p:txBody>
      </p:sp>
      <p:sp>
        <p:nvSpPr>
          <p:cNvPr id="66" name="Text Box 82"/>
          <p:cNvSpPr txBox="1">
            <a:spLocks noChangeArrowheads="1"/>
          </p:cNvSpPr>
          <p:nvPr/>
        </p:nvSpPr>
        <p:spPr bwMode="auto">
          <a:xfrm>
            <a:off x="6894471" y="1130910"/>
            <a:ext cx="814272" cy="153888"/>
          </a:xfrm>
          <a:prstGeom prst="rect">
            <a:avLst/>
          </a:prstGeom>
          <a:solidFill>
            <a:schemeClr val="tx1"/>
          </a:solidFill>
          <a:ln>
            <a:noFill/>
          </a:ln>
          <a:effectLst/>
          <a:extLst/>
        </p:spPr>
        <p:txBody>
          <a:bodyPr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000" b="1" dirty="0">
                <a:solidFill>
                  <a:schemeClr val="bg1"/>
                </a:solidFill>
                <a:latin typeface="+mn-lt"/>
              </a:rPr>
              <a:t>New York</a:t>
            </a:r>
          </a:p>
        </p:txBody>
      </p:sp>
      <p:sp>
        <p:nvSpPr>
          <p:cNvPr id="67" name="Text Box 80"/>
          <p:cNvSpPr txBox="1">
            <a:spLocks noChangeArrowheads="1"/>
          </p:cNvSpPr>
          <p:nvPr/>
        </p:nvSpPr>
        <p:spPr bwMode="auto">
          <a:xfrm>
            <a:off x="9507096" y="1130910"/>
            <a:ext cx="814272" cy="153888"/>
          </a:xfrm>
          <a:prstGeom prst="rect">
            <a:avLst/>
          </a:prstGeom>
          <a:solidFill>
            <a:schemeClr val="tx1"/>
          </a:solidFill>
          <a:ln>
            <a:noFill/>
          </a:ln>
          <a:effectLst/>
          <a:extLst/>
        </p:spPr>
        <p:txBody>
          <a:bodyPr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000" b="1" dirty="0">
                <a:solidFill>
                  <a:schemeClr val="bg1"/>
                </a:solidFill>
                <a:latin typeface="+mn-lt"/>
              </a:rPr>
              <a:t>Dubai</a:t>
            </a:r>
          </a:p>
        </p:txBody>
      </p:sp>
      <p:sp>
        <p:nvSpPr>
          <p:cNvPr id="68" name="Rectangle 48"/>
          <p:cNvSpPr>
            <a:spLocks noChangeArrowheads="1"/>
          </p:cNvSpPr>
          <p:nvPr/>
        </p:nvSpPr>
        <p:spPr bwMode="auto">
          <a:xfrm>
            <a:off x="5047436" y="1580527"/>
            <a:ext cx="814272" cy="745644"/>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87465">
              <a:buClr>
                <a:schemeClr val="tx2"/>
              </a:buClr>
              <a:buSzPct val="125000"/>
              <a:buFont typeface="Wingdings" pitchFamily="2" charset="2"/>
              <a:buChar char="§"/>
            </a:pPr>
            <a:r>
              <a:rPr lang="en-GB" altLang="de-DE" sz="700" dirty="0">
                <a:latin typeface="+mn-lt"/>
                <a:cs typeface="Arial Unicode MS" pitchFamily="34" charset="-128"/>
              </a:rPr>
              <a:t>Flexible regulatory approach</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First Mover Advantages</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RMB AM Hub</a:t>
            </a:r>
          </a:p>
        </p:txBody>
      </p:sp>
      <p:sp>
        <p:nvSpPr>
          <p:cNvPr id="69" name="Rectangle 49"/>
          <p:cNvSpPr>
            <a:spLocks noChangeArrowheads="1"/>
          </p:cNvSpPr>
          <p:nvPr/>
        </p:nvSpPr>
        <p:spPr bwMode="auto">
          <a:xfrm>
            <a:off x="7765346" y="1580527"/>
            <a:ext cx="814272" cy="745644"/>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Stability</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Privacy protection</a:t>
            </a:r>
          </a:p>
        </p:txBody>
      </p:sp>
      <p:sp>
        <p:nvSpPr>
          <p:cNvPr id="70" name="Rectangle 50"/>
          <p:cNvSpPr>
            <a:spLocks noChangeArrowheads="1"/>
          </p:cNvSpPr>
          <p:nvPr/>
        </p:nvSpPr>
        <p:spPr bwMode="auto">
          <a:xfrm>
            <a:off x="8636221" y="1580527"/>
            <a:ext cx="814272" cy="745644"/>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Financial partners for the Chinese mainland</a:t>
            </a:r>
          </a:p>
        </p:txBody>
      </p:sp>
      <p:sp>
        <p:nvSpPr>
          <p:cNvPr id="71" name="Rectangle 85"/>
          <p:cNvSpPr>
            <a:spLocks noChangeArrowheads="1"/>
          </p:cNvSpPr>
          <p:nvPr/>
        </p:nvSpPr>
        <p:spPr bwMode="auto">
          <a:xfrm>
            <a:off x="4176562" y="1580527"/>
            <a:ext cx="814272" cy="745644"/>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High-quality advice </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Independence</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Clean-money strategy</a:t>
            </a:r>
          </a:p>
        </p:txBody>
      </p:sp>
      <p:sp>
        <p:nvSpPr>
          <p:cNvPr id="72" name="Rectangle 51"/>
          <p:cNvSpPr>
            <a:spLocks noChangeArrowheads="1"/>
          </p:cNvSpPr>
          <p:nvPr/>
        </p:nvSpPr>
        <p:spPr bwMode="auto">
          <a:xfrm>
            <a:off x="5918311" y="1580527"/>
            <a:ext cx="814272" cy="745644"/>
          </a:xfrm>
          <a:prstGeom prst="rect">
            <a:avLst/>
          </a:prstGeom>
          <a:solidFill>
            <a:schemeClr val="accent6">
              <a:lumMod val="60000"/>
              <a:lumOff val="40000"/>
            </a:schemeClr>
          </a:solidFill>
          <a:ln w="12700" algn="ctr">
            <a:noFill/>
            <a:miter lim="800000"/>
            <a:headEnd/>
            <a:tailEnd/>
          </a:ln>
          <a:effectLst/>
        </p:spPr>
        <p:txBody>
          <a:bodyPr lIns="32720" tIns="32720" rIns="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87465">
              <a:buClr>
                <a:schemeClr val="tx2"/>
              </a:buClr>
              <a:buSzPct val="125000"/>
              <a:buFont typeface="Wingdings" pitchFamily="2" charset="2"/>
              <a:buChar char="§"/>
            </a:pPr>
            <a:r>
              <a:rPr lang="en-GB" altLang="de-DE" sz="700" dirty="0">
                <a:latin typeface="+mn-lt"/>
                <a:cs typeface="Arial Unicode MS" pitchFamily="34" charset="-128"/>
              </a:rPr>
              <a:t>Universal and global trading centre</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High importance of financial services</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RMB Hub</a:t>
            </a:r>
          </a:p>
        </p:txBody>
      </p:sp>
      <p:sp>
        <p:nvSpPr>
          <p:cNvPr id="73" name="Rectangle 53"/>
          <p:cNvSpPr>
            <a:spLocks noChangeArrowheads="1"/>
          </p:cNvSpPr>
          <p:nvPr/>
        </p:nvSpPr>
        <p:spPr bwMode="auto">
          <a:xfrm>
            <a:off x="6894471" y="1580527"/>
            <a:ext cx="814272" cy="745644"/>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Innovation centre</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High importance of financial services</a:t>
            </a:r>
          </a:p>
        </p:txBody>
      </p:sp>
      <p:sp>
        <p:nvSpPr>
          <p:cNvPr id="74" name="Rectangle 9"/>
          <p:cNvSpPr>
            <a:spLocks noChangeArrowheads="1"/>
          </p:cNvSpPr>
          <p:nvPr/>
        </p:nvSpPr>
        <p:spPr bwMode="auto">
          <a:xfrm>
            <a:off x="1586124" y="1577016"/>
            <a:ext cx="834856" cy="745644"/>
          </a:xfrm>
          <a:prstGeom prst="rect">
            <a:avLst/>
          </a:prstGeom>
          <a:solidFill>
            <a:schemeClr val="tx1"/>
          </a:solidFill>
          <a:ln w="19050">
            <a:noFill/>
            <a:miter lim="800000"/>
            <a:headEnd/>
            <a:tailEnd/>
          </a:ln>
          <a:effectLst/>
        </p:spPr>
        <p:txBody>
          <a:bodyPr lIns="32720" tIns="32720" rIns="32720" bIns="32720" anchor="ctr">
            <a:no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1000" b="1" dirty="0">
                <a:solidFill>
                  <a:schemeClr val="bg1"/>
                </a:solidFill>
                <a:latin typeface="+mn-lt"/>
              </a:rPr>
              <a:t>Financial Centre Strategy</a:t>
            </a:r>
          </a:p>
        </p:txBody>
      </p:sp>
      <p:sp>
        <p:nvSpPr>
          <p:cNvPr id="75" name="Rectangle 50"/>
          <p:cNvSpPr>
            <a:spLocks noChangeArrowheads="1"/>
          </p:cNvSpPr>
          <p:nvPr/>
        </p:nvSpPr>
        <p:spPr bwMode="auto">
          <a:xfrm>
            <a:off x="9515275" y="1580527"/>
            <a:ext cx="814272" cy="745644"/>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Geographical positioning as onshore financial centre </a:t>
            </a:r>
            <a:r>
              <a:rPr lang="en-GB" altLang="de-DE" sz="700" dirty="0" err="1">
                <a:ea typeface="Arial Unicode MS" pitchFamily="34" charset="-128"/>
                <a:cs typeface="Arial Unicode MS" pitchFamily="34" charset="-128"/>
              </a:rPr>
              <a:t>betw</a:t>
            </a:r>
            <a:r>
              <a:rPr lang="en-GB" altLang="de-DE" sz="700" dirty="0">
                <a:ea typeface="Arial Unicode MS" pitchFamily="34" charset="-128"/>
                <a:cs typeface="Arial Unicode MS" pitchFamily="34" charset="-128"/>
              </a:rPr>
              <a:t>. West and Far East</a:t>
            </a:r>
          </a:p>
        </p:txBody>
      </p:sp>
      <p:sp>
        <p:nvSpPr>
          <p:cNvPr id="76" name="Rectangle 54"/>
          <p:cNvSpPr>
            <a:spLocks noChangeArrowheads="1"/>
          </p:cNvSpPr>
          <p:nvPr/>
        </p:nvSpPr>
        <p:spPr bwMode="auto">
          <a:xfrm>
            <a:off x="5047436" y="2379274"/>
            <a:ext cx="814272" cy="855838"/>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87465">
              <a:buClr>
                <a:schemeClr val="tx2"/>
              </a:buClr>
              <a:buSzPct val="125000"/>
              <a:buFont typeface="Wingdings" pitchFamily="2" charset="2"/>
              <a:buChar char="§"/>
            </a:pPr>
            <a:r>
              <a:rPr lang="en-GB" altLang="de-DE" sz="700" dirty="0">
                <a:latin typeface="+mn-lt"/>
                <a:cs typeface="Arial Unicode MS" pitchFamily="34" charset="-128"/>
              </a:rPr>
              <a:t>Active marketing through «Lux for Finance (LFF)»</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LFF as PPP</a:t>
            </a:r>
            <a:r>
              <a:rPr lang="en-GB" altLang="de-DE" sz="700" baseline="30000" dirty="0">
                <a:latin typeface="+mn-lt"/>
                <a:cs typeface="Arial Unicode MS" pitchFamily="34" charset="-128"/>
              </a:rPr>
              <a:t>1</a:t>
            </a:r>
            <a:r>
              <a:rPr lang="en-GB" altLang="de-DE" sz="700" dirty="0">
                <a:latin typeface="+mn-lt"/>
                <a:cs typeface="Arial Unicode MS" pitchFamily="34" charset="-128"/>
              </a:rPr>
              <a:t> headed finance</a:t>
            </a:r>
          </a:p>
        </p:txBody>
      </p:sp>
      <p:sp>
        <p:nvSpPr>
          <p:cNvPr id="77" name="Rectangle 55"/>
          <p:cNvSpPr>
            <a:spLocks noChangeArrowheads="1"/>
          </p:cNvSpPr>
          <p:nvPr/>
        </p:nvSpPr>
        <p:spPr bwMode="auto">
          <a:xfrm>
            <a:off x="7765346" y="2379274"/>
            <a:ext cx="814272" cy="855838"/>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Active marketing as Asian centre for WM and commodity trading hub</a:t>
            </a:r>
          </a:p>
        </p:txBody>
      </p:sp>
      <p:sp>
        <p:nvSpPr>
          <p:cNvPr id="78" name="Rectangle 56"/>
          <p:cNvSpPr>
            <a:spLocks noChangeArrowheads="1"/>
          </p:cNvSpPr>
          <p:nvPr/>
        </p:nvSpPr>
        <p:spPr bwMode="auto">
          <a:xfrm>
            <a:off x="8636221" y="2379274"/>
            <a:ext cx="814272" cy="855838"/>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Active marketing as a gateway to China </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Renminbi Hub</a:t>
            </a:r>
          </a:p>
        </p:txBody>
      </p:sp>
      <p:sp>
        <p:nvSpPr>
          <p:cNvPr id="79" name="Rectangle 88"/>
          <p:cNvSpPr>
            <a:spLocks noChangeArrowheads="1"/>
          </p:cNvSpPr>
          <p:nvPr/>
        </p:nvSpPr>
        <p:spPr bwMode="auto">
          <a:xfrm>
            <a:off x="4176562" y="2379274"/>
            <a:ext cx="814272" cy="855838"/>
          </a:xfrm>
          <a:prstGeom prst="rect">
            <a:avLst/>
          </a:prstGeom>
          <a:solidFill>
            <a:schemeClr val="bg2"/>
          </a:solidFill>
          <a:ln w="12700" algn="ctr">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87465">
              <a:buClr>
                <a:schemeClr val="tx2"/>
              </a:buClr>
              <a:buSzPct val="125000"/>
              <a:buFont typeface="Wingdings" pitchFamily="2" charset="2"/>
              <a:buChar char="§"/>
            </a:pPr>
            <a:r>
              <a:rPr lang="en-GB" altLang="de-DE" sz="700" dirty="0">
                <a:latin typeface="+mn-lt"/>
                <a:cs typeface="Arial Unicode MS" pitchFamily="34" charset="-128"/>
              </a:rPr>
              <a:t>No active marketing</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Limited in terms of  activities</a:t>
            </a:r>
          </a:p>
        </p:txBody>
      </p:sp>
      <p:sp>
        <p:nvSpPr>
          <p:cNvPr id="80" name="Rectangle 57"/>
          <p:cNvSpPr>
            <a:spLocks noChangeArrowheads="1"/>
          </p:cNvSpPr>
          <p:nvPr/>
        </p:nvSpPr>
        <p:spPr bwMode="auto">
          <a:xfrm>
            <a:off x="5918311" y="2379274"/>
            <a:ext cx="814272" cy="855838"/>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90705">
              <a:buClr>
                <a:schemeClr val="tx2"/>
              </a:buClr>
              <a:buSzPct val="125000"/>
              <a:buFont typeface="Wingdings" pitchFamily="2" charset="2"/>
              <a:buChar char="§"/>
            </a:pPr>
            <a:r>
              <a:rPr lang="en-GB" altLang="de-DE" sz="700" dirty="0">
                <a:latin typeface="+mn-lt"/>
                <a:cs typeface="Arial Unicode MS" pitchFamily="34" charset="-128"/>
              </a:rPr>
              <a:t>Active marketing and lobbying by the City of London</a:t>
            </a:r>
          </a:p>
        </p:txBody>
      </p:sp>
      <p:sp>
        <p:nvSpPr>
          <p:cNvPr id="81" name="Rectangle 59"/>
          <p:cNvSpPr>
            <a:spLocks noChangeArrowheads="1"/>
          </p:cNvSpPr>
          <p:nvPr/>
        </p:nvSpPr>
        <p:spPr bwMode="auto">
          <a:xfrm>
            <a:off x="6894471" y="2379274"/>
            <a:ext cx="814272" cy="855838"/>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Limited marketing (traditionally known as a leading financial centre)</a:t>
            </a:r>
          </a:p>
        </p:txBody>
      </p:sp>
      <p:sp>
        <p:nvSpPr>
          <p:cNvPr id="82" name="Rectangle 56"/>
          <p:cNvSpPr>
            <a:spLocks noChangeArrowheads="1"/>
          </p:cNvSpPr>
          <p:nvPr/>
        </p:nvSpPr>
        <p:spPr bwMode="auto">
          <a:xfrm>
            <a:off x="9499571" y="2379110"/>
            <a:ext cx="829976" cy="845370"/>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International marketing for the capital market</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Efficient taxation</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Offshore for India</a:t>
            </a:r>
          </a:p>
        </p:txBody>
      </p:sp>
      <p:sp>
        <p:nvSpPr>
          <p:cNvPr id="83" name="Rectangle 60"/>
          <p:cNvSpPr>
            <a:spLocks noChangeArrowheads="1"/>
          </p:cNvSpPr>
          <p:nvPr/>
        </p:nvSpPr>
        <p:spPr bwMode="auto">
          <a:xfrm>
            <a:off x="5047436" y="3299949"/>
            <a:ext cx="814272" cy="752990"/>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87465">
              <a:buClr>
                <a:schemeClr val="tx2"/>
              </a:buClr>
              <a:buSzPct val="125000"/>
              <a:buFont typeface="Wingdings" pitchFamily="2" charset="2"/>
              <a:buChar char="§"/>
            </a:pPr>
            <a:r>
              <a:rPr lang="en-GB" altLang="de-DE" sz="700" dirty="0">
                <a:latin typeface="+mn-lt"/>
                <a:cs typeface="Arial Unicode MS" pitchFamily="34" charset="-128"/>
              </a:rPr>
              <a:t>Institutionalised cooperation (LFF) </a:t>
            </a:r>
          </a:p>
          <a:p>
            <a:pPr marL="90705" lvl="2" indent="-87465" defTabSz="1026906">
              <a:buClr>
                <a:schemeClr val="tx2"/>
              </a:buClr>
              <a:buSzPct val="125000"/>
              <a:buFont typeface="Wingdings" pitchFamily="2" charset="2"/>
              <a:buChar char="§"/>
            </a:pPr>
            <a:r>
              <a:rPr lang="en-GB" altLang="de-DE" sz="700" dirty="0">
                <a:latin typeface="+mn-lt"/>
                <a:cs typeface="Arial Unicode MS" pitchFamily="34" charset="-128"/>
              </a:rPr>
              <a:t>Political and </a:t>
            </a:r>
            <a:r>
              <a:rPr lang="en-GB" altLang="de-DE" sz="700" dirty="0" err="1">
                <a:latin typeface="+mn-lt"/>
                <a:cs typeface="Arial Unicode MS" pitchFamily="34" charset="-128"/>
              </a:rPr>
              <a:t>regul</a:t>
            </a:r>
            <a:r>
              <a:rPr lang="en-GB" altLang="de-DE" sz="700" dirty="0">
                <a:latin typeface="+mn-lt"/>
                <a:cs typeface="Arial Unicode MS" pitchFamily="34" charset="-128"/>
              </a:rPr>
              <a:t>. framework stability</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Efficient processes (Funds)</a:t>
            </a:r>
          </a:p>
        </p:txBody>
      </p:sp>
      <p:sp>
        <p:nvSpPr>
          <p:cNvPr id="84" name="Rectangle 61"/>
          <p:cNvSpPr>
            <a:spLocks noChangeArrowheads="1"/>
          </p:cNvSpPr>
          <p:nvPr/>
        </p:nvSpPr>
        <p:spPr bwMode="auto">
          <a:xfrm>
            <a:off x="7765346" y="3299949"/>
            <a:ext cx="814272" cy="752990"/>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600" dirty="0">
                <a:ea typeface="Arial Unicode MS" pitchFamily="34" charset="-128"/>
                <a:cs typeface="Arial Unicode MS" pitchFamily="34" charset="-128"/>
              </a:rPr>
              <a:t>Governmental top-down </a:t>
            </a:r>
            <a:r>
              <a:rPr lang="en-GB" altLang="de-DE" sz="600" dirty="0" err="1">
                <a:ea typeface="Arial Unicode MS" pitchFamily="34" charset="-128"/>
                <a:cs typeface="Arial Unicode MS" pitchFamily="34" charset="-128"/>
              </a:rPr>
              <a:t>requirem</a:t>
            </a:r>
            <a:r>
              <a:rPr lang="en-GB" altLang="de-DE" sz="600" dirty="0">
                <a:ea typeface="Arial Unicode MS" pitchFamily="34" charset="-128"/>
                <a:cs typeface="Arial Unicode MS" pitchFamily="34" charset="-128"/>
              </a:rPr>
              <a:t>.</a:t>
            </a:r>
          </a:p>
          <a:p>
            <a:pPr marL="90705" lvl="2" indent="-87465" defTabSz="1026906">
              <a:buClr>
                <a:schemeClr val="tx2"/>
              </a:buClr>
              <a:buSzPct val="125000"/>
              <a:buFont typeface="Wingdings" pitchFamily="2" charset="2"/>
              <a:buChar char="§"/>
            </a:pPr>
            <a:r>
              <a:rPr lang="en-GB" altLang="de-DE" sz="600" dirty="0">
                <a:ea typeface="Arial Unicode MS" pitchFamily="34" charset="-128"/>
                <a:cs typeface="Arial Unicode MS" pitchFamily="34" charset="-128"/>
              </a:rPr>
              <a:t>Political and </a:t>
            </a:r>
            <a:r>
              <a:rPr lang="en-GB" altLang="de-DE" sz="600" dirty="0" err="1">
                <a:ea typeface="Arial Unicode MS" pitchFamily="34" charset="-128"/>
                <a:cs typeface="Arial Unicode MS" pitchFamily="34" charset="-128"/>
              </a:rPr>
              <a:t>regul</a:t>
            </a:r>
            <a:r>
              <a:rPr lang="en-GB" altLang="de-DE" sz="600" dirty="0">
                <a:ea typeface="Arial Unicode MS" pitchFamily="34" charset="-128"/>
                <a:cs typeface="Arial Unicode MS" pitchFamily="34" charset="-128"/>
              </a:rPr>
              <a:t> framework stability</a:t>
            </a:r>
          </a:p>
          <a:p>
            <a:pPr marL="90705" lvl="2" indent="-87465" defTabSz="1026906">
              <a:buClr>
                <a:schemeClr val="tx2"/>
              </a:buClr>
              <a:buSzPct val="125000"/>
              <a:buFont typeface="Wingdings" pitchFamily="2" charset="2"/>
              <a:buChar char="§"/>
            </a:pPr>
            <a:r>
              <a:rPr lang="en-GB" altLang="de-DE" sz="600" dirty="0">
                <a:ea typeface="Arial Unicode MS" pitchFamily="34" charset="-128"/>
                <a:cs typeface="Arial Unicode MS" pitchFamily="34" charset="-128"/>
              </a:rPr>
              <a:t>Efficient processes (licenses, Visa)</a:t>
            </a:r>
          </a:p>
        </p:txBody>
      </p:sp>
      <p:sp>
        <p:nvSpPr>
          <p:cNvPr id="85" name="Rectangle 62"/>
          <p:cNvSpPr>
            <a:spLocks noChangeArrowheads="1"/>
          </p:cNvSpPr>
          <p:nvPr/>
        </p:nvSpPr>
        <p:spPr bwMode="auto">
          <a:xfrm>
            <a:off x="8636221" y="3299949"/>
            <a:ext cx="814272" cy="752990"/>
          </a:xfrm>
          <a:prstGeom prst="rect">
            <a:avLst/>
          </a:prstGeom>
          <a:solidFill>
            <a:schemeClr val="bg2"/>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Institutionalised cooperation between industry and regulator</a:t>
            </a:r>
          </a:p>
        </p:txBody>
      </p:sp>
      <p:sp>
        <p:nvSpPr>
          <p:cNvPr id="86" name="Rectangle 89"/>
          <p:cNvSpPr>
            <a:spLocks noChangeArrowheads="1"/>
          </p:cNvSpPr>
          <p:nvPr/>
        </p:nvSpPr>
        <p:spPr bwMode="auto">
          <a:xfrm>
            <a:off x="4176562" y="3299949"/>
            <a:ext cx="814272" cy="752990"/>
          </a:xfrm>
          <a:prstGeom prst="rect">
            <a:avLst/>
          </a:prstGeom>
          <a:solidFill>
            <a:schemeClr val="bg2"/>
          </a:solidFill>
          <a:ln w="12700" algn="ctr">
            <a:noFill/>
            <a:miter lim="800000"/>
            <a:headEnd/>
            <a:tailEnd/>
          </a:ln>
          <a:effectLst/>
        </p:spPr>
        <p:txBody>
          <a:bodyPr lIns="32720" tIns="32720" rIns="32720" bIns="32720">
            <a:noAutofit/>
          </a:bodyPr>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317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marL="90705" lvl="2" indent="-87465">
              <a:buClr>
                <a:schemeClr val="tx2"/>
              </a:buClr>
              <a:buSzPct val="125000"/>
              <a:buFont typeface="Wingdings" pitchFamily="2" charset="2"/>
              <a:buChar char="§"/>
            </a:pPr>
            <a:r>
              <a:rPr lang="en-GB" altLang="de-DE" sz="700" dirty="0">
                <a:latin typeface="+mn-lt"/>
                <a:cs typeface="Arial Unicode MS" pitchFamily="34" charset="-128"/>
              </a:rPr>
              <a:t>Stable regulatory and political framework </a:t>
            </a:r>
          </a:p>
          <a:p>
            <a:pPr marL="90705" lvl="2" indent="-87465">
              <a:buClr>
                <a:schemeClr val="tx2"/>
              </a:buClr>
              <a:buSzPct val="125000"/>
              <a:buFont typeface="Wingdings" pitchFamily="2" charset="2"/>
              <a:buChar char="§"/>
            </a:pPr>
            <a:r>
              <a:rPr lang="en-GB" altLang="de-DE" sz="700" dirty="0">
                <a:latin typeface="+mn-lt"/>
                <a:cs typeface="Arial Unicode MS" pitchFamily="34" charset="-128"/>
              </a:rPr>
              <a:t>Liberal regulatory principles</a:t>
            </a:r>
          </a:p>
        </p:txBody>
      </p:sp>
      <p:sp>
        <p:nvSpPr>
          <p:cNvPr id="87" name="Rectangle 63"/>
          <p:cNvSpPr>
            <a:spLocks noChangeArrowheads="1"/>
          </p:cNvSpPr>
          <p:nvPr/>
        </p:nvSpPr>
        <p:spPr bwMode="auto">
          <a:xfrm>
            <a:off x="5918311" y="3299949"/>
            <a:ext cx="814272" cy="752990"/>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600" dirty="0">
                <a:ea typeface="Arial Unicode MS" pitchFamily="34" charset="-128"/>
                <a:cs typeface="Arial Unicode MS" pitchFamily="34" charset="-128"/>
              </a:rPr>
              <a:t>Systematic promotion of the fin. sector through policies and admin. actions</a:t>
            </a:r>
          </a:p>
          <a:p>
            <a:pPr marL="90705" lvl="2" indent="-87465" defTabSz="1026906">
              <a:buClr>
                <a:schemeClr val="tx2"/>
              </a:buClr>
              <a:buSzPct val="125000"/>
              <a:buFont typeface="Wingdings" pitchFamily="2" charset="2"/>
              <a:buChar char="§"/>
            </a:pPr>
            <a:r>
              <a:rPr lang="en-GB" altLang="de-DE" sz="600" dirty="0">
                <a:ea typeface="Arial Unicode MS" pitchFamily="34" charset="-128"/>
                <a:cs typeface="Arial Unicode MS" pitchFamily="34" charset="-128"/>
              </a:rPr>
              <a:t>Political and </a:t>
            </a:r>
            <a:r>
              <a:rPr lang="en-GB" altLang="de-DE" sz="600" dirty="0" err="1">
                <a:ea typeface="Arial Unicode MS" pitchFamily="34" charset="-128"/>
                <a:cs typeface="Arial Unicode MS" pitchFamily="34" charset="-128"/>
              </a:rPr>
              <a:t>regul</a:t>
            </a:r>
            <a:r>
              <a:rPr lang="en-GB" altLang="de-DE" sz="600" dirty="0">
                <a:ea typeface="Arial Unicode MS" pitchFamily="34" charset="-128"/>
                <a:cs typeface="Arial Unicode MS" pitchFamily="34" charset="-128"/>
              </a:rPr>
              <a:t> </a:t>
            </a:r>
            <a:r>
              <a:rPr lang="en-GB" altLang="de-DE" sz="600" dirty="0" err="1">
                <a:ea typeface="Arial Unicode MS" pitchFamily="34" charset="-128"/>
                <a:cs typeface="Arial Unicode MS" pitchFamily="34" charset="-128"/>
              </a:rPr>
              <a:t>framew</a:t>
            </a:r>
            <a:r>
              <a:rPr lang="en-GB" altLang="de-DE" sz="600" dirty="0">
                <a:ea typeface="Arial Unicode MS" pitchFamily="34" charset="-128"/>
                <a:cs typeface="Arial Unicode MS" pitchFamily="34" charset="-128"/>
              </a:rPr>
              <a:t>. stability</a:t>
            </a:r>
          </a:p>
          <a:p>
            <a:pPr marL="90705" lvl="2" indent="-87465" defTabSz="1026906">
              <a:buClr>
                <a:schemeClr val="tx2"/>
              </a:buClr>
              <a:buSzPct val="125000"/>
              <a:buFont typeface="Wingdings" pitchFamily="2" charset="2"/>
              <a:buChar char="§"/>
            </a:pPr>
            <a:endParaRPr lang="en-GB" altLang="de-DE" sz="600" dirty="0">
              <a:ea typeface="Arial Unicode MS" pitchFamily="34" charset="-128"/>
              <a:cs typeface="Arial Unicode MS" pitchFamily="34" charset="-128"/>
            </a:endParaRPr>
          </a:p>
        </p:txBody>
      </p:sp>
      <p:sp>
        <p:nvSpPr>
          <p:cNvPr id="88" name="Rectangle 65"/>
          <p:cNvSpPr>
            <a:spLocks noChangeArrowheads="1"/>
          </p:cNvSpPr>
          <p:nvPr/>
        </p:nvSpPr>
        <p:spPr bwMode="auto">
          <a:xfrm>
            <a:off x="6894471" y="3299949"/>
            <a:ext cx="814272" cy="752990"/>
          </a:xfrm>
          <a:prstGeom prst="rect">
            <a:avLst/>
          </a:prstGeom>
          <a:solidFill>
            <a:schemeClr val="accent6">
              <a:lumMod val="60000"/>
              <a:lumOff val="40000"/>
            </a:schemeClr>
          </a:solidFill>
          <a:ln w="12700" algn="ctr">
            <a:noFill/>
            <a:miter lim="800000"/>
            <a:headEnd/>
            <a:tailEnd/>
          </a:ln>
          <a:effectLst/>
        </p:spPr>
        <p:txBody>
          <a:bodyPr lIns="32720" tIns="32720" rIns="32720" bIns="32720">
            <a:noAutofit/>
          </a:bodyPr>
          <a:lstStyle/>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Strong networking and industry lobbying</a:t>
            </a:r>
          </a:p>
          <a:p>
            <a:pPr marL="90705" lvl="2" indent="-87465" defTabSz="1026906">
              <a:buClr>
                <a:schemeClr val="tx2"/>
              </a:buClr>
              <a:buSzPct val="125000"/>
              <a:buFont typeface="Wingdings" pitchFamily="2" charset="2"/>
              <a:buChar char="§"/>
            </a:pPr>
            <a:r>
              <a:rPr lang="en-GB" altLang="de-DE" sz="700" dirty="0">
                <a:ea typeface="Arial Unicode MS" pitchFamily="34" charset="-128"/>
                <a:cs typeface="Arial Unicode MS" pitchFamily="34" charset="-128"/>
              </a:rPr>
              <a:t>Political and </a:t>
            </a:r>
            <a:r>
              <a:rPr lang="en-GB" altLang="de-DE" sz="700" dirty="0" err="1">
                <a:ea typeface="Arial Unicode MS" pitchFamily="34" charset="-128"/>
                <a:cs typeface="Arial Unicode MS" pitchFamily="34" charset="-128"/>
              </a:rPr>
              <a:t>regul</a:t>
            </a:r>
            <a:r>
              <a:rPr lang="en-GB" altLang="de-DE" sz="700" dirty="0">
                <a:ea typeface="Arial Unicode MS" pitchFamily="34" charset="-128"/>
                <a:cs typeface="Arial Unicode MS" pitchFamily="34" charset="-128"/>
              </a:rPr>
              <a:t> framework stability</a:t>
            </a:r>
          </a:p>
        </p:txBody>
      </p:sp>
      <p:sp>
        <p:nvSpPr>
          <p:cNvPr id="89" name="Rectangle 62"/>
          <p:cNvSpPr>
            <a:spLocks noChangeArrowheads="1"/>
          </p:cNvSpPr>
          <p:nvPr/>
        </p:nvSpPr>
        <p:spPr bwMode="auto">
          <a:xfrm>
            <a:off x="9507096" y="3299949"/>
            <a:ext cx="814272" cy="752990"/>
          </a:xfrm>
          <a:prstGeom prst="rect">
            <a:avLst/>
          </a:prstGeom>
          <a:solidFill>
            <a:schemeClr val="accent1"/>
          </a:solidFill>
          <a:ln w="12700">
            <a:noFill/>
            <a:miter lim="800000"/>
            <a:headEnd/>
            <a:tailEnd/>
          </a:ln>
          <a:effectLst/>
        </p:spPr>
        <p:txBody>
          <a:bodyPr lIns="32720" tIns="32720" rIns="32720" bIns="32720">
            <a:noAutofit/>
          </a:bodyPr>
          <a:lstStyle/>
          <a:p>
            <a:pPr marL="90705" lvl="2" indent="-90705" defTabSz="1026906">
              <a:buClr>
                <a:schemeClr val="bg1"/>
              </a:buClr>
              <a:buSzPct val="125000"/>
              <a:buFont typeface="Wingdings" pitchFamily="2" charset="2"/>
              <a:buChar char="§"/>
            </a:pPr>
            <a:r>
              <a:rPr lang="en-GB" altLang="de-DE" sz="700" dirty="0">
                <a:solidFill>
                  <a:schemeClr val="bg1"/>
                </a:solidFill>
                <a:ea typeface="Arial Unicode MS" pitchFamily="34" charset="-128"/>
                <a:cs typeface="Arial Unicode MS" pitchFamily="34" charset="-128"/>
              </a:rPr>
              <a:t>Governmental top-down control</a:t>
            </a:r>
          </a:p>
          <a:p>
            <a:pPr marL="90705" lvl="2" indent="-90705" defTabSz="1026906">
              <a:buClr>
                <a:schemeClr val="bg1"/>
              </a:buClr>
              <a:buSzPct val="125000"/>
              <a:buFont typeface="Wingdings" pitchFamily="2" charset="2"/>
              <a:buChar char="§"/>
            </a:pPr>
            <a:r>
              <a:rPr lang="en-GB" altLang="de-DE" sz="700" dirty="0">
                <a:solidFill>
                  <a:schemeClr val="bg1"/>
                </a:solidFill>
                <a:ea typeface="Arial Unicode MS" pitchFamily="34" charset="-128"/>
                <a:cs typeface="Arial Unicode MS" pitchFamily="34" charset="-128"/>
              </a:rPr>
              <a:t>Political and legal uncertainties</a:t>
            </a:r>
          </a:p>
        </p:txBody>
      </p:sp>
      <p:sp>
        <p:nvSpPr>
          <p:cNvPr id="90" name="Rectangle 48"/>
          <p:cNvSpPr>
            <a:spLocks noChangeArrowheads="1"/>
          </p:cNvSpPr>
          <p:nvPr/>
        </p:nvSpPr>
        <p:spPr bwMode="auto">
          <a:xfrm>
            <a:off x="5047436" y="1358943"/>
            <a:ext cx="814272" cy="146298"/>
          </a:xfrm>
          <a:prstGeom prst="rect">
            <a:avLst/>
          </a:prstGeom>
          <a:solidFill>
            <a:schemeClr val="bg1">
              <a:lumMod val="50000"/>
            </a:schemeClr>
          </a:solidFill>
          <a:ln w="12700">
            <a:solidFill>
              <a:schemeClr val="bg1">
                <a:lumMod val="50000"/>
              </a:schemeClr>
            </a:solidFill>
            <a:miter lim="800000"/>
            <a:headEnd/>
            <a:tailEnd/>
          </a:ln>
          <a:effectLst/>
        </p:spPr>
        <p:txBody>
          <a:bodyPr lIns="32720" tIns="32720" rIns="32720" bIns="32720" anchor="ctr">
            <a:noAutofit/>
          </a:bodyPr>
          <a:lstStyle/>
          <a:p>
            <a:pPr marL="90705" lvl="2" indent="-87465" defTabSz="1026906">
              <a:buClr>
                <a:schemeClr val="tx2"/>
              </a:buClr>
              <a:buSzPct val="125000"/>
              <a:buFont typeface="Wingdings" pitchFamily="2" charset="2"/>
              <a:buChar char="§"/>
            </a:pPr>
            <a:r>
              <a:rPr lang="en-GB" altLang="de-DE" sz="1000" b="1" dirty="0">
                <a:solidFill>
                  <a:schemeClr val="bg2"/>
                </a:solidFill>
                <a:ea typeface="Arial Unicode MS" pitchFamily="34" charset="-128"/>
                <a:cs typeface="Arial Unicode MS" pitchFamily="34" charset="-128"/>
              </a:rPr>
              <a:t>Funds/AM</a:t>
            </a:r>
          </a:p>
        </p:txBody>
      </p:sp>
      <p:sp>
        <p:nvSpPr>
          <p:cNvPr id="91" name="Rectangle 49"/>
          <p:cNvSpPr>
            <a:spLocks noChangeArrowheads="1"/>
          </p:cNvSpPr>
          <p:nvPr/>
        </p:nvSpPr>
        <p:spPr bwMode="auto">
          <a:xfrm>
            <a:off x="7765346" y="1358943"/>
            <a:ext cx="814272" cy="146298"/>
          </a:xfrm>
          <a:prstGeom prst="rect">
            <a:avLst/>
          </a:prstGeom>
          <a:solidFill>
            <a:schemeClr val="bg1">
              <a:lumMod val="50000"/>
            </a:schemeClr>
          </a:solidFill>
          <a:ln w="12700">
            <a:solidFill>
              <a:schemeClr val="bg1">
                <a:lumMod val="50000"/>
              </a:schemeClr>
            </a:solidFill>
            <a:miter lim="800000"/>
            <a:headEnd/>
            <a:tailEnd/>
          </a:ln>
          <a:effectLst/>
        </p:spPr>
        <p:txBody>
          <a:bodyPr lIns="32720" tIns="32720" rIns="32720" bIns="32720" anchor="ctr">
            <a:noAutofit/>
          </a:bodyPr>
          <a:lstStyle/>
          <a:p>
            <a:pPr marL="90705" lvl="2" indent="-87465" defTabSz="1026906">
              <a:buClr>
                <a:schemeClr val="tx2"/>
              </a:buClr>
              <a:buSzPct val="125000"/>
              <a:buFont typeface="Wingdings" pitchFamily="2" charset="2"/>
              <a:buChar char="§"/>
            </a:pPr>
            <a:r>
              <a:rPr lang="en-GB" altLang="de-DE" sz="1000" b="1" dirty="0">
                <a:solidFill>
                  <a:schemeClr val="bg2"/>
                </a:solidFill>
                <a:ea typeface="Arial Unicode MS" pitchFamily="34" charset="-128"/>
                <a:cs typeface="Arial Unicode MS" pitchFamily="34" charset="-128"/>
              </a:rPr>
              <a:t>WM</a:t>
            </a:r>
          </a:p>
        </p:txBody>
      </p:sp>
      <p:sp>
        <p:nvSpPr>
          <p:cNvPr id="92" name="Rectangle 50"/>
          <p:cNvSpPr>
            <a:spLocks noChangeArrowheads="1"/>
          </p:cNvSpPr>
          <p:nvPr/>
        </p:nvSpPr>
        <p:spPr bwMode="auto">
          <a:xfrm>
            <a:off x="8636221" y="1358943"/>
            <a:ext cx="814272" cy="146298"/>
          </a:xfrm>
          <a:prstGeom prst="rect">
            <a:avLst/>
          </a:prstGeom>
          <a:solidFill>
            <a:schemeClr val="bg1">
              <a:lumMod val="50000"/>
            </a:schemeClr>
          </a:solidFill>
          <a:ln w="12700">
            <a:solidFill>
              <a:schemeClr val="bg1">
                <a:lumMod val="50000"/>
              </a:schemeClr>
            </a:solidFill>
            <a:miter lim="800000"/>
            <a:headEnd/>
            <a:tailEnd/>
          </a:ln>
          <a:effectLst/>
        </p:spPr>
        <p:txBody>
          <a:bodyPr lIns="32720" tIns="32720" rIns="32720" bIns="32720" anchor="ctr">
            <a:noAutofit/>
          </a:bodyPr>
          <a:lstStyle/>
          <a:p>
            <a:pPr marL="90705" lvl="2" indent="-87465" defTabSz="1026906">
              <a:buClr>
                <a:schemeClr val="tx2"/>
              </a:buClr>
              <a:buSzPct val="125000"/>
              <a:buFont typeface="Wingdings" pitchFamily="2" charset="2"/>
              <a:buChar char="§"/>
            </a:pPr>
            <a:r>
              <a:rPr lang="en-GB" altLang="de-DE" sz="1000" b="1" dirty="0">
                <a:solidFill>
                  <a:schemeClr val="bg2"/>
                </a:solidFill>
                <a:ea typeface="Arial Unicode MS" pitchFamily="34" charset="-128"/>
                <a:cs typeface="Arial Unicode MS" pitchFamily="34" charset="-128"/>
              </a:rPr>
              <a:t>IB and WM</a:t>
            </a:r>
          </a:p>
        </p:txBody>
      </p:sp>
      <p:sp>
        <p:nvSpPr>
          <p:cNvPr id="93" name="Rectangle 51"/>
          <p:cNvSpPr>
            <a:spLocks noChangeArrowheads="1"/>
          </p:cNvSpPr>
          <p:nvPr/>
        </p:nvSpPr>
        <p:spPr bwMode="auto">
          <a:xfrm>
            <a:off x="5918311" y="1358943"/>
            <a:ext cx="814272" cy="146298"/>
          </a:xfrm>
          <a:prstGeom prst="rect">
            <a:avLst/>
          </a:prstGeom>
          <a:solidFill>
            <a:schemeClr val="bg1">
              <a:lumMod val="50000"/>
            </a:schemeClr>
          </a:solidFill>
          <a:ln w="12700">
            <a:solidFill>
              <a:schemeClr val="bg1">
                <a:lumMod val="50000"/>
              </a:schemeClr>
            </a:solidFill>
            <a:miter lim="800000"/>
            <a:headEnd/>
            <a:tailEnd/>
          </a:ln>
          <a:effectLst/>
        </p:spPr>
        <p:txBody>
          <a:bodyPr lIns="32720" tIns="32720" rIns="32720" bIns="32720" anchor="ctr">
            <a:noAutofit/>
          </a:bodyPr>
          <a:lstStyle/>
          <a:p>
            <a:pPr marL="90705" lvl="2" indent="-87465" defTabSz="1026906">
              <a:buClr>
                <a:schemeClr val="tx2"/>
              </a:buClr>
              <a:buSzPct val="125000"/>
              <a:buFont typeface="Wingdings" pitchFamily="2" charset="2"/>
              <a:buChar char="§"/>
            </a:pPr>
            <a:r>
              <a:rPr lang="en-GB" altLang="de-DE" sz="1000" b="1" dirty="0">
                <a:solidFill>
                  <a:schemeClr val="bg2"/>
                </a:solidFill>
                <a:ea typeface="Arial Unicode MS" pitchFamily="34" charset="-128"/>
                <a:cs typeface="Arial Unicode MS" pitchFamily="34" charset="-128"/>
              </a:rPr>
              <a:t>IB and AM</a:t>
            </a:r>
          </a:p>
        </p:txBody>
      </p:sp>
      <p:sp>
        <p:nvSpPr>
          <p:cNvPr id="94" name="Rectangle 53"/>
          <p:cNvSpPr>
            <a:spLocks noChangeArrowheads="1"/>
          </p:cNvSpPr>
          <p:nvPr/>
        </p:nvSpPr>
        <p:spPr bwMode="auto">
          <a:xfrm>
            <a:off x="6894471" y="1358943"/>
            <a:ext cx="814272" cy="146298"/>
          </a:xfrm>
          <a:prstGeom prst="rect">
            <a:avLst/>
          </a:prstGeom>
          <a:solidFill>
            <a:schemeClr val="bg1">
              <a:lumMod val="50000"/>
            </a:schemeClr>
          </a:solidFill>
          <a:ln w="12700">
            <a:solidFill>
              <a:schemeClr val="bg1">
                <a:lumMod val="50000"/>
              </a:schemeClr>
            </a:solidFill>
            <a:miter lim="800000"/>
            <a:headEnd/>
            <a:tailEnd/>
          </a:ln>
          <a:effectLst/>
        </p:spPr>
        <p:txBody>
          <a:bodyPr lIns="32720" tIns="32720" rIns="32720" bIns="32720" anchor="ctr">
            <a:noAutofit/>
          </a:bodyPr>
          <a:lstStyle/>
          <a:p>
            <a:pPr marL="90705" lvl="2" indent="-87465" defTabSz="1026906">
              <a:buClr>
                <a:schemeClr val="tx2"/>
              </a:buClr>
              <a:buSzPct val="125000"/>
              <a:buFont typeface="Wingdings" pitchFamily="2" charset="2"/>
              <a:buChar char="§"/>
            </a:pPr>
            <a:r>
              <a:rPr lang="en-GB" altLang="de-DE" sz="1000" b="1" dirty="0">
                <a:solidFill>
                  <a:schemeClr val="bg2"/>
                </a:solidFill>
                <a:ea typeface="Arial Unicode MS" pitchFamily="34" charset="-128"/>
                <a:cs typeface="Arial Unicode MS" pitchFamily="34" charset="-128"/>
              </a:rPr>
              <a:t>IB and AM</a:t>
            </a:r>
          </a:p>
        </p:txBody>
      </p:sp>
      <p:sp>
        <p:nvSpPr>
          <p:cNvPr id="95" name="Rectangle 85"/>
          <p:cNvSpPr>
            <a:spLocks noChangeArrowheads="1"/>
          </p:cNvSpPr>
          <p:nvPr/>
        </p:nvSpPr>
        <p:spPr bwMode="auto">
          <a:xfrm>
            <a:off x="4176562" y="1358943"/>
            <a:ext cx="814272" cy="146298"/>
          </a:xfrm>
          <a:prstGeom prst="rect">
            <a:avLst/>
          </a:prstGeom>
          <a:solidFill>
            <a:schemeClr val="bg1">
              <a:lumMod val="50000"/>
            </a:schemeClr>
          </a:solidFill>
          <a:ln w="12700">
            <a:solidFill>
              <a:schemeClr val="bg1">
                <a:lumMod val="50000"/>
              </a:schemeClr>
            </a:solidFill>
            <a:miter lim="800000"/>
            <a:headEnd/>
            <a:tailEnd/>
          </a:ln>
          <a:effectLst/>
        </p:spPr>
        <p:txBody>
          <a:bodyPr lIns="32720" tIns="32720" rIns="32720" bIns="32720" anchor="ctr">
            <a:noAutofit/>
          </a:bodyPr>
          <a:lstStyle/>
          <a:p>
            <a:pPr marL="90705" lvl="2" indent="-87465" defTabSz="1026906">
              <a:buClr>
                <a:schemeClr val="tx2"/>
              </a:buClr>
              <a:buSzPct val="125000"/>
              <a:buFont typeface="Wingdings" pitchFamily="2" charset="2"/>
              <a:buChar char="§"/>
            </a:pPr>
            <a:r>
              <a:rPr lang="en-GB" altLang="de-DE" sz="1000" b="1" dirty="0">
                <a:solidFill>
                  <a:schemeClr val="bg2"/>
                </a:solidFill>
                <a:ea typeface="Arial Unicode MS" pitchFamily="34" charset="-128"/>
                <a:cs typeface="Arial Unicode MS" pitchFamily="34" charset="-128"/>
              </a:rPr>
              <a:t>WM</a:t>
            </a:r>
          </a:p>
        </p:txBody>
      </p:sp>
      <p:sp>
        <p:nvSpPr>
          <p:cNvPr id="96" name="Rectangle 50"/>
          <p:cNvSpPr>
            <a:spLocks noChangeArrowheads="1"/>
          </p:cNvSpPr>
          <p:nvPr/>
        </p:nvSpPr>
        <p:spPr bwMode="auto">
          <a:xfrm>
            <a:off x="9507096" y="1358943"/>
            <a:ext cx="814272" cy="146298"/>
          </a:xfrm>
          <a:prstGeom prst="rect">
            <a:avLst/>
          </a:prstGeom>
          <a:solidFill>
            <a:schemeClr val="bg1">
              <a:lumMod val="50000"/>
            </a:schemeClr>
          </a:solidFill>
          <a:ln w="12700">
            <a:solidFill>
              <a:schemeClr val="bg1">
                <a:lumMod val="50000"/>
              </a:schemeClr>
            </a:solidFill>
            <a:miter lim="800000"/>
            <a:headEnd/>
            <a:tailEnd/>
          </a:ln>
          <a:effectLst/>
        </p:spPr>
        <p:txBody>
          <a:bodyPr lIns="32720" tIns="32720" rIns="32720" bIns="32720" anchor="ctr">
            <a:noAutofit/>
          </a:bodyPr>
          <a:lstStyle/>
          <a:p>
            <a:pPr marL="90705" lvl="2" indent="-87465" defTabSz="1026906">
              <a:buClr>
                <a:schemeClr val="tx2"/>
              </a:buClr>
              <a:buSzPct val="125000"/>
              <a:buFont typeface="Wingdings" pitchFamily="2" charset="2"/>
              <a:buChar char="§"/>
            </a:pPr>
            <a:r>
              <a:rPr lang="en-GB" altLang="de-DE" sz="1000" b="1" dirty="0">
                <a:solidFill>
                  <a:schemeClr val="bg2"/>
                </a:solidFill>
                <a:ea typeface="Arial Unicode MS" pitchFamily="34" charset="-128"/>
                <a:cs typeface="Arial Unicode MS" pitchFamily="34" charset="-128"/>
              </a:rPr>
              <a:t>WM</a:t>
            </a:r>
          </a:p>
        </p:txBody>
      </p:sp>
      <p:cxnSp>
        <p:nvCxnSpPr>
          <p:cNvPr id="97" name="Straight Connector 96"/>
          <p:cNvCxnSpPr>
            <a:cxnSpLocks/>
          </p:cNvCxnSpPr>
          <p:nvPr/>
        </p:nvCxnSpPr>
        <p:spPr>
          <a:xfrm>
            <a:off x="1594302" y="1553263"/>
            <a:ext cx="8629960" cy="0"/>
          </a:xfrm>
          <a:prstGeom prst="line">
            <a:avLst/>
          </a:prstGeom>
          <a:ln w="3175">
            <a:solidFill>
              <a:schemeClr val="accent6"/>
            </a:solidFill>
            <a:prstDash val="solid"/>
          </a:ln>
        </p:spPr>
        <p:style>
          <a:lnRef idx="1">
            <a:schemeClr val="accent1"/>
          </a:lnRef>
          <a:fillRef idx="0">
            <a:schemeClr val="accent1"/>
          </a:fillRef>
          <a:effectRef idx="0">
            <a:schemeClr val="accent1"/>
          </a:effectRef>
          <a:fontRef idx="minor">
            <a:schemeClr val="tx1"/>
          </a:fontRef>
        </p:style>
      </p:cxnSp>
      <p:sp>
        <p:nvSpPr>
          <p:cNvPr id="98" name="Text Box 78"/>
          <p:cNvSpPr txBox="1">
            <a:spLocks noChangeArrowheads="1"/>
          </p:cNvSpPr>
          <p:nvPr/>
        </p:nvSpPr>
        <p:spPr bwMode="auto">
          <a:xfrm>
            <a:off x="2477583" y="1218677"/>
            <a:ext cx="1620225" cy="307777"/>
          </a:xfrm>
          <a:prstGeom prst="rect">
            <a:avLst/>
          </a:prstGeom>
          <a:solidFill>
            <a:schemeClr val="tx1"/>
          </a:solidFill>
          <a:ln>
            <a:noFill/>
          </a:ln>
          <a:effectLst/>
          <a:extLst/>
        </p:spPr>
        <p:txBody>
          <a:bodyPr wrap="square"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000" b="1" dirty="0">
                <a:solidFill>
                  <a:schemeClr val="bg1"/>
                </a:solidFill>
                <a:latin typeface="+mn-lt"/>
              </a:rPr>
              <a:t>Considered</a:t>
            </a:r>
            <a:br>
              <a:rPr lang="en-GB" altLang="de-DE" sz="1000" b="1" dirty="0">
                <a:solidFill>
                  <a:schemeClr val="bg1"/>
                </a:solidFill>
                <a:latin typeface="+mn-lt"/>
              </a:rPr>
            </a:br>
            <a:r>
              <a:rPr lang="en-GB" altLang="de-DE" sz="1000" b="1" dirty="0">
                <a:solidFill>
                  <a:schemeClr val="bg1"/>
                </a:solidFill>
                <a:latin typeface="+mn-lt"/>
              </a:rPr>
              <a:t> criteria</a:t>
            </a:r>
          </a:p>
        </p:txBody>
      </p:sp>
      <p:sp>
        <p:nvSpPr>
          <p:cNvPr id="99" name="Rectangle 13418"/>
          <p:cNvSpPr txBox="1">
            <a:spLocks/>
          </p:cNvSpPr>
          <p:nvPr/>
        </p:nvSpPr>
        <p:spPr>
          <a:xfrm>
            <a:off x="2477583" y="1596119"/>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Regulatory framework</a:t>
            </a:r>
          </a:p>
        </p:txBody>
      </p:sp>
      <p:sp>
        <p:nvSpPr>
          <p:cNvPr id="100" name="Rectangle 74"/>
          <p:cNvSpPr txBox="1">
            <a:spLocks/>
          </p:cNvSpPr>
          <p:nvPr/>
        </p:nvSpPr>
        <p:spPr>
          <a:xfrm>
            <a:off x="2477583" y="2540420"/>
            <a:ext cx="1734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Institutional external representation</a:t>
            </a:r>
          </a:p>
        </p:txBody>
      </p:sp>
      <p:sp>
        <p:nvSpPr>
          <p:cNvPr id="101" name="Rectangle 78"/>
          <p:cNvSpPr txBox="1">
            <a:spLocks/>
          </p:cNvSpPr>
          <p:nvPr/>
        </p:nvSpPr>
        <p:spPr>
          <a:xfrm>
            <a:off x="2477583" y="2694584"/>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Advertising measures/PR</a:t>
            </a:r>
          </a:p>
        </p:txBody>
      </p:sp>
      <p:sp>
        <p:nvSpPr>
          <p:cNvPr id="102" name="Rectangle 82"/>
          <p:cNvSpPr txBox="1">
            <a:spLocks/>
          </p:cNvSpPr>
          <p:nvPr/>
        </p:nvSpPr>
        <p:spPr>
          <a:xfrm>
            <a:off x="2477583" y="2390552"/>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Clarity of value drivers</a:t>
            </a:r>
          </a:p>
        </p:txBody>
      </p:sp>
      <p:sp>
        <p:nvSpPr>
          <p:cNvPr id="103" name="Rectangle 91"/>
          <p:cNvSpPr txBox="1">
            <a:spLocks/>
          </p:cNvSpPr>
          <p:nvPr/>
        </p:nvSpPr>
        <p:spPr>
          <a:xfrm>
            <a:off x="2477583" y="2844454"/>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Activities</a:t>
            </a:r>
          </a:p>
        </p:txBody>
      </p:sp>
      <p:sp>
        <p:nvSpPr>
          <p:cNvPr id="104" name="Rectangle 30"/>
          <p:cNvSpPr txBox="1">
            <a:spLocks/>
          </p:cNvSpPr>
          <p:nvPr/>
        </p:nvSpPr>
        <p:spPr>
          <a:xfrm>
            <a:off x="2477583" y="3456478"/>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Adequacy of regulation</a:t>
            </a:r>
          </a:p>
        </p:txBody>
      </p:sp>
      <p:sp>
        <p:nvSpPr>
          <p:cNvPr id="105" name="Rectangle 66"/>
          <p:cNvSpPr txBox="1">
            <a:spLocks/>
          </p:cNvSpPr>
          <p:nvPr/>
        </p:nvSpPr>
        <p:spPr>
          <a:xfrm>
            <a:off x="2477583" y="3620656"/>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Stability of the legal framework</a:t>
            </a:r>
          </a:p>
        </p:txBody>
      </p:sp>
      <p:sp>
        <p:nvSpPr>
          <p:cNvPr id="106" name="Rectangle 70"/>
          <p:cNvSpPr txBox="1">
            <a:spLocks/>
          </p:cNvSpPr>
          <p:nvPr/>
        </p:nvSpPr>
        <p:spPr>
          <a:xfrm>
            <a:off x="2477583" y="3784835"/>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Stability of the political system</a:t>
            </a:r>
          </a:p>
        </p:txBody>
      </p:sp>
      <p:sp>
        <p:nvSpPr>
          <p:cNvPr id="107" name="Rectangle 13410"/>
          <p:cNvSpPr txBox="1">
            <a:spLocks/>
          </p:cNvSpPr>
          <p:nvPr/>
        </p:nvSpPr>
        <p:spPr>
          <a:xfrm>
            <a:off x="2477582" y="3297697"/>
            <a:ext cx="1620225" cy="1231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20" lvl="1" indent="-116620"/>
            <a:r>
              <a:rPr lang="en-GB" sz="800" dirty="0">
                <a:ea typeface="Arial Unicode MS"/>
                <a:cs typeface="Arial"/>
              </a:rPr>
              <a:t>Stakeholder engagement</a:t>
            </a:r>
          </a:p>
        </p:txBody>
      </p:sp>
      <p:cxnSp>
        <p:nvCxnSpPr>
          <p:cNvPr id="108" name="Straight Arrow Connector 107"/>
          <p:cNvCxnSpPr/>
          <p:nvPr/>
        </p:nvCxnSpPr>
        <p:spPr>
          <a:xfrm>
            <a:off x="694569" y="4049554"/>
            <a:ext cx="812800" cy="4106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9" name="Rectangle 66"/>
          <p:cNvSpPr>
            <a:spLocks noChangeArrowheads="1"/>
          </p:cNvSpPr>
          <p:nvPr/>
        </p:nvSpPr>
        <p:spPr bwMode="auto">
          <a:xfrm>
            <a:off x="10436625" y="3002372"/>
            <a:ext cx="146925" cy="148173"/>
          </a:xfrm>
          <a:prstGeom prst="rect">
            <a:avLst/>
          </a:prstGeom>
          <a:solidFill>
            <a:schemeClr val="bg1">
              <a:lumMod val="50000"/>
            </a:schemeClr>
          </a:solidFill>
          <a:ln w="19050">
            <a:noFill/>
            <a:miter lim="800000"/>
            <a:headEnd/>
            <a:tailEnd/>
          </a:ln>
          <a:effectLst/>
        </p:spPr>
        <p:txBody>
          <a:bodyPr lIns="32720" tIns="32720" rIns="32720" bIns="32720"/>
          <a:lstStyle>
            <a:lvl1pPr marL="342900" indent="-342900" defTabSz="1006475">
              <a:spcBef>
                <a:spcPct val="100000"/>
              </a:spcBef>
              <a:buClr>
                <a:srgbClr val="5B77CC"/>
              </a:buClr>
              <a:buSzPct val="25000"/>
              <a:buFont typeface="Symbol" pitchFamily="18" charset="2"/>
              <a:defRPr sz="1100">
                <a:solidFill>
                  <a:schemeClr val="tx1"/>
                </a:solidFill>
                <a:latin typeface="Frutiger 45 Light" pitchFamily="34" charset="0"/>
                <a:ea typeface="Arial Unicode MS" pitchFamily="34" charset="-128"/>
                <a:cs typeface="Arial" charset="0"/>
              </a:defRPr>
            </a:lvl1pPr>
            <a:lvl2pPr marL="742950" indent="-285750" defTabSz="1006475">
              <a:buClr>
                <a:schemeClr val="tx1"/>
              </a:buClr>
              <a:buSzPct val="25000"/>
              <a:defRPr sz="1100">
                <a:solidFill>
                  <a:schemeClr val="tx1"/>
                </a:solidFill>
                <a:latin typeface="Frutiger 45 Light" pitchFamily="34" charset="0"/>
                <a:ea typeface="Arial Unicode MS" pitchFamily="34" charset="-128"/>
                <a:cs typeface="Arial" charset="0"/>
              </a:defRPr>
            </a:lvl2pPr>
            <a:lvl3pPr marL="228600" indent="-225425" defTabSz="1006475">
              <a:buClr>
                <a:srgbClr val="E60000"/>
              </a:buClr>
              <a:buFont typeface="Symbol" pitchFamily="18" charset="2"/>
              <a:buChar char="·"/>
              <a:defRPr sz="1100">
                <a:solidFill>
                  <a:schemeClr val="tx1"/>
                </a:solidFill>
                <a:latin typeface="Frutiger 45 Light" pitchFamily="34" charset="0"/>
                <a:ea typeface="Arial Unicode MS" pitchFamily="34" charset="-128"/>
                <a:cs typeface="Arial" charset="0"/>
              </a:defRPr>
            </a:lvl3pPr>
            <a:lvl4pPr marL="457200" indent="-227013"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4pPr>
            <a:lvl5pPr marL="684213" indent="-225425" defTabSz="1006475">
              <a:spcBef>
                <a:spcPct val="25000"/>
              </a:spcBef>
              <a:buClr>
                <a:schemeClr val="tx1"/>
              </a:buClr>
              <a:buSzPct val="84000"/>
              <a:buChar char="–"/>
              <a:defRPr sz="1100">
                <a:solidFill>
                  <a:schemeClr val="tx1"/>
                </a:solidFill>
                <a:latin typeface="Frutiger 45 Light" pitchFamily="34" charset="0"/>
                <a:ea typeface="Arial Unicode MS" pitchFamily="34" charset="-128"/>
                <a:cs typeface="Arial" charset="0"/>
              </a:defRPr>
            </a:lvl5pPr>
            <a:lvl6pPr marL="11414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6pPr>
            <a:lvl7pPr marL="15986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7pPr>
            <a:lvl8pPr marL="20558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8pPr>
            <a:lvl9pPr marL="2513013" indent="-225425" defTabSz="1006475" eaLnBrk="0" fontAlgn="base" hangingPunct="0">
              <a:spcBef>
                <a:spcPct val="25000"/>
              </a:spcBef>
              <a:spcAft>
                <a:spcPct val="0"/>
              </a:spcAft>
              <a:buClr>
                <a:schemeClr val="tx1"/>
              </a:buClr>
              <a:buSzPct val="84000"/>
              <a:buChar char="–"/>
              <a:defRPr sz="1100">
                <a:solidFill>
                  <a:schemeClr val="tx1"/>
                </a:solidFill>
                <a:latin typeface="Frutiger 45 Light" pitchFamily="34" charset="0"/>
                <a:ea typeface="Arial Unicode MS" pitchFamily="34" charset="-128"/>
                <a:cs typeface="Arial" charset="0"/>
              </a:defRPr>
            </a:lvl9pPr>
          </a:lstStyle>
          <a:p>
            <a:pPr lvl="2" eaLnBrk="1" hangingPunct="1">
              <a:buFont typeface="Symbol" pitchFamily="18" charset="2"/>
              <a:buNone/>
            </a:pPr>
            <a:endParaRPr lang="en-GB" altLang="de-DE" sz="800" dirty="0">
              <a:solidFill>
                <a:srgbClr val="000000"/>
              </a:solidFill>
              <a:latin typeface="+mn-lt"/>
              <a:cs typeface="Arial Unicode MS" pitchFamily="34" charset="-128"/>
            </a:endParaRPr>
          </a:p>
        </p:txBody>
      </p:sp>
      <p:sp>
        <p:nvSpPr>
          <p:cNvPr id="110" name="Text Box 67"/>
          <p:cNvSpPr txBox="1">
            <a:spLocks noChangeArrowheads="1"/>
          </p:cNvSpPr>
          <p:nvPr/>
        </p:nvSpPr>
        <p:spPr bwMode="auto">
          <a:xfrm>
            <a:off x="10651453" y="2973386"/>
            <a:ext cx="367088" cy="2510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969696"/>
                </a:solidFill>
                <a:miter lim="800000"/>
                <a:headEnd/>
                <a:tailEnd/>
              </a14:hiddenLine>
            </a:ext>
            <a:ext uri="{AF507438-7753-43E0-B8FC-AC1667EBCBE1}">
              <a14:hiddenEffects xmlns:a14="http://schemas.microsoft.com/office/drawing/2010/main">
                <a:effectLst>
                  <a:outerShdw dist="17961" dir="2700000" algn="ctr" rotWithShape="0">
                    <a:srgbClr val="999999"/>
                  </a:outerShdw>
                </a:effectLst>
              </a14:hiddenEffects>
            </a:ext>
          </a:extLst>
        </p:spPr>
        <p:txBody>
          <a:bodyPr wrap="none" lIns="0" tIns="0" rIns="0" bIns="0">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816" dirty="0">
                <a:latin typeface="+mn-lt"/>
              </a:rPr>
              <a:t>Business</a:t>
            </a:r>
          </a:p>
          <a:p>
            <a:r>
              <a:rPr lang="en-GB" altLang="de-DE" sz="816" dirty="0">
                <a:latin typeface="+mn-lt"/>
              </a:rPr>
              <a:t>segment</a:t>
            </a:r>
          </a:p>
        </p:txBody>
      </p:sp>
      <p:sp>
        <p:nvSpPr>
          <p:cNvPr id="111" name="Rectangle 72"/>
          <p:cNvSpPr>
            <a:spLocks noChangeArrowheads="1"/>
          </p:cNvSpPr>
          <p:nvPr/>
        </p:nvSpPr>
        <p:spPr bwMode="auto">
          <a:xfrm>
            <a:off x="11133821" y="2596504"/>
            <a:ext cx="485710" cy="1255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969696"/>
                </a:solidFill>
                <a:miter lim="800000"/>
                <a:headEnd/>
                <a:tailEnd/>
              </a14:hiddenLine>
            </a:ext>
            <a:ext uri="{AF507438-7753-43E0-B8FC-AC1667EBCBE1}">
              <a14:hiddenEffects xmlns:a14="http://schemas.microsoft.com/office/drawing/2010/main">
                <a:effectLst>
                  <a:outerShdw dist="17961" dir="2700000" algn="ctr" rotWithShape="0">
                    <a:srgbClr val="999999"/>
                  </a:outerShdw>
                </a:effectLst>
              </a14:hiddenEffects>
            </a:ext>
          </a:extLst>
        </p:spPr>
        <p:txBody>
          <a:bodyPr wrap="none" lIns="0" tIns="0" rIns="0" bIns="0">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r>
              <a:rPr lang="en-GB" altLang="de-DE" sz="816" b="1" dirty="0">
                <a:latin typeface="+mn-lt"/>
              </a:rPr>
              <a:t>Positioning</a:t>
            </a:r>
          </a:p>
        </p:txBody>
      </p:sp>
      <p:cxnSp>
        <p:nvCxnSpPr>
          <p:cNvPr id="113" name="Straight Connector 112"/>
          <p:cNvCxnSpPr/>
          <p:nvPr/>
        </p:nvCxnSpPr>
        <p:spPr>
          <a:xfrm>
            <a:off x="6813871" y="804441"/>
            <a:ext cx="0" cy="5960788"/>
          </a:xfrm>
          <a:prstGeom prst="line">
            <a:avLst/>
          </a:prstGeom>
          <a:ln w="28575">
            <a:solidFill>
              <a:schemeClr val="accent3"/>
            </a:solidFill>
            <a:prstDash val="lgDash"/>
          </a:ln>
        </p:spPr>
        <p:style>
          <a:lnRef idx="1">
            <a:schemeClr val="accent1"/>
          </a:lnRef>
          <a:fillRef idx="0">
            <a:schemeClr val="accent1"/>
          </a:fillRef>
          <a:effectRef idx="0">
            <a:schemeClr val="accent1"/>
          </a:effectRef>
          <a:fontRef idx="minor">
            <a:schemeClr val="tx1"/>
          </a:fontRef>
        </p:style>
      </p:cxnSp>
      <p:sp>
        <p:nvSpPr>
          <p:cNvPr id="112" name="Text Box 78"/>
          <p:cNvSpPr txBox="1">
            <a:spLocks noChangeArrowheads="1"/>
          </p:cNvSpPr>
          <p:nvPr/>
        </p:nvSpPr>
        <p:spPr bwMode="auto">
          <a:xfrm>
            <a:off x="4176563" y="853046"/>
            <a:ext cx="2556020" cy="215444"/>
          </a:xfrm>
          <a:prstGeom prst="rect">
            <a:avLst/>
          </a:prstGeom>
          <a:noFill/>
          <a:ln>
            <a:solidFill>
              <a:schemeClr val="tx1"/>
            </a:solidFill>
          </a:ln>
          <a:effectLst/>
          <a:extLst/>
        </p:spPr>
        <p:txBody>
          <a:bodyPr wrap="square"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400" b="1" dirty="0">
                <a:latin typeface="+mn-lt"/>
              </a:rPr>
              <a:t>Europe</a:t>
            </a:r>
          </a:p>
        </p:txBody>
      </p:sp>
      <p:sp>
        <p:nvSpPr>
          <p:cNvPr id="114" name="Text Box 78"/>
          <p:cNvSpPr txBox="1">
            <a:spLocks noChangeArrowheads="1"/>
          </p:cNvSpPr>
          <p:nvPr/>
        </p:nvSpPr>
        <p:spPr bwMode="auto">
          <a:xfrm>
            <a:off x="6894471" y="853046"/>
            <a:ext cx="3426897" cy="215444"/>
          </a:xfrm>
          <a:prstGeom prst="rect">
            <a:avLst/>
          </a:prstGeom>
          <a:noFill/>
          <a:ln>
            <a:solidFill>
              <a:schemeClr val="tx1"/>
            </a:solidFill>
          </a:ln>
          <a:effectLst/>
          <a:extLst/>
        </p:spPr>
        <p:txBody>
          <a:bodyPr wrap="square" lIns="0" tIns="0" rIns="0" bIns="0" anchor="b">
            <a:spAutoFit/>
          </a:bodyPr>
          <a:lstStyle>
            <a:lvl1pPr>
              <a:defRPr sz="1100">
                <a:solidFill>
                  <a:schemeClr val="tx1"/>
                </a:solidFill>
                <a:latin typeface="Frutiger 45 Light" pitchFamily="34" charset="0"/>
                <a:ea typeface="Arial Unicode MS" pitchFamily="34" charset="-128"/>
                <a:cs typeface="Arial Unicode MS" pitchFamily="34" charset="-128"/>
              </a:defRPr>
            </a:lvl1pPr>
            <a:lvl2pPr marL="742950" indent="-285750">
              <a:defRPr sz="1100">
                <a:solidFill>
                  <a:schemeClr val="tx1"/>
                </a:solidFill>
                <a:latin typeface="Frutiger 45 Light" pitchFamily="34" charset="0"/>
                <a:ea typeface="Arial Unicode MS" pitchFamily="34" charset="-128"/>
                <a:cs typeface="Arial Unicode MS" pitchFamily="34" charset="-128"/>
              </a:defRPr>
            </a:lvl2pPr>
            <a:lvl3pPr marL="1143000" indent="-228600">
              <a:defRPr sz="1100">
                <a:solidFill>
                  <a:schemeClr val="tx1"/>
                </a:solidFill>
                <a:latin typeface="Frutiger 45 Light" pitchFamily="34" charset="0"/>
                <a:ea typeface="Arial Unicode MS" pitchFamily="34" charset="-128"/>
                <a:cs typeface="Arial Unicode MS" pitchFamily="34" charset="-128"/>
              </a:defRPr>
            </a:lvl3pPr>
            <a:lvl4pPr marL="1600200" indent="-228600">
              <a:defRPr sz="1100">
                <a:solidFill>
                  <a:schemeClr val="tx1"/>
                </a:solidFill>
                <a:latin typeface="Frutiger 45 Light" pitchFamily="34" charset="0"/>
                <a:ea typeface="Arial Unicode MS" pitchFamily="34" charset="-128"/>
                <a:cs typeface="Arial Unicode MS" pitchFamily="34" charset="-128"/>
              </a:defRPr>
            </a:lvl4pPr>
            <a:lvl5pPr marL="2057400" indent="-228600">
              <a:defRPr sz="1100">
                <a:solidFill>
                  <a:schemeClr val="tx1"/>
                </a:solidFill>
                <a:latin typeface="Frutiger 45 Light"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sz="1100">
                <a:solidFill>
                  <a:schemeClr val="tx1"/>
                </a:solidFill>
                <a:latin typeface="Frutiger 45 Light" pitchFamily="34" charset="0"/>
                <a:ea typeface="Arial Unicode MS" pitchFamily="34" charset="-128"/>
                <a:cs typeface="Arial Unicode MS" pitchFamily="34" charset="-128"/>
              </a:defRPr>
            </a:lvl9pPr>
          </a:lstStyle>
          <a:p>
            <a:pPr algn="ctr"/>
            <a:r>
              <a:rPr lang="en-GB" altLang="de-DE" sz="1400" b="1" dirty="0">
                <a:latin typeface="+mn-lt"/>
              </a:rPr>
              <a:t>Rest of the World</a:t>
            </a:r>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28672" y="4450082"/>
            <a:ext cx="327992" cy="288141"/>
          </a:xfrm>
          <a:prstGeom prst="rect">
            <a:avLst/>
          </a:prstGeom>
        </p:spPr>
      </p:pic>
    </p:spTree>
    <p:extLst>
      <p:ext uri="{BB962C8B-B14F-4D97-AF65-F5344CB8AC3E}">
        <p14:creationId xmlns:p14="http://schemas.microsoft.com/office/powerpoint/2010/main" val="3540856470"/>
      </p:ext>
    </p:extLst>
  </p:cSld>
  <p:clrMapOvr>
    <a:masterClrMapping/>
  </p:clrMapOvr>
</p:sld>
</file>

<file path=ppt/theme/theme1.xml><?xml version="1.0" encoding="utf-8"?>
<a:theme xmlns:a="http://schemas.openxmlformats.org/drawingml/2006/main" name="Office Theme">
  <a:themeElements>
    <a:clrScheme name="Custom 1">
      <a:dk1>
        <a:srgbClr val="023160"/>
      </a:dk1>
      <a:lt1>
        <a:sysClr val="window" lastClr="FFFFFF"/>
      </a:lt1>
      <a:dk2>
        <a:srgbClr val="034A90"/>
      </a:dk2>
      <a:lt2>
        <a:srgbClr val="E7E6E6"/>
      </a:lt2>
      <a:accent1>
        <a:srgbClr val="C00000"/>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C8E0180CA9564F848FD8F5BF52CC53" ma:contentTypeVersion="4" ma:contentTypeDescription="Create a new document." ma:contentTypeScope="" ma:versionID="144d12a20a41162e5d132a4acf5257b4">
  <xsd:schema xmlns:xsd="http://www.w3.org/2001/XMLSchema" xmlns:xs="http://www.w3.org/2001/XMLSchema" xmlns:p="http://schemas.microsoft.com/office/2006/metadata/properties" xmlns:ns2="292d3eda-c7f8-4e71-bad9-999592a536d9" targetNamespace="http://schemas.microsoft.com/office/2006/metadata/properties" ma:root="true" ma:fieldsID="d86b89d9e17a9798b95f19e76de9f0db" ns2:_="">
    <xsd:import namespace="292d3eda-c7f8-4e71-bad9-999592a536d9"/>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2d3eda-c7f8-4e71-bad9-999592a536d9"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1C3324-5EA3-4648-8539-3F6F8AAF47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2d3eda-c7f8-4e71-bad9-999592a536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1B927D-FF54-4864-B1FE-EE4D8B737250}">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292d3eda-c7f8-4e71-bad9-999592a536d9"/>
    <ds:schemaRef ds:uri="http://www.w3.org/XML/1998/namespace"/>
    <ds:schemaRef ds:uri="http://purl.org/dc/dcmitype/"/>
  </ds:schemaRefs>
</ds:datastoreItem>
</file>

<file path=customXml/itemProps3.xml><?xml version="1.0" encoding="utf-8"?>
<ds:datastoreItem xmlns:ds="http://schemas.openxmlformats.org/officeDocument/2006/customXml" ds:itemID="{BDC7A75A-B90F-4A73-946F-3E3B5931807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12722</TotalTime>
  <Words>1426</Words>
  <Application>Microsoft Office PowerPoint</Application>
  <PresentationFormat>Widescreen</PresentationFormat>
  <Paragraphs>215</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Unicode MS</vt:lpstr>
      <vt:lpstr>Calibri</vt:lpstr>
      <vt:lpstr>Frutiger 45 Light</vt:lpstr>
      <vt:lpstr>Symbol</vt:lpstr>
      <vt:lpstr>Wingdings</vt:lpstr>
      <vt:lpstr>Office Theme</vt:lpstr>
      <vt:lpstr>Towards A New Economic Union – A 21st Century Hanseatic League?</vt:lpstr>
      <vt:lpstr>The Hanseatic League versus the EU </vt:lpstr>
      <vt:lpstr>The Ligue faced similar challenges than the EU !</vt:lpstr>
      <vt:lpstr>Rise vs decline of city-states ? </vt:lpstr>
      <vt:lpstr>How might Brexit affect European city-states</vt:lpstr>
      <vt:lpstr>Towards a European eco-system? </vt:lpstr>
      <vt:lpstr>Financial centres’ strength post BREXIT</vt:lpstr>
    </vt:vector>
  </TitlesOfParts>
  <Company>ASPEX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desutter@swissfinancecouncil.org</dc:creator>
  <cp:lastModifiedBy>Judith Hardt</cp:lastModifiedBy>
  <cp:revision>971</cp:revision>
  <cp:lastPrinted>2016-11-08T15:22:09Z</cp:lastPrinted>
  <dcterms:created xsi:type="dcterms:W3CDTF">2014-09-30T08:33:31Z</dcterms:created>
  <dcterms:modified xsi:type="dcterms:W3CDTF">2016-11-08T15:35:46Z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0x0101000AC8E0180CA9564F848FD8F5BF52CC53</vt:lpwstr>
  </property>
</Properties>
</file>