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3" r:id="rId2"/>
    <p:sldId id="265" r:id="rId3"/>
    <p:sldId id="257" r:id="rId4"/>
    <p:sldId id="258" r:id="rId5"/>
    <p:sldId id="259" r:id="rId6"/>
    <p:sldId id="260" r:id="rId7"/>
    <p:sldId id="261" r:id="rId8"/>
    <p:sldId id="283" r:id="rId9"/>
    <p:sldId id="279" r:id="rId10"/>
    <p:sldId id="281" r:id="rId11"/>
    <p:sldId id="278" r:id="rId12"/>
    <p:sldId id="277" r:id="rId13"/>
    <p:sldId id="268" r:id="rId14"/>
    <p:sldId id="272" r:id="rId15"/>
    <p:sldId id="273" r:id="rId16"/>
    <p:sldId id="275" r:id="rId17"/>
    <p:sldId id="274" r:id="rId18"/>
    <p:sldId id="276" r:id="rId19"/>
    <p:sldId id="280" r:id="rId2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5"/>
    <p:restoredTop sz="94533"/>
  </p:normalViewPr>
  <p:slideViewPr>
    <p:cSldViewPr snapToGrid="0" snapToObjects="1">
      <p:cViewPr varScale="1">
        <p:scale>
          <a:sx n="64" d="100"/>
          <a:sy n="64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PRESENTATION%20GROUPE\Pre&#769;sentations%20\Pre&#769;sentation%20Janvier%202018%20BOA%20pour%20bailleu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PRESENTATION%20GROUPE\Pre&#769;sentations%20\Pre&#769;sentation%20Janvier%202018%20BOA%20pour%20bailleu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PRESENTATION%20GROUPE\Pre&#769;sentations%20\Pre&#769;sentation%20Janvier%202018%20BOA%20pour%20bailleu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PRESENTATION%20GROUPE\Pre&#769;sentations%20\Pre&#769;sentation%20Janvier%202018%20BOA%20pour%20bailleu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PRESENTATION%20GROUPE\Pre&#769;sentations%20\Pre&#769;sentation%20Janvier%202018%20BOA%20pour%20bailleu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CA_Conseils%20d'Administration\BOA%20GROUP\Exercice%202017_5%20mars%202018\CA%202017_BOA%20GROUP_version%20post%20CA%20(VF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ran\Documents\COMPTES_REPORTING\SYNTHESES%20&amp;%20extraits%20divers\RWA%202016-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3-4E71-A6FC-A624C058BC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3-4E71-A6FC-A624C058BCD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3-4E71-A6FC-A624C058BCDB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3-4E71-A6FC-A624C058BCD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Feuil1!$G$5:$G$8</c:f>
              <c:strCache>
                <c:ptCount val="4"/>
                <c:pt idx="0">
                  <c:v>BMCE Bank </c:v>
                </c:pt>
                <c:pt idx="1">
                  <c:v>FMO</c:v>
                </c:pt>
                <c:pt idx="2">
                  <c:v>PROPARCO</c:v>
                </c:pt>
                <c:pt idx="3">
                  <c:v>Other</c:v>
                </c:pt>
              </c:strCache>
            </c:strRef>
          </c:cat>
          <c:val>
            <c:numRef>
              <c:f>Feuil1!$H$5:$H$8</c:f>
              <c:numCache>
                <c:formatCode>0%</c:formatCode>
                <c:ptCount val="4"/>
                <c:pt idx="0">
                  <c:v>0.72851777962286002</c:v>
                </c:pt>
                <c:pt idx="1">
                  <c:v>8.9406436305006498E-2</c:v>
                </c:pt>
                <c:pt idx="2">
                  <c:v>3.728471190372E-2</c:v>
                </c:pt>
                <c:pt idx="3">
                  <c:v>0.144791072168413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53-4E71-A6FC-A624C058BC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4513608504051E-2"/>
          <c:y val="0.26515984056948799"/>
          <c:w val="0.286689874444924"/>
          <c:h val="0.35808569741476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'Evolution des résultats conso'!$C$9</c:f>
              <c:strCache>
                <c:ptCount val="1"/>
                <c:pt idx="0">
                  <c:v>RNPG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des résultats conso'!$E$4:$I$4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'Evolution des résultats conso'!$E$9:$I$9</c:f>
              <c:numCache>
                <c:formatCode>General</c:formatCode>
                <c:ptCount val="5"/>
                <c:pt idx="0">
                  <c:v>31</c:v>
                </c:pt>
                <c:pt idx="1">
                  <c:v>49</c:v>
                </c:pt>
                <c:pt idx="2">
                  <c:v>56</c:v>
                </c:pt>
                <c:pt idx="3">
                  <c:v>67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C-464C-AB72-0655128AA1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042482944"/>
        <c:axId val="-1029340896"/>
      </c:barChart>
      <c:catAx>
        <c:axId val="-10424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9340896"/>
        <c:crosses val="autoZero"/>
        <c:auto val="1"/>
        <c:lblAlgn val="ctr"/>
        <c:lblOffset val="100"/>
        <c:noMultiLvlLbl val="0"/>
      </c:catAx>
      <c:valAx>
        <c:axId val="-102934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4248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'Evolution des résultats conso'!$C$5</c:f>
              <c:strCache>
                <c:ptCount val="1"/>
                <c:pt idx="0">
                  <c:v>Total Bilan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des résultats conso'!$E$4:$I$4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'Evolution des résultats conso'!$E$5:$I$5</c:f>
              <c:numCache>
                <c:formatCode>General</c:formatCode>
                <c:ptCount val="5"/>
                <c:pt idx="0">
                  <c:v>4807</c:v>
                </c:pt>
                <c:pt idx="1">
                  <c:v>6055</c:v>
                </c:pt>
                <c:pt idx="2">
                  <c:v>7201</c:v>
                </c:pt>
                <c:pt idx="3">
                  <c:v>7813</c:v>
                </c:pt>
                <c:pt idx="4">
                  <c:v>7659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1-E243-B5C2-FCF3A850DF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966683904"/>
        <c:axId val="-992487440"/>
      </c:barChart>
      <c:catAx>
        <c:axId val="-9666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92487440"/>
        <c:crosses val="autoZero"/>
        <c:auto val="1"/>
        <c:lblAlgn val="ctr"/>
        <c:lblOffset val="100"/>
        <c:noMultiLvlLbl val="0"/>
      </c:catAx>
      <c:valAx>
        <c:axId val="-99248744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9666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40118477056603E-2"/>
          <c:y val="0.116332325730512"/>
          <c:w val="0.91691976304588696"/>
          <c:h val="0.73259091325455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'Evolution des résultats conso'!$C$6</c:f>
              <c:strCache>
                <c:ptCount val="1"/>
                <c:pt idx="0">
                  <c:v>Crédits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des résultats conso'!$E$4:$I$4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'Evolution des résultats conso'!$E$6:$I$6</c:f>
              <c:numCache>
                <c:formatCode>General</c:formatCode>
                <c:ptCount val="5"/>
                <c:pt idx="0">
                  <c:v>2540</c:v>
                </c:pt>
                <c:pt idx="1">
                  <c:v>3128</c:v>
                </c:pt>
                <c:pt idx="2">
                  <c:v>3498</c:v>
                </c:pt>
                <c:pt idx="3">
                  <c:v>3816</c:v>
                </c:pt>
                <c:pt idx="4">
                  <c:v>3930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4-7641-AC12-53A03926E8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028039712"/>
        <c:axId val="-1028455504"/>
      </c:barChart>
      <c:catAx>
        <c:axId val="-10280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8455504"/>
        <c:crosses val="autoZero"/>
        <c:auto val="1"/>
        <c:lblAlgn val="ctr"/>
        <c:lblOffset val="100"/>
        <c:noMultiLvlLbl val="0"/>
      </c:catAx>
      <c:valAx>
        <c:axId val="-102845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280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'Evolution des résultats conso'!$C$8</c:f>
              <c:strCache>
                <c:ptCount val="1"/>
                <c:pt idx="0">
                  <c:v>PNB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des résultats conso'!$E$4:$I$4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'Evolution des résultats conso'!$E$8:$I$8</c:f>
              <c:numCache>
                <c:formatCode>General</c:formatCode>
                <c:ptCount val="5"/>
                <c:pt idx="0">
                  <c:v>321</c:v>
                </c:pt>
                <c:pt idx="1">
                  <c:v>388</c:v>
                </c:pt>
                <c:pt idx="2">
                  <c:v>440</c:v>
                </c:pt>
                <c:pt idx="3">
                  <c:v>470</c:v>
                </c:pt>
                <c:pt idx="4">
                  <c:v>473.3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9-0C4D-8628-2288C98A8C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009228288"/>
        <c:axId val="-994514784"/>
      </c:barChart>
      <c:catAx>
        <c:axId val="-10092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94514784"/>
        <c:crosses val="autoZero"/>
        <c:auto val="1"/>
        <c:lblAlgn val="ctr"/>
        <c:lblOffset val="100"/>
        <c:noMultiLvlLbl val="0"/>
      </c:catAx>
      <c:valAx>
        <c:axId val="-994514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092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40118477056603E-2"/>
          <c:y val="0"/>
          <c:w val="0.91691976304588696"/>
          <c:h val="0.8740689715166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'Evolution des résultats conso'!$C$7</c:f>
              <c:strCache>
                <c:ptCount val="1"/>
                <c:pt idx="0">
                  <c:v>Dépôts</c:v>
                </c:pt>
              </c:strCache>
            </c:strRef>
          </c:tx>
          <c:spPr>
            <a:solidFill>
              <a:srgbClr val="0066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'Evolution des résultats conso'!$E$4:$I$4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'Evolution des résultats conso'!$E$7:$I$7</c:f>
              <c:numCache>
                <c:formatCode>General</c:formatCode>
                <c:ptCount val="5"/>
                <c:pt idx="0">
                  <c:v>3457</c:v>
                </c:pt>
                <c:pt idx="1">
                  <c:v>4019</c:v>
                </c:pt>
                <c:pt idx="2">
                  <c:v>4683</c:v>
                </c:pt>
                <c:pt idx="3">
                  <c:v>5012</c:v>
                </c:pt>
                <c:pt idx="4">
                  <c:v>5180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8-A440-9D11-E5CDF36E65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028116560"/>
        <c:axId val="-960709920"/>
      </c:barChart>
      <c:catAx>
        <c:axId val="-102811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0709920"/>
        <c:crosses val="autoZero"/>
        <c:auto val="1"/>
        <c:lblAlgn val="ctr"/>
        <c:lblOffset val="100"/>
        <c:noMultiLvlLbl val="0"/>
      </c:catAx>
      <c:valAx>
        <c:axId val="-960709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2811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7D-9645-B73B-37043BEA73C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7D-9645-B73B-37043BEA73C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7D-9645-B73B-37043BEA73C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7D-9645-B73B-37043BEA73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7D-9645-B73B-37043BEA7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'Contribution au RNPG'!$O$39:$O$42</c:f>
              <c:numCache>
                <c:formatCode>0.0%</c:formatCode>
                <c:ptCount val="4"/>
                <c:pt idx="0">
                  <c:v>0.76616111103541595</c:v>
                </c:pt>
                <c:pt idx="1">
                  <c:v>2.5145758357131998E-2</c:v>
                </c:pt>
                <c:pt idx="2">
                  <c:v>0.23556803333621601</c:v>
                </c:pt>
                <c:pt idx="3">
                  <c:v>-2.6874902728764E-2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7D-9645-B73B-37043BEA73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14-9944-B462-0AC1CB766E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14-9944-B462-0AC1CB766E0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14-9944-B462-0AC1CB766E0D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14-9944-B462-0AC1CB766E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Feuil1!$B$25:$B$28</c:f>
              <c:strCache>
                <c:ptCount val="4"/>
                <c:pt idx="0">
                  <c:v>waemu</c:v>
                </c:pt>
                <c:pt idx="1">
                  <c:v>RDC &amp; BURUNDI</c:v>
                </c:pt>
                <c:pt idx="2">
                  <c:v>eNGLISH </c:v>
                </c:pt>
                <c:pt idx="3">
                  <c:v>OCEAN INDIEN</c:v>
                </c:pt>
              </c:strCache>
            </c:strRef>
          </c:cat>
          <c:val>
            <c:numRef>
              <c:f>Feuil1!$E$25:$E$28</c:f>
              <c:numCache>
                <c:formatCode>0%</c:formatCode>
                <c:ptCount val="4"/>
                <c:pt idx="0">
                  <c:v>0.66454379168391298</c:v>
                </c:pt>
                <c:pt idx="1">
                  <c:v>4.5362776081608602E-2</c:v>
                </c:pt>
                <c:pt idx="2">
                  <c:v>0.17123747025490499</c:v>
                </c:pt>
                <c:pt idx="3">
                  <c:v>0.118855961979573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14-9944-B462-0AC1CB766E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EC6FBF52-483C-5E43-BB83-9A6A43CE6E03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3" rIns="99046" bIns="495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46" tIns="49523" rIns="99046" bIns="495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82FFDB28-279B-5B4F-99FD-C3D7E0F39B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62">
              <a:defRPr/>
            </a:pPr>
            <a:fld id="{2FB85A8D-E2CA-5E4A-9162-49841FA646B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90462">
                <a:defRPr/>
              </a:pPr>
              <a:t>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99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62">
              <a:defRPr/>
            </a:pPr>
            <a:fld id="{2FB85A8D-E2CA-5E4A-9162-49841FA646B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90462">
                <a:defRPr/>
              </a:pPr>
              <a:t>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698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500" dirty="0"/>
              <a:t>Strategy design</a:t>
            </a:r>
          </a:p>
          <a:p>
            <a:pPr lvl="1"/>
            <a:r>
              <a:rPr lang="en-US" sz="1500" dirty="0"/>
              <a:t>Performance monitoring</a:t>
            </a:r>
          </a:p>
          <a:p>
            <a:pPr lvl="1"/>
            <a:r>
              <a:rPr lang="en-US" sz="1500" dirty="0"/>
              <a:t>IT process</a:t>
            </a:r>
          </a:p>
          <a:p>
            <a:pPr lvl="1"/>
            <a:r>
              <a:rPr lang="en-US" sz="1500" dirty="0"/>
              <a:t>Treasury support</a:t>
            </a:r>
          </a:p>
          <a:p>
            <a:pPr lvl="1"/>
            <a:r>
              <a:rPr lang="en-US" sz="1500" dirty="0"/>
              <a:t>Human resources</a:t>
            </a:r>
          </a:p>
          <a:p>
            <a:pPr lvl="1"/>
            <a:r>
              <a:rPr lang="en-US" sz="1500" dirty="0"/>
              <a:t>Risk monitoring</a:t>
            </a:r>
          </a:p>
          <a:p>
            <a:pPr lvl="1"/>
            <a:r>
              <a:rPr lang="en-US" sz="1500" dirty="0"/>
              <a:t>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FDB28-279B-5B4F-99FD-C3D7E0F39B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3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62">
              <a:defRPr/>
            </a:pPr>
            <a:fld id="{9A83D76C-7DCB-C046-86BD-3DEA0D30AAA8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90462">
                <a:defRPr/>
              </a:pPr>
              <a:t>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312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62">
              <a:defRPr/>
            </a:pPr>
            <a:fld id="{2FB85A8D-E2CA-5E4A-9162-49841FA646B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90462">
                <a:defRPr/>
              </a:pPr>
              <a:t>19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021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3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1462" y="872472"/>
            <a:ext cx="11049077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3" descr="NEW LOGO_fond clai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64" y="454928"/>
            <a:ext cx="2016224" cy="30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5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9762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D620E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71462" y="914401"/>
            <a:ext cx="11049077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06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1462" y="872472"/>
            <a:ext cx="11049077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9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5163"/>
            <a:ext cx="5386917" cy="41910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935163"/>
            <a:ext cx="5389033" cy="41910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2460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1462" y="872472"/>
            <a:ext cx="1104907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1462" y="914401"/>
            <a:ext cx="11049077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3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641350"/>
          </a:xfrm>
        </p:spPr>
        <p:txBody>
          <a:bodyPr vert="horz" anchor="ctr" anchorCtr="0">
            <a:normAutofit/>
          </a:bodyPr>
          <a:lstStyle>
            <a:lvl1pPr algn="l">
              <a:defRPr sz="14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914401"/>
            <a:ext cx="4011084" cy="521176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3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ctr" defTabSz="457200" rtl="0" eaLnBrk="1" latinLnBrk="0" hangingPunct="1">
              <a:defRPr lang="fr-FR" sz="1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prstClr val="white">
                    <a:lumMod val="50000"/>
                  </a:prstClr>
                </a:solidFill>
              </a:rPr>
              <a:t>STRICTLY CONFIDENTIAL</a:t>
            </a: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marL="0" algn="r" defTabSz="457200" rtl="0" eaLnBrk="1" latinLnBrk="0" hangingPunct="1">
              <a:defRPr lang="fr-FR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ADE8F-9603-FA4B-BD91-3F131F1E1722}" type="slidenum">
              <a:rPr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066801"/>
            <a:ext cx="10972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6040416" y="801624"/>
            <a:ext cx="188640" cy="11924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39349" cy="6885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2001334" y="1"/>
            <a:ext cx="23934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2001334" y="-7106"/>
            <a:ext cx="239349" cy="1196752"/>
          </a:xfrm>
          <a:prstGeom prst="rect">
            <a:avLst/>
          </a:prstGeom>
          <a:solidFill>
            <a:srgbClr val="0D62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7106"/>
            <a:ext cx="239349" cy="1196752"/>
          </a:xfrm>
          <a:prstGeom prst="rect">
            <a:avLst/>
          </a:prstGeom>
          <a:solidFill>
            <a:srgbClr val="0D62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559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rgbClr val="0D620E"/>
          </a:solidFill>
          <a:latin typeface="+mj-lt"/>
          <a:ea typeface="+mj-ea"/>
          <a:cs typeface="Arial"/>
        </a:defRPr>
      </a:lvl1pPr>
    </p:titleStyle>
    <p:bodyStyle>
      <a:lvl1pPr marL="273050" indent="-273050" algn="l" defTabSz="457200" rtl="0" eaLnBrk="1" latinLnBrk="0" hangingPunct="1">
        <a:spcBef>
          <a:spcPct val="20000"/>
        </a:spcBef>
        <a:spcAft>
          <a:spcPts val="100"/>
        </a:spcAft>
        <a:buClr>
          <a:schemeClr val="accent3">
            <a:lumMod val="50000"/>
          </a:schemeClr>
        </a:buClr>
        <a:buFont typeface="Wingdings" charset="2"/>
        <a:buChar char="q"/>
        <a:defRPr sz="1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00"/>
        </a:spcAft>
        <a:buClr>
          <a:schemeClr val="accent3">
            <a:lumMod val="50000"/>
          </a:schemeClr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–"/>
        <a:defRPr sz="105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»"/>
        <a:defRPr sz="105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496" y="2450128"/>
            <a:ext cx="9073007" cy="1298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E620E"/>
                </a:solidFill>
                <a:latin typeface="Bangla MN" charset="0"/>
                <a:ea typeface="Bangla MN" charset="0"/>
                <a:cs typeface="Bangla MN" charset="0"/>
              </a:rPr>
              <a:t>BRVM INVESTMENT DAYS</a:t>
            </a:r>
          </a:p>
        </p:txBody>
      </p:sp>
      <p:pic>
        <p:nvPicPr>
          <p:cNvPr id="11" name="Image 3" descr="NEW LOGO_fond clai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67" y="451430"/>
            <a:ext cx="2750586" cy="55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556046" y="3839438"/>
            <a:ext cx="60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Amine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Bouabid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BOA GROUP CEO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London, May 2018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1559495" y="3774589"/>
            <a:ext cx="9073008" cy="64849"/>
          </a:xfrm>
          <a:prstGeom prst="line">
            <a:avLst/>
          </a:prstGeom>
          <a:ln>
            <a:solidFill>
              <a:srgbClr val="0E62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96765A18-0155-0F45-818D-F1C0B73E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225" y="4653944"/>
            <a:ext cx="3985548" cy="150474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0FEB7B-94A9-DE4D-96B9-7A833128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72DC3-E1B8-5541-B4EB-C82723FD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West </a:t>
            </a:r>
            <a:r>
              <a:rPr lang="fr-FR" dirty="0" err="1"/>
              <a:t>Africa</a:t>
            </a:r>
            <a:r>
              <a:rPr lang="fr-FR" dirty="0"/>
              <a:t> Bonds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BE2B5-54BA-C54F-AA9E-F1DDE824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Market main figures as of April 2018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Challenges to overcome </a:t>
            </a:r>
          </a:p>
          <a:p>
            <a:pPr lvl="1"/>
            <a:r>
              <a:rPr lang="en-GB" sz="1400" b="1" dirty="0"/>
              <a:t>No fiscal harmonisation : </a:t>
            </a:r>
            <a:r>
              <a:rPr lang="en-GB" sz="1400" dirty="0"/>
              <a:t> different taxation levels according to the type of bond issued, the issuing country, the subscriber country,.. </a:t>
            </a:r>
            <a:br>
              <a:rPr lang="en-GB" sz="1400" dirty="0"/>
            </a:br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/>
              <a:t>Taxes variation for the subscriber between 2% and 15%</a:t>
            </a:r>
          </a:p>
          <a:p>
            <a:pPr lvl="1"/>
            <a:r>
              <a:rPr lang="en-GB" sz="1400" dirty="0"/>
              <a:t>Complexity of the market : several types of obligations  (with periodical coupon, amortised or in fine, </a:t>
            </a:r>
            <a:r>
              <a:rPr lang="en-GB" sz="1400" dirty="0" err="1"/>
              <a:t>sukuks</a:t>
            </a:r>
            <a:r>
              <a:rPr lang="en-GB" sz="1400" dirty="0"/>
              <a:t>,..)</a:t>
            </a:r>
          </a:p>
          <a:p>
            <a:pPr lvl="1"/>
            <a:r>
              <a:rPr lang="en-GB" sz="1400" dirty="0"/>
              <a:t>Important level of fee (up to 40 bps, excluding asset management companies fee)</a:t>
            </a:r>
          </a:p>
          <a:p>
            <a:pPr lvl="1"/>
            <a:r>
              <a:rPr lang="en-GB" sz="1400" dirty="0"/>
              <a:t>Long process to issue bonds,  depends on regulators commissions</a:t>
            </a:r>
          </a:p>
          <a:p>
            <a:pPr lvl="1"/>
            <a:r>
              <a:rPr lang="en-GB" sz="1400" dirty="0"/>
              <a:t>Rating mandatory</a:t>
            </a:r>
            <a:endParaRPr lang="en-GB" sz="1600" b="1" dirty="0"/>
          </a:p>
          <a:p>
            <a:pPr lvl="1"/>
            <a:r>
              <a:rPr lang="en-GB" sz="1400" b="1" dirty="0"/>
              <a:t>Public offering </a:t>
            </a:r>
            <a:r>
              <a:rPr lang="en-GB" sz="1400" b="1" dirty="0">
                <a:sym typeface="Wingdings" pitchFamily="2" charset="2"/>
              </a:rPr>
              <a:t> Require at least 100 investors</a:t>
            </a:r>
            <a:r>
              <a:rPr lang="en-GB" sz="1400" b="1" dirty="0"/>
              <a:t> </a:t>
            </a:r>
          </a:p>
          <a:p>
            <a:pPr lvl="1"/>
            <a:r>
              <a:rPr lang="en-GB" sz="1400" b="1" dirty="0"/>
              <a:t>Private placing </a:t>
            </a:r>
            <a:r>
              <a:rPr lang="en-GB" sz="1400" b="1" dirty="0">
                <a:sym typeface="Wingdings" pitchFamily="2" charset="2"/>
              </a:rPr>
              <a:t> Maximum amount of XOF 10 Billion (EUR 15 Millions)</a:t>
            </a:r>
          </a:p>
          <a:p>
            <a:pPr marL="0" indent="0">
              <a:buNone/>
            </a:pP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2E8CBC-FE98-0448-890D-5FE13AF4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10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AC36F8A-D304-9C4A-B4E9-3BD709551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72345"/>
              </p:ext>
            </p:extLst>
          </p:nvPr>
        </p:nvGraphicFramePr>
        <p:xfrm>
          <a:off x="699246" y="1505153"/>
          <a:ext cx="5626249" cy="1207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1973">
                  <a:extLst>
                    <a:ext uri="{9D8B030D-6E8A-4147-A177-3AD203B41FA5}">
                      <a16:colId xmlns:a16="http://schemas.microsoft.com/office/drawing/2014/main" val="1945432496"/>
                    </a:ext>
                  </a:extLst>
                </a:gridCol>
                <a:gridCol w="1462138">
                  <a:extLst>
                    <a:ext uri="{9D8B030D-6E8A-4147-A177-3AD203B41FA5}">
                      <a16:colId xmlns:a16="http://schemas.microsoft.com/office/drawing/2014/main" val="1298565087"/>
                    </a:ext>
                  </a:extLst>
                </a:gridCol>
                <a:gridCol w="1462138">
                  <a:extLst>
                    <a:ext uri="{9D8B030D-6E8A-4147-A177-3AD203B41FA5}">
                      <a16:colId xmlns:a16="http://schemas.microsoft.com/office/drawing/2014/main" val="3064342426"/>
                    </a:ext>
                  </a:extLst>
                </a:gridCol>
              </a:tblGrid>
              <a:tr h="446107">
                <a:tc>
                  <a:txBody>
                    <a:bodyPr/>
                    <a:lstStyle/>
                    <a:p>
                      <a:r>
                        <a:rPr lang="fr-FR" sz="1400" dirty="0"/>
                        <a:t>In EUR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Outstanding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amount</a:t>
                      </a:r>
                      <a:r>
                        <a:rPr lang="fr-FR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2018 </a:t>
                      </a:r>
                      <a:r>
                        <a:rPr lang="fr-FR" sz="1400" dirty="0" err="1"/>
                        <a:t>Issuing</a:t>
                      </a:r>
                      <a:r>
                        <a:rPr lang="fr-F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20561"/>
                  </a:ext>
                </a:extLst>
              </a:tr>
              <a:tr h="275446">
                <a:tc>
                  <a:txBody>
                    <a:bodyPr/>
                    <a:lstStyle/>
                    <a:p>
                      <a:r>
                        <a:rPr lang="fr-FR" sz="1400" dirty="0" err="1"/>
                        <a:t>Gov’t</a:t>
                      </a:r>
                      <a:r>
                        <a:rPr lang="fr-FR" sz="1400" dirty="0"/>
                        <a:t>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14 687 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1 240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144757"/>
                  </a:ext>
                </a:extLst>
              </a:tr>
              <a:tr h="384869">
                <a:tc>
                  <a:txBody>
                    <a:bodyPr/>
                    <a:lstStyle/>
                    <a:p>
                      <a:r>
                        <a:rPr lang="fr-FR" sz="1400" dirty="0" err="1"/>
                        <a:t>Private</a:t>
                      </a:r>
                      <a:r>
                        <a:rPr lang="fr-FR" sz="1400" dirty="0"/>
                        <a:t> bonds (public </a:t>
                      </a:r>
                      <a:r>
                        <a:rPr lang="fr-FR" sz="1400" dirty="0" err="1"/>
                        <a:t>market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0366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EADCCB0-C366-8241-A792-EDDC66EFD9DF}"/>
              </a:ext>
            </a:extLst>
          </p:cNvPr>
          <p:cNvSpPr txBox="1"/>
          <p:nvPr/>
        </p:nvSpPr>
        <p:spPr>
          <a:xfrm>
            <a:off x="6502997" y="1920808"/>
            <a:ext cx="4901901" cy="3765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400" dirty="0"/>
              <a:t>(*) Only 31% of the outstanding amount on the BRVM (69% through Central Bank)</a:t>
            </a:r>
          </a:p>
        </p:txBody>
      </p:sp>
    </p:spTree>
    <p:extLst>
      <p:ext uri="{BB962C8B-B14F-4D97-AF65-F5344CB8AC3E}">
        <p14:creationId xmlns:p14="http://schemas.microsoft.com/office/powerpoint/2010/main" val="176405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34227-9D4D-BD49-9661-70235049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BRVM capital </a:t>
            </a:r>
            <a:r>
              <a:rPr lang="fr-FR" dirty="0" err="1"/>
              <a:t>market</a:t>
            </a:r>
            <a:r>
              <a:rPr lang="fr-FR" dirty="0"/>
              <a:t> 2017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6C05AC-0A75-FC46-8102-63EF7B53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BRVM total market capitalization amounts about </a:t>
            </a:r>
            <a:r>
              <a:rPr lang="en-GB" b="1" dirty="0"/>
              <a:t>EUR 10,4 Billion </a:t>
            </a:r>
            <a:r>
              <a:rPr lang="en-GB" dirty="0"/>
              <a:t>(XOF 6 836 Billion) as of December 2017, with </a:t>
            </a:r>
            <a:r>
              <a:rPr lang="en-GB" b="1" dirty="0"/>
              <a:t>45 companies.</a:t>
            </a:r>
          </a:p>
          <a:p>
            <a:r>
              <a:rPr lang="en-GB" dirty="0"/>
              <a:t>The average volume exchanged in 2017 is </a:t>
            </a:r>
            <a:r>
              <a:rPr lang="en-GB" b="1" dirty="0"/>
              <a:t>361 830 shares per day (</a:t>
            </a:r>
            <a:r>
              <a:rPr lang="fr-FR" dirty="0"/>
              <a:t> </a:t>
            </a:r>
            <a:r>
              <a:rPr lang="fr-FR" b="1" dirty="0"/>
              <a:t>≈ 1-2 Million € /</a:t>
            </a:r>
            <a:r>
              <a:rPr lang="fr-FR" b="1" dirty="0" err="1"/>
              <a:t>day</a:t>
            </a:r>
            <a:r>
              <a:rPr lang="fr-FR" b="1" dirty="0"/>
              <a:t>)</a:t>
            </a:r>
            <a:r>
              <a:rPr lang="fr-FR" dirty="0"/>
              <a:t> </a:t>
            </a:r>
            <a:r>
              <a:rPr lang="en-GB" dirty="0"/>
              <a:t>, with almost 70% of the volume done by the finance industry. </a:t>
            </a:r>
          </a:p>
          <a:p>
            <a:pPr lvl="1"/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b="1" dirty="0">
                <a:sym typeface="Wingdings" pitchFamily="2" charset="2"/>
              </a:rPr>
              <a:t>Low liquidity </a:t>
            </a:r>
          </a:p>
          <a:p>
            <a:pPr lvl="1"/>
            <a:r>
              <a:rPr lang="en-GB" sz="1400" b="1" dirty="0">
                <a:sym typeface="Wingdings" pitchFamily="2" charset="2"/>
              </a:rPr>
              <a:t> New regulation aiming to increase the number of shares and the part of float</a:t>
            </a:r>
            <a:r>
              <a:rPr lang="en-GB" sz="1400" dirty="0">
                <a:sym typeface="Wingdings" pitchFamily="2" charset="2"/>
              </a:rPr>
              <a:t> (implemented in 2017 for BOA)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367219-94E5-114C-8CDD-6FFD669A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11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9775F0-F8A2-0C41-AAFD-0A3E8D3F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7" y="3102477"/>
            <a:ext cx="4182558" cy="25607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B27F85-D0B3-C343-97C7-925AE188F519}"/>
              </a:ext>
            </a:extLst>
          </p:cNvPr>
          <p:cNvSpPr txBox="1"/>
          <p:nvPr/>
        </p:nvSpPr>
        <p:spPr>
          <a:xfrm>
            <a:off x="1127312" y="2592544"/>
            <a:ext cx="2796988" cy="42673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200" b="1" u="sng" dirty="0" err="1"/>
              <a:t>BRVM’s</a:t>
            </a:r>
            <a:r>
              <a:rPr lang="fr-FR" sz="1200" b="1" u="sng" dirty="0"/>
              <a:t> </a:t>
            </a:r>
            <a:r>
              <a:rPr lang="fr-FR" sz="1200" b="1" u="sng" dirty="0" err="1"/>
              <a:t>capitalization</a:t>
            </a:r>
            <a:r>
              <a:rPr lang="fr-FR" sz="1200" b="1" u="sng" dirty="0"/>
              <a:t> breakdown as of </a:t>
            </a:r>
            <a:r>
              <a:rPr lang="fr-FR" sz="1200" b="1" u="sng" dirty="0" err="1"/>
              <a:t>December</a:t>
            </a:r>
            <a:r>
              <a:rPr lang="fr-FR" sz="1200" b="1" u="sng" dirty="0"/>
              <a:t> 2017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9041434-54D7-5E48-8284-42C21B832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17413"/>
              </p:ext>
            </p:extLst>
          </p:nvPr>
        </p:nvGraphicFramePr>
        <p:xfrm>
          <a:off x="5189631" y="2726941"/>
          <a:ext cx="5905948" cy="3006130"/>
        </p:xfrm>
        <a:graphic>
          <a:graphicData uri="http://schemas.openxmlformats.org/drawingml/2006/table">
            <a:tbl>
              <a:tblPr/>
              <a:tblGrid>
                <a:gridCol w="1506070">
                  <a:extLst>
                    <a:ext uri="{9D8B030D-6E8A-4147-A177-3AD203B41FA5}">
                      <a16:colId xmlns:a16="http://schemas.microsoft.com/office/drawing/2014/main" val="1744260175"/>
                    </a:ext>
                  </a:extLst>
                </a:gridCol>
                <a:gridCol w="991306">
                  <a:extLst>
                    <a:ext uri="{9D8B030D-6E8A-4147-A177-3AD203B41FA5}">
                      <a16:colId xmlns:a16="http://schemas.microsoft.com/office/drawing/2014/main" val="356364713"/>
                    </a:ext>
                  </a:extLst>
                </a:gridCol>
                <a:gridCol w="1093536">
                  <a:extLst>
                    <a:ext uri="{9D8B030D-6E8A-4147-A177-3AD203B41FA5}">
                      <a16:colId xmlns:a16="http://schemas.microsoft.com/office/drawing/2014/main" val="2514951978"/>
                    </a:ext>
                  </a:extLst>
                </a:gridCol>
                <a:gridCol w="1329640">
                  <a:extLst>
                    <a:ext uri="{9D8B030D-6E8A-4147-A177-3AD203B41FA5}">
                      <a16:colId xmlns:a16="http://schemas.microsoft.com/office/drawing/2014/main" val="3225459044"/>
                    </a:ext>
                  </a:extLst>
                </a:gridCol>
                <a:gridCol w="985396">
                  <a:extLst>
                    <a:ext uri="{9D8B030D-6E8A-4147-A177-3AD203B41FA5}">
                      <a16:colId xmlns:a16="http://schemas.microsoft.com/office/drawing/2014/main" val="3333864685"/>
                    </a:ext>
                  </a:extLst>
                </a:gridCol>
              </a:tblGrid>
              <a:tr h="538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companies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performance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of market capitalization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PER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948461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-34,36%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22,22x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648823"/>
                  </a:ext>
                </a:extLst>
              </a:tr>
              <a:tr h="255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SERVICES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-10,86%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13,74x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1665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-10,46%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11,61x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982556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-16,01%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26,83x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81868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AGRICULTURE 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-15,64%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23,99x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614659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DISTRIBUTION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-43,34%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17,07x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78949"/>
                  </a:ext>
                </a:extLst>
              </a:tr>
              <a:tr h="334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-48,60%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2,17x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471903"/>
                  </a:ext>
                </a:extLst>
              </a:tr>
              <a:tr h="207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-16,81%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17,29x*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87930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4C90718-981A-9744-B9F8-4EBA961B48AC}"/>
              </a:ext>
            </a:extLst>
          </p:cNvPr>
          <p:cNvSpPr txBox="1"/>
          <p:nvPr/>
        </p:nvSpPr>
        <p:spPr>
          <a:xfrm>
            <a:off x="6271373" y="5775708"/>
            <a:ext cx="4824206" cy="3750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100" i="1"/>
              <a:t>* Source Bloomfield – does not take into account companies in liquidation</a:t>
            </a:r>
          </a:p>
        </p:txBody>
      </p:sp>
    </p:spTree>
    <p:extLst>
      <p:ext uri="{BB962C8B-B14F-4D97-AF65-F5344CB8AC3E}">
        <p14:creationId xmlns:p14="http://schemas.microsoft.com/office/powerpoint/2010/main" val="41048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27B8-658F-B04F-9871-89EC96BF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on </a:t>
            </a:r>
            <a:r>
              <a:rPr lang="fr-FR" dirty="0" err="1"/>
              <a:t>BOA’s</a:t>
            </a:r>
            <a:r>
              <a:rPr lang="fr-FR" dirty="0"/>
              <a:t> </a:t>
            </a:r>
            <a:r>
              <a:rPr lang="fr-FR" dirty="0" err="1"/>
              <a:t>listed</a:t>
            </a:r>
            <a:r>
              <a:rPr lang="fr-FR" dirty="0"/>
              <a:t> </a:t>
            </a:r>
            <a:r>
              <a:rPr lang="fr-FR" dirty="0" err="1"/>
              <a:t>banks</a:t>
            </a:r>
            <a:r>
              <a:rPr lang="fr-FR" dirty="0"/>
              <a:t> in Abidjan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2C12E-71C5-2C47-8B0C-6437EC719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600" dirty="0"/>
              <a:t>Six BANK OF AFRICA’s subsidiaries are listed on the BRVM regional stock exchange, which are, in order of listing: </a:t>
            </a:r>
            <a:r>
              <a:rPr lang="en-IE" sz="1400" dirty="0"/>
              <a:t>BOA-BENIN (2000), BOA-NIGER (2003), BOA-CÔTE D’IVOIRE (2010), BOA-BURKINA FASO (2010), BOA-SENEGAL (2014) and BOA-MALI (2016).</a:t>
            </a:r>
          </a:p>
          <a:p>
            <a:r>
              <a:rPr lang="en-IE" sz="1600" dirty="0"/>
              <a:t>On an aggregated basis, the market capitalization of the 6 banks amounts EUR 894 Million (XOF 586 Billion) as of March 2018. BOA’s subsidiaries </a:t>
            </a:r>
            <a:r>
              <a:rPr lang="en-IE" sz="1600" b="1" dirty="0"/>
              <a:t>represent 25% of the finance industry total market capitalization.</a:t>
            </a:r>
          </a:p>
          <a:p>
            <a:r>
              <a:rPr lang="en-IE" sz="1600" dirty="0"/>
              <a:t>Free-float represents between 30% and 40% of the capital of each listed bank.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227218-B5E4-0C4E-AEB9-F41F1B91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12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B7B74C3-96E7-494C-B1D5-9C66C06E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25198"/>
              </p:ext>
            </p:extLst>
          </p:nvPr>
        </p:nvGraphicFramePr>
        <p:xfrm>
          <a:off x="1992557" y="3707832"/>
          <a:ext cx="6788075" cy="2560320"/>
        </p:xfrm>
        <a:graphic>
          <a:graphicData uri="http://schemas.openxmlformats.org/drawingml/2006/table">
            <a:tbl>
              <a:tblPr/>
              <a:tblGrid>
                <a:gridCol w="1835312">
                  <a:extLst>
                    <a:ext uri="{9D8B030D-6E8A-4147-A177-3AD203B41FA5}">
                      <a16:colId xmlns:a16="http://schemas.microsoft.com/office/drawing/2014/main" val="2272700159"/>
                    </a:ext>
                  </a:extLst>
                </a:gridCol>
                <a:gridCol w="1157056">
                  <a:extLst>
                    <a:ext uri="{9D8B030D-6E8A-4147-A177-3AD203B41FA5}">
                      <a16:colId xmlns:a16="http://schemas.microsoft.com/office/drawing/2014/main" val="3079796249"/>
                    </a:ext>
                  </a:extLst>
                </a:gridCol>
                <a:gridCol w="839571">
                  <a:extLst>
                    <a:ext uri="{9D8B030D-6E8A-4147-A177-3AD203B41FA5}">
                      <a16:colId xmlns:a16="http://schemas.microsoft.com/office/drawing/2014/main" val="2336023492"/>
                    </a:ext>
                  </a:extLst>
                </a:gridCol>
                <a:gridCol w="1213397">
                  <a:extLst>
                    <a:ext uri="{9D8B030D-6E8A-4147-A177-3AD203B41FA5}">
                      <a16:colId xmlns:a16="http://schemas.microsoft.com/office/drawing/2014/main" val="461027143"/>
                    </a:ext>
                  </a:extLst>
                </a:gridCol>
                <a:gridCol w="987831">
                  <a:extLst>
                    <a:ext uri="{9D8B030D-6E8A-4147-A177-3AD203B41FA5}">
                      <a16:colId xmlns:a16="http://schemas.microsoft.com/office/drawing/2014/main" val="423756454"/>
                    </a:ext>
                  </a:extLst>
                </a:gridCol>
                <a:gridCol w="754908">
                  <a:extLst>
                    <a:ext uri="{9D8B030D-6E8A-4147-A177-3AD203B41FA5}">
                      <a16:colId xmlns:a16="http://schemas.microsoft.com/office/drawing/2014/main" val="2823149826"/>
                    </a:ext>
                  </a:extLst>
                </a:gridCol>
              </a:tblGrid>
              <a:tr h="6347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performance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Dividend Yield 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MA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March 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Net income 2017 growth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PER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19684"/>
                  </a:ext>
                </a:extLst>
              </a:tr>
              <a:tr h="2735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BENIN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-11,3%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-8,2%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8244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BURKINA FASO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75721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COTE D’IVOIRE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96062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MALI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-20,0%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83007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NIGER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62890"/>
                  </a:ext>
                </a:extLst>
              </a:tr>
              <a:tr h="262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SENEGAL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149,6%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3836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99B25D2-869F-FA40-9EE6-99249F205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50423"/>
              </p:ext>
            </p:extLst>
          </p:nvPr>
        </p:nvGraphicFramePr>
        <p:xfrm>
          <a:off x="9279295" y="5282758"/>
          <a:ext cx="230310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819">
                  <a:extLst>
                    <a:ext uri="{9D8B030D-6E8A-4147-A177-3AD203B41FA5}">
                      <a16:colId xmlns:a16="http://schemas.microsoft.com/office/drawing/2014/main" val="312138619"/>
                    </a:ext>
                  </a:extLst>
                </a:gridCol>
                <a:gridCol w="724286">
                  <a:extLst>
                    <a:ext uri="{9D8B030D-6E8A-4147-A177-3AD203B41FA5}">
                      <a16:colId xmlns:a16="http://schemas.microsoft.com/office/drawing/2014/main" val="3175393455"/>
                    </a:ext>
                  </a:extLst>
                </a:gridCol>
              </a:tblGrid>
              <a:tr h="26119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2017 performance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74404"/>
                  </a:ext>
                </a:extLst>
              </a:tr>
              <a:tr h="261196">
                <a:tc>
                  <a:txBody>
                    <a:bodyPr/>
                    <a:lstStyle/>
                    <a:p>
                      <a:r>
                        <a:rPr lang="fr-FR" sz="1400" i="1" dirty="0"/>
                        <a:t>BRVM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-16,8%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998062"/>
                  </a:ext>
                </a:extLst>
              </a:tr>
              <a:tr h="261196">
                <a:tc>
                  <a:txBody>
                    <a:bodyPr/>
                    <a:lstStyle/>
                    <a:p>
                      <a:r>
                        <a:rPr lang="fr-FR" sz="1400" i="1" dirty="0"/>
                        <a:t>Finance </a:t>
                      </a:r>
                      <a:r>
                        <a:rPr lang="fr-FR" sz="1400" i="1" dirty="0" err="1"/>
                        <a:t>industry</a:t>
                      </a:r>
                      <a:endParaRPr lang="fr-FR" sz="1400" i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-10,5%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32120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8F7BBB3-0A84-1648-9C39-2ECBF897DF18}"/>
              </a:ext>
            </a:extLst>
          </p:cNvPr>
          <p:cNvSpPr txBox="1"/>
          <p:nvPr/>
        </p:nvSpPr>
        <p:spPr>
          <a:xfrm>
            <a:off x="2870443" y="3218883"/>
            <a:ext cx="5032302" cy="338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400" b="1" u="sng" dirty="0"/>
              <a:t>BOA </a:t>
            </a:r>
            <a:r>
              <a:rPr lang="fr-FR" sz="1400" b="1" u="sng" dirty="0" err="1"/>
              <a:t>banks</a:t>
            </a:r>
            <a:r>
              <a:rPr lang="fr-FR" sz="1400" b="1" u="sng" dirty="0"/>
              <a:t> main performances</a:t>
            </a:r>
          </a:p>
        </p:txBody>
      </p:sp>
    </p:spTree>
    <p:extLst>
      <p:ext uri="{BB962C8B-B14F-4D97-AF65-F5344CB8AC3E}">
        <p14:creationId xmlns:p14="http://schemas.microsoft.com/office/powerpoint/2010/main" val="6646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BENIN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13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" name="Grouper 19">
            <a:extLst>
              <a:ext uri="{FF2B5EF4-FFF2-40B4-BE49-F238E27FC236}">
                <a16:creationId xmlns:a16="http://schemas.microsoft.com/office/drawing/2014/main" id="{3B31AC3C-5855-254F-A069-8F8F0629213E}"/>
              </a:ext>
            </a:extLst>
          </p:cNvPr>
          <p:cNvGrpSpPr/>
          <p:nvPr/>
        </p:nvGrpSpPr>
        <p:grpSpPr>
          <a:xfrm>
            <a:off x="10029119" y="256950"/>
            <a:ext cx="1481494" cy="612871"/>
            <a:chOff x="10029119" y="256950"/>
            <a:chExt cx="1481494" cy="612871"/>
          </a:xfrm>
        </p:grpSpPr>
        <p:grpSp>
          <p:nvGrpSpPr>
            <p:cNvPr id="7" name="Grouper 21">
              <a:extLst>
                <a:ext uri="{FF2B5EF4-FFF2-40B4-BE49-F238E27FC236}">
                  <a16:creationId xmlns:a16="http://schemas.microsoft.com/office/drawing/2014/main" id="{18526F43-9BC7-5644-94F1-8BEFF5AECB0F}"/>
                </a:ext>
              </a:extLst>
            </p:cNvPr>
            <p:cNvGrpSpPr/>
            <p:nvPr/>
          </p:nvGrpSpPr>
          <p:grpSpPr>
            <a:xfrm>
              <a:off x="10029119" y="256950"/>
              <a:ext cx="1481494" cy="612871"/>
              <a:chOff x="7220398" y="246255"/>
              <a:chExt cx="1481494" cy="61287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341EB1-23AB-064E-8530-E7A3FDF32B82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- BENIN</a:t>
                </a:r>
              </a:p>
            </p:txBody>
          </p:sp>
          <p:pic>
            <p:nvPicPr>
              <p:cNvPr id="10" name="Image 9" descr="NEW LOGO_fond clair.eps">
                <a:extLst>
                  <a:ext uri="{FF2B5EF4-FFF2-40B4-BE49-F238E27FC236}">
                    <a16:creationId xmlns:a16="http://schemas.microsoft.com/office/drawing/2014/main" id="{E1166992-7E64-9748-9CD9-0A9C06863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225AFE3-447B-6A47-B267-9645C37E25B5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C13268F6-FFB5-D643-A193-AD5E2AE141F1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2DD893-B844-2442-944E-0485D4CC136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794" y="618371"/>
              <a:ext cx="420042" cy="25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693457" y="1719209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41946"/>
              </p:ext>
            </p:extLst>
          </p:nvPr>
        </p:nvGraphicFramePr>
        <p:xfrm>
          <a:off x="7702821" y="2657866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E2ECE0C-A38E-FE46-82A3-F5A406AC5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93737"/>
              </p:ext>
            </p:extLst>
          </p:nvPr>
        </p:nvGraphicFramePr>
        <p:xfrm>
          <a:off x="3223453" y="2149094"/>
          <a:ext cx="4272053" cy="2642368"/>
        </p:xfrm>
        <a:graphic>
          <a:graphicData uri="http://schemas.openxmlformats.org/drawingml/2006/table">
            <a:tbl>
              <a:tblPr/>
              <a:tblGrid>
                <a:gridCol w="176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976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932.977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974.544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334.669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398.148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538.994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539.608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39.335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39.608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16.139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14.814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693456" y="2087240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135 Billion (MEUR 206)</a:t>
            </a:r>
          </a:p>
          <a:p>
            <a:pPr fontAlgn="ctr"/>
            <a:r>
              <a:rPr lang="en-US" sz="1400" b="1" dirty="0"/>
              <a:t>Average volume exchanged per month</a:t>
            </a:r>
            <a:r>
              <a:rPr lang="en-US" sz="1400" dirty="0"/>
              <a:t>: 11 600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223453" y="1705643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618237" y="4823141"/>
            <a:ext cx="396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87AE0A-52A5-EA4F-8981-1993AD3E9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3" r="19728"/>
          <a:stretch/>
        </p:blipFill>
        <p:spPr>
          <a:xfrm>
            <a:off x="426719" y="2162784"/>
            <a:ext cx="2485065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BURKINA FASO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14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714972" y="1966627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45474"/>
              </p:ext>
            </p:extLst>
          </p:nvPr>
        </p:nvGraphicFramePr>
        <p:xfrm>
          <a:off x="7724336" y="2905284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714971" y="2334658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151,8 Billion (MEUR 231)</a:t>
            </a:r>
          </a:p>
          <a:p>
            <a:pPr fontAlgn="ctr"/>
            <a:r>
              <a:rPr lang="en-US" sz="1400" b="1" dirty="0"/>
              <a:t>Average volume exchanged per month</a:t>
            </a:r>
            <a:r>
              <a:rPr lang="en-US" sz="1400" dirty="0"/>
              <a:t>: 6 310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244968" y="1953061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639753" y="5058985"/>
            <a:ext cx="426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34BF2EF-54EE-4A48-B69C-C4BA02E29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80303"/>
              </p:ext>
            </p:extLst>
          </p:nvPr>
        </p:nvGraphicFramePr>
        <p:xfrm>
          <a:off x="3244968" y="2396512"/>
          <a:ext cx="4272053" cy="2642368"/>
        </p:xfrm>
        <a:graphic>
          <a:graphicData uri="http://schemas.openxmlformats.org/drawingml/2006/table">
            <a:tbl>
              <a:tblPr/>
              <a:tblGrid>
                <a:gridCol w="187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4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714.127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757.165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372.418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422.019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430.312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523.829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33.685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12.443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15.062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er 31">
            <a:extLst>
              <a:ext uri="{FF2B5EF4-FFF2-40B4-BE49-F238E27FC236}">
                <a16:creationId xmlns:a16="http://schemas.microsoft.com/office/drawing/2014/main" id="{B4D48289-1A20-B849-8E9F-75CE04FBC152}"/>
              </a:ext>
            </a:extLst>
          </p:cNvPr>
          <p:cNvGrpSpPr/>
          <p:nvPr/>
        </p:nvGrpSpPr>
        <p:grpSpPr>
          <a:xfrm>
            <a:off x="9811842" y="251305"/>
            <a:ext cx="1700691" cy="612871"/>
            <a:chOff x="9809922" y="256950"/>
            <a:chExt cx="1700691" cy="612871"/>
          </a:xfrm>
        </p:grpSpPr>
        <p:grpSp>
          <p:nvGrpSpPr>
            <p:cNvPr id="13" name="Grouper 32">
              <a:extLst>
                <a:ext uri="{FF2B5EF4-FFF2-40B4-BE49-F238E27FC236}">
                  <a16:creationId xmlns:a16="http://schemas.microsoft.com/office/drawing/2014/main" id="{12EA528D-6708-A34A-A52A-0A14E115B0CC}"/>
                </a:ext>
              </a:extLst>
            </p:cNvPr>
            <p:cNvGrpSpPr/>
            <p:nvPr/>
          </p:nvGrpSpPr>
          <p:grpSpPr>
            <a:xfrm>
              <a:off x="9809922" y="256950"/>
              <a:ext cx="1700691" cy="612871"/>
              <a:chOff x="7220398" y="246255"/>
              <a:chExt cx="1481494" cy="61287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0610066-104E-B14E-AAE5-62BEB42B9A13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</a:t>
                </a:r>
                <a:r>
                  <a:rPr lang="mr-IN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–</a:t>
                </a:r>
                <a:r>
                  <a:rPr lang="fr-FR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 BURKINA FASO</a:t>
                </a:r>
              </a:p>
            </p:txBody>
          </p:sp>
          <p:pic>
            <p:nvPicPr>
              <p:cNvPr id="22" name="Image 21" descr="NEW LOGO_fond clair.eps">
                <a:extLst>
                  <a:ext uri="{FF2B5EF4-FFF2-40B4-BE49-F238E27FC236}">
                    <a16:creationId xmlns:a16="http://schemas.microsoft.com/office/drawing/2014/main" id="{A000E516-81B1-BB48-B62C-667C2EF34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AE740D63-25D9-9A47-A095-72E258D4D62F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83E9618A-3304-4E4D-9966-952BE998B75C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1153C97F-C178-B144-BA85-52166FADE28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7352" y="623501"/>
              <a:ext cx="313681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548CE9D-4205-A84B-86F1-336A87718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44" r="18727"/>
          <a:stretch/>
        </p:blipFill>
        <p:spPr>
          <a:xfrm>
            <a:off x="494852" y="2231245"/>
            <a:ext cx="255216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COTE D’IVOIRE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15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693457" y="1848537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22711"/>
              </p:ext>
            </p:extLst>
          </p:nvPr>
        </p:nvGraphicFramePr>
        <p:xfrm>
          <a:off x="7702821" y="2787194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693456" y="2216568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 99,7 Billion (MEUR 152  )</a:t>
            </a:r>
          </a:p>
          <a:p>
            <a:pPr fontAlgn="ctr"/>
            <a:r>
              <a:rPr lang="en-US" sz="1400" b="1" dirty="0"/>
              <a:t>Average volume exchanged per month </a:t>
            </a:r>
            <a:r>
              <a:rPr lang="en-US" sz="1400" dirty="0"/>
              <a:t>: 10 844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223453" y="1834971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618238" y="4917750"/>
            <a:ext cx="426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B1D2901-39D5-E844-AFED-70AA02C7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89373"/>
              </p:ext>
            </p:extLst>
          </p:nvPr>
        </p:nvGraphicFramePr>
        <p:xfrm>
          <a:off x="3223453" y="2278422"/>
          <a:ext cx="4272053" cy="2642368"/>
        </p:xfrm>
        <a:graphic>
          <a:graphicData uri="http://schemas.openxmlformats.org/drawingml/2006/table">
            <a:tbl>
              <a:tblPr/>
              <a:tblGrid>
                <a:gridCol w="187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4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623.026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642.538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294.326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341.664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342.367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403.044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29.007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30.426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10.150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10.845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er 19">
            <a:extLst>
              <a:ext uri="{FF2B5EF4-FFF2-40B4-BE49-F238E27FC236}">
                <a16:creationId xmlns:a16="http://schemas.microsoft.com/office/drawing/2014/main" id="{874E1511-8218-F349-8394-D7FF49B718B9}"/>
              </a:ext>
            </a:extLst>
          </p:cNvPr>
          <p:cNvGrpSpPr/>
          <p:nvPr/>
        </p:nvGrpSpPr>
        <p:grpSpPr>
          <a:xfrm>
            <a:off x="9809922" y="256950"/>
            <a:ext cx="1700691" cy="612871"/>
            <a:chOff x="9809922" y="256950"/>
            <a:chExt cx="1700691" cy="612871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B8D97FC0-C691-5244-8484-B1E81C50794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0585" y="629429"/>
              <a:ext cx="289531" cy="24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er 24">
              <a:extLst>
                <a:ext uri="{FF2B5EF4-FFF2-40B4-BE49-F238E27FC236}">
                  <a16:creationId xmlns:a16="http://schemas.microsoft.com/office/drawing/2014/main" id="{1E12C843-9340-0349-AE3B-777853A3FC53}"/>
                </a:ext>
              </a:extLst>
            </p:cNvPr>
            <p:cNvGrpSpPr/>
            <p:nvPr/>
          </p:nvGrpSpPr>
          <p:grpSpPr>
            <a:xfrm>
              <a:off x="9809922" y="256950"/>
              <a:ext cx="1700691" cy="612871"/>
              <a:chOff x="7220398" y="246255"/>
              <a:chExt cx="1481494" cy="61287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3128BA-A1BE-9842-A813-DCF2E9C9C984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</a:t>
                </a:r>
                <a:r>
                  <a:rPr lang="mr-IN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–</a:t>
                </a:r>
                <a:r>
                  <a:rPr lang="fr-FR" sz="11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 COTE D’IVOIRE</a:t>
                </a:r>
              </a:p>
            </p:txBody>
          </p:sp>
          <p:pic>
            <p:nvPicPr>
              <p:cNvPr id="22" name="Image 21" descr="NEW LOGO_fond clair.eps">
                <a:extLst>
                  <a:ext uri="{FF2B5EF4-FFF2-40B4-BE49-F238E27FC236}">
                    <a16:creationId xmlns:a16="http://schemas.microsoft.com/office/drawing/2014/main" id="{2073D773-0C98-C444-949D-4FCEEDEA8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06ADFF5-FDC6-F94F-9B51-80B60010ED4F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43E9CE82-B71D-A84B-8C10-EC344FE20A8D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A0922F8-5267-9847-81A6-557C1FD314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2" r="13007"/>
          <a:stretch/>
        </p:blipFill>
        <p:spPr>
          <a:xfrm>
            <a:off x="484094" y="2216568"/>
            <a:ext cx="253204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MALI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16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661184" y="1813569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6386"/>
              </p:ext>
            </p:extLst>
          </p:nvPr>
        </p:nvGraphicFramePr>
        <p:xfrm>
          <a:off x="7670548" y="2786951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5.200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4.250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E2ECE0C-A38E-FE46-82A3-F5A406AC5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18385"/>
              </p:ext>
            </p:extLst>
          </p:nvPr>
        </p:nvGraphicFramePr>
        <p:xfrm>
          <a:off x="3191180" y="2278179"/>
          <a:ext cx="4272053" cy="2642368"/>
        </p:xfrm>
        <a:graphic>
          <a:graphicData uri="http://schemas.openxmlformats.org/drawingml/2006/table">
            <a:tbl>
              <a:tblPr/>
              <a:tblGrid>
                <a:gridCol w="187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4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514.000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457.396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262.183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262.121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-4,9%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313.939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327.425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29.747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29.785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9.403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7.526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661183" y="2216325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65,6 Billion (MEUR 100)</a:t>
            </a:r>
          </a:p>
          <a:p>
            <a:pPr fontAlgn="ctr"/>
            <a:r>
              <a:rPr lang="en-US" sz="1400" b="1" dirty="0"/>
              <a:t>Average volume exchanged per month </a:t>
            </a:r>
            <a:r>
              <a:rPr lang="en-US" sz="1400" dirty="0"/>
              <a:t>:  8 339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191180" y="1834728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585964" y="4942922"/>
            <a:ext cx="384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grpSp>
        <p:nvGrpSpPr>
          <p:cNvPr id="11" name="Grouper 19">
            <a:extLst>
              <a:ext uri="{FF2B5EF4-FFF2-40B4-BE49-F238E27FC236}">
                <a16:creationId xmlns:a16="http://schemas.microsoft.com/office/drawing/2014/main" id="{8EAEAF79-D81D-5A41-A5BB-222E4ADDD26E}"/>
              </a:ext>
            </a:extLst>
          </p:cNvPr>
          <p:cNvGrpSpPr/>
          <p:nvPr/>
        </p:nvGrpSpPr>
        <p:grpSpPr>
          <a:xfrm>
            <a:off x="10029119" y="256950"/>
            <a:ext cx="1481494" cy="612871"/>
            <a:chOff x="10029119" y="256950"/>
            <a:chExt cx="1481494" cy="612871"/>
          </a:xfrm>
        </p:grpSpPr>
        <p:grpSp>
          <p:nvGrpSpPr>
            <p:cNvPr id="12" name="Grouper 21">
              <a:extLst>
                <a:ext uri="{FF2B5EF4-FFF2-40B4-BE49-F238E27FC236}">
                  <a16:creationId xmlns:a16="http://schemas.microsoft.com/office/drawing/2014/main" id="{13F6C5A6-1B8D-504E-A229-5FA308BFB1F2}"/>
                </a:ext>
              </a:extLst>
            </p:cNvPr>
            <p:cNvGrpSpPr/>
            <p:nvPr/>
          </p:nvGrpSpPr>
          <p:grpSpPr>
            <a:xfrm>
              <a:off x="10029119" y="256950"/>
              <a:ext cx="1481494" cy="612871"/>
              <a:chOff x="7220398" y="246255"/>
              <a:chExt cx="1481494" cy="61287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B9144A-DB4D-BD4C-827E-73A59B57C7E0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- MALI</a:t>
                </a:r>
              </a:p>
            </p:txBody>
          </p:sp>
          <p:pic>
            <p:nvPicPr>
              <p:cNvPr id="21" name="Image 20" descr="NEW LOGO_fond clair.eps">
                <a:extLst>
                  <a:ext uri="{FF2B5EF4-FFF2-40B4-BE49-F238E27FC236}">
                    <a16:creationId xmlns:a16="http://schemas.microsoft.com/office/drawing/2014/main" id="{79EA538A-98D4-F04C-AF9E-F1275BC1A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22E0FCA-ACB1-6347-A8B7-B3ECB9E0FB0D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862E0E94-78EE-5148-B394-EB2BA6C9FB50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F46C65AA-E5C6-024C-8E35-549190087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9486" y="624739"/>
              <a:ext cx="391970" cy="24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5AA22BE-FA25-F44C-9A74-E789C7908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9" r="21876"/>
          <a:stretch/>
        </p:blipFill>
        <p:spPr>
          <a:xfrm>
            <a:off x="333487" y="2197714"/>
            <a:ext cx="254140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NIGER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17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693457" y="1858234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37375"/>
              </p:ext>
            </p:extLst>
          </p:nvPr>
        </p:nvGraphicFramePr>
        <p:xfrm>
          <a:off x="7702821" y="2808466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4.950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4.980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693456" y="2237840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64,7 Billion (MEUR 99)</a:t>
            </a:r>
          </a:p>
          <a:p>
            <a:pPr fontAlgn="ctr"/>
            <a:r>
              <a:rPr lang="en-US" sz="1400" b="1" dirty="0"/>
              <a:t>Average volume exchanged per month</a:t>
            </a:r>
            <a:r>
              <a:rPr lang="en-US" sz="1400" dirty="0"/>
              <a:t>: 13 682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223453" y="1856243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618238" y="4987587"/>
            <a:ext cx="4053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1CE2AEA-9066-6A4A-8DFC-0EF9E78C0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09423"/>
              </p:ext>
            </p:extLst>
          </p:nvPr>
        </p:nvGraphicFramePr>
        <p:xfrm>
          <a:off x="3223453" y="2299694"/>
          <a:ext cx="4272053" cy="2642368"/>
        </p:xfrm>
        <a:graphic>
          <a:graphicData uri="http://schemas.openxmlformats.org/drawingml/2006/table">
            <a:tbl>
              <a:tblPr/>
              <a:tblGrid>
                <a:gridCol w="187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4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286.746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294.499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164.236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170.037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145.332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157.532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19.087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19.626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6.600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7.284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er 106">
            <a:extLst>
              <a:ext uri="{FF2B5EF4-FFF2-40B4-BE49-F238E27FC236}">
                <a16:creationId xmlns:a16="http://schemas.microsoft.com/office/drawing/2014/main" id="{961AEBDB-CDBE-EF45-A18E-482E2C756D42}"/>
              </a:ext>
            </a:extLst>
          </p:cNvPr>
          <p:cNvGrpSpPr/>
          <p:nvPr/>
        </p:nvGrpSpPr>
        <p:grpSpPr>
          <a:xfrm>
            <a:off x="10029119" y="256950"/>
            <a:ext cx="1481494" cy="612871"/>
            <a:chOff x="10029119" y="286446"/>
            <a:chExt cx="1481494" cy="612871"/>
          </a:xfrm>
        </p:grpSpPr>
        <p:grpSp>
          <p:nvGrpSpPr>
            <p:cNvPr id="13" name="Grouper 4">
              <a:extLst>
                <a:ext uri="{FF2B5EF4-FFF2-40B4-BE49-F238E27FC236}">
                  <a16:creationId xmlns:a16="http://schemas.microsoft.com/office/drawing/2014/main" id="{0C58C998-2745-164B-B519-C5D5B14732EF}"/>
                </a:ext>
              </a:extLst>
            </p:cNvPr>
            <p:cNvGrpSpPr/>
            <p:nvPr/>
          </p:nvGrpSpPr>
          <p:grpSpPr>
            <a:xfrm>
              <a:off x="10029119" y="286446"/>
              <a:ext cx="1481494" cy="612871"/>
              <a:chOff x="7220398" y="246255"/>
              <a:chExt cx="1481494" cy="61287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1DC7CF-FDEE-D344-B818-322552257566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- NIGER</a:t>
                </a:r>
              </a:p>
            </p:txBody>
          </p:sp>
          <p:pic>
            <p:nvPicPr>
              <p:cNvPr id="22" name="Image 21" descr="NEW LOGO_fond clair.eps">
                <a:extLst>
                  <a:ext uri="{FF2B5EF4-FFF2-40B4-BE49-F238E27FC236}">
                    <a16:creationId xmlns:a16="http://schemas.microsoft.com/office/drawing/2014/main" id="{AC7717E3-F41C-B04D-9C61-427004AF8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E5501000-11E8-6F41-BAB9-34E6B321D369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BD038C97-B94A-8349-8243-A7EA7E252B35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1863CC76-9F8B-2C4D-81C1-5B894F79C2E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165" y="649981"/>
              <a:ext cx="450512" cy="24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B627C6A-84A0-F747-99D2-53F1E0CE6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044" y="2069507"/>
            <a:ext cx="4559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553ED-0304-4749-AA4F-9A2E39F4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SENEGAL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3A1A3-B751-E649-848B-7BB9F8D8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51607"/>
            <a:ext cx="10972800" cy="11745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78E683-2D87-344E-897B-796005B5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18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9F39E3-245F-4E44-952D-F1D529B790AF}"/>
              </a:ext>
            </a:extLst>
          </p:cNvPr>
          <p:cNvSpPr txBox="1"/>
          <p:nvPr/>
        </p:nvSpPr>
        <p:spPr>
          <a:xfrm>
            <a:off x="7693457" y="1637592"/>
            <a:ext cx="4064954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Market</a:t>
            </a:r>
            <a:r>
              <a:rPr lang="fr-FR" sz="1600" b="1" cap="small" dirty="0">
                <a:solidFill>
                  <a:schemeClr val="bg1"/>
                </a:solidFill>
              </a:rPr>
              <a:t> performances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49FC010-418A-F644-A475-5BE99117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90537"/>
              </p:ext>
            </p:extLst>
          </p:nvPr>
        </p:nvGraphicFramePr>
        <p:xfrm>
          <a:off x="7702821" y="2587824"/>
          <a:ext cx="4055590" cy="2133600"/>
        </p:xfrm>
        <a:graphic>
          <a:graphicData uri="http://schemas.openxmlformats.org/drawingml/2006/table">
            <a:tbl>
              <a:tblPr/>
              <a:tblGrid>
                <a:gridCol w="242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076">
                  <a:extLst>
                    <a:ext uri="{9D8B030D-6E8A-4147-A177-3AD203B41FA5}">
                      <a16:colId xmlns:a16="http://schemas.microsoft.com/office/drawing/2014/main" val="29131773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(XOF)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1140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performance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Dividend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yield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performance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mr-I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mr-I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fr-FR" sz="1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1,8x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28014D6-718E-E147-82B7-242EDFBF02E7}"/>
              </a:ext>
            </a:extLst>
          </p:cNvPr>
          <p:cNvSpPr/>
          <p:nvPr/>
        </p:nvSpPr>
        <p:spPr>
          <a:xfrm>
            <a:off x="7693456" y="2017198"/>
            <a:ext cx="419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400" b="1" dirty="0"/>
              <a:t>Market capitalization: </a:t>
            </a:r>
            <a:r>
              <a:rPr lang="en-US" sz="1400" dirty="0"/>
              <a:t>XOF 69,7 Billion (MEUR 106)</a:t>
            </a:r>
          </a:p>
          <a:p>
            <a:pPr fontAlgn="ctr"/>
            <a:r>
              <a:rPr lang="en-US" sz="1400" b="1" dirty="0"/>
              <a:t>Average volume exchanged per month</a:t>
            </a:r>
            <a:r>
              <a:rPr lang="en-US" sz="1400" dirty="0"/>
              <a:t>: 8 660 shares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6A4020-E12E-DE45-97F5-B695C7084453}"/>
              </a:ext>
            </a:extLst>
          </p:cNvPr>
          <p:cNvSpPr txBox="1"/>
          <p:nvPr/>
        </p:nvSpPr>
        <p:spPr>
          <a:xfrm>
            <a:off x="3223453" y="1635601"/>
            <a:ext cx="4272053" cy="3841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FR" sz="1600" b="1" cap="small" dirty="0">
                <a:solidFill>
                  <a:schemeClr val="bg1"/>
                </a:solidFill>
              </a:rPr>
              <a:t>Financial performances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1F9DA-1977-8E4F-902E-9F453CCA9DDE}"/>
              </a:ext>
            </a:extLst>
          </p:cNvPr>
          <p:cNvSpPr/>
          <p:nvPr/>
        </p:nvSpPr>
        <p:spPr>
          <a:xfrm>
            <a:off x="7618237" y="4721420"/>
            <a:ext cx="4573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(*) </a:t>
            </a:r>
            <a:r>
              <a:rPr lang="fr-FR" baseline="30000" dirty="0" err="1"/>
              <a:t>Dividend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N-1 / </a:t>
            </a:r>
            <a:r>
              <a:rPr lang="fr-FR" baseline="30000" dirty="0" err="1"/>
              <a:t>Closing</a:t>
            </a:r>
            <a:r>
              <a:rPr lang="fr-FR" baseline="30000" dirty="0"/>
              <a:t> stock </a:t>
            </a:r>
            <a:r>
              <a:rPr lang="fr-FR" baseline="30000" dirty="0" err="1"/>
              <a:t>price</a:t>
            </a:r>
            <a:r>
              <a:rPr lang="fr-FR" baseline="30000" dirty="0"/>
              <a:t> </a:t>
            </a:r>
            <a:r>
              <a:rPr lang="fr-FR" baseline="30000" dirty="0" err="1"/>
              <a:t>Year</a:t>
            </a:r>
            <a:r>
              <a:rPr lang="fr-FR" baseline="30000" dirty="0"/>
              <a:t> N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E7A3003-49BA-4041-91F0-2A7348D6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91365"/>
              </p:ext>
            </p:extLst>
          </p:nvPr>
        </p:nvGraphicFramePr>
        <p:xfrm>
          <a:off x="3223453" y="2079052"/>
          <a:ext cx="4272053" cy="2642368"/>
        </p:xfrm>
        <a:graphic>
          <a:graphicData uri="http://schemas.openxmlformats.org/drawingml/2006/table">
            <a:tbl>
              <a:tblPr/>
              <a:tblGrid>
                <a:gridCol w="187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34">
                  <a:extLst>
                    <a:ext uri="{9D8B030D-6E8A-4147-A177-3AD203B41FA5}">
                      <a16:colId xmlns:a16="http://schemas.microsoft.com/office/drawing/2014/main" val="4070269138"/>
                    </a:ext>
                  </a:extLst>
                </a:gridCol>
              </a:tblGrid>
              <a:tr h="330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XOF </a:t>
                      </a:r>
                      <a:r>
                        <a:rPr lang="sk-SK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Million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déc-17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M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Total </a:t>
                      </a:r>
                      <a:r>
                        <a:rPr lang="fr-FR" sz="1400" b="1" dirty="0" err="1">
                          <a:latin typeface="+mn-lt"/>
                        </a:rPr>
                        <a:t>Asset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521.726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463.008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fr-M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-11,3%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83388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loans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235.388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241.763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1845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Customer </a:t>
                      </a:r>
                      <a:r>
                        <a:rPr lang="fr-FR" sz="1400" b="1" dirty="0" err="1">
                          <a:latin typeface="+mn-lt"/>
                        </a:rPr>
                        <a:t>deposits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318.797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272.766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-14,4%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069649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operating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21.985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25.301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187630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4.051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10.114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149,6%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401742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9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M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M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er 24">
            <a:extLst>
              <a:ext uri="{FF2B5EF4-FFF2-40B4-BE49-F238E27FC236}">
                <a16:creationId xmlns:a16="http://schemas.microsoft.com/office/drawing/2014/main" id="{07A0B7F7-05FB-EE40-A20A-4FA42872D072}"/>
              </a:ext>
            </a:extLst>
          </p:cNvPr>
          <p:cNvGrpSpPr/>
          <p:nvPr/>
        </p:nvGrpSpPr>
        <p:grpSpPr>
          <a:xfrm>
            <a:off x="10029119" y="256950"/>
            <a:ext cx="1481494" cy="612871"/>
            <a:chOff x="10029119" y="256950"/>
            <a:chExt cx="1481494" cy="612871"/>
          </a:xfrm>
        </p:grpSpPr>
        <p:grpSp>
          <p:nvGrpSpPr>
            <p:cNvPr id="13" name="Grouper 26">
              <a:extLst>
                <a:ext uri="{FF2B5EF4-FFF2-40B4-BE49-F238E27FC236}">
                  <a16:creationId xmlns:a16="http://schemas.microsoft.com/office/drawing/2014/main" id="{6CE06294-949B-2F44-9DC9-73D3C081AD67}"/>
                </a:ext>
              </a:extLst>
            </p:cNvPr>
            <p:cNvGrpSpPr/>
            <p:nvPr/>
          </p:nvGrpSpPr>
          <p:grpSpPr>
            <a:xfrm>
              <a:off x="10029119" y="256950"/>
              <a:ext cx="1481494" cy="612871"/>
              <a:chOff x="7220398" y="246255"/>
              <a:chExt cx="1481494" cy="61287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D81F22-9E9B-5749-A512-C9600A170552}"/>
                  </a:ext>
                </a:extLst>
              </p:cNvPr>
              <p:cNvSpPr/>
              <p:nvPr/>
            </p:nvSpPr>
            <p:spPr>
              <a:xfrm>
                <a:off x="7220398" y="609790"/>
                <a:ext cx="1473949" cy="2491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1200" b="1" i="1" dirty="0">
                    <a:solidFill>
                      <a:schemeClr val="bg1">
                        <a:lumMod val="50000"/>
                      </a:schemeClr>
                    </a:solidFill>
                    <a:ea typeface="Book Antiqua" charset="0"/>
                    <a:cs typeface="Book Antiqua" charset="0"/>
                  </a:rPr>
                  <a:t>BOA - SENEGAL</a:t>
                </a:r>
              </a:p>
            </p:txBody>
          </p:sp>
          <p:pic>
            <p:nvPicPr>
              <p:cNvPr id="22" name="Image 21" descr="NEW LOGO_fond clair.eps">
                <a:extLst>
                  <a:ext uri="{FF2B5EF4-FFF2-40B4-BE49-F238E27FC236}">
                    <a16:creationId xmlns:a16="http://schemas.microsoft.com/office/drawing/2014/main" id="{97F27424-9876-9643-AA25-4799E8F76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0398" y="246255"/>
                <a:ext cx="1481494" cy="3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710A582C-40E1-4140-9975-439D618D7888}"/>
                  </a:ext>
                </a:extLst>
              </p:cNvPr>
              <p:cNvCxnSpPr/>
              <p:nvPr/>
            </p:nvCxnSpPr>
            <p:spPr>
              <a:xfrm>
                <a:off x="7264388" y="609790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9EC7C4C9-F745-E34F-AD80-AC5E77B815ED}"/>
                  </a:ext>
                </a:extLst>
              </p:cNvPr>
              <p:cNvCxnSpPr/>
              <p:nvPr/>
            </p:nvCxnSpPr>
            <p:spPr>
              <a:xfrm>
                <a:off x="7264388" y="859126"/>
                <a:ext cx="13935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6B17989-A1CA-E743-B45E-132CCF499EC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7773" y="623501"/>
              <a:ext cx="322862" cy="246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21BD419-79F1-F14A-BF7E-2012B990B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0" r="18079"/>
          <a:stretch/>
        </p:blipFill>
        <p:spPr>
          <a:xfrm>
            <a:off x="600236" y="2079052"/>
            <a:ext cx="241590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8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496" y="2450128"/>
            <a:ext cx="9073007" cy="1298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E620E"/>
                </a:solidFill>
                <a:latin typeface="Bangla MN" charset="0"/>
                <a:ea typeface="Bangla MN" charset="0"/>
                <a:cs typeface="Bangla MN" charset="0"/>
              </a:rPr>
              <a:t>THANK YOU</a:t>
            </a:r>
          </a:p>
        </p:txBody>
      </p:sp>
      <p:pic>
        <p:nvPicPr>
          <p:cNvPr id="11" name="Image 3" descr="NEW LOGO_fond clai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06" y="4147772"/>
            <a:ext cx="2750586" cy="55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 flipV="1">
            <a:off x="1559495" y="3774589"/>
            <a:ext cx="9073008" cy="64849"/>
          </a:xfrm>
          <a:prstGeom prst="line">
            <a:avLst/>
          </a:prstGeom>
          <a:ln>
            <a:solidFill>
              <a:srgbClr val="0E620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96765A18-0155-0F45-818D-F1C0B73E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579" y="5509586"/>
            <a:ext cx="2081543" cy="78588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0FEB7B-94A9-DE4D-96B9-7A833128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4FADE8F-9603-FA4B-BD91-3F131F1E1722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 defTabSz="457200"/>
              <a:t>19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837EEBB8-3E78-E346-9980-BB77C8DC2EA9}"/>
              </a:ext>
            </a:extLst>
          </p:cNvPr>
          <p:cNvSpPr/>
          <p:nvPr/>
        </p:nvSpPr>
        <p:spPr>
          <a:xfrm>
            <a:off x="609600" y="1539434"/>
            <a:ext cx="5856790" cy="347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F3020C-1DEF-D047-AF62-7CA90326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C20BA2D-1B2D-DA42-A3B0-427DEC5E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559"/>
            <a:ext cx="10972800" cy="4644605"/>
          </a:xfrm>
        </p:spPr>
        <p:txBody>
          <a:bodyPr/>
          <a:lstStyle/>
          <a:p>
            <a:r>
              <a:rPr lang="en-US" sz="1600" b="1" dirty="0"/>
              <a:t>Part I. BOA GROUP OVERVIEW</a:t>
            </a:r>
          </a:p>
          <a:p>
            <a:pPr lvl="1"/>
            <a:r>
              <a:rPr lang="en-US" sz="1400" dirty="0"/>
              <a:t>Structure of BANK OF AFRICA Group</a:t>
            </a:r>
          </a:p>
          <a:p>
            <a:pPr lvl="1"/>
            <a:r>
              <a:rPr lang="en-US" sz="1400" dirty="0"/>
              <a:t>BOA GROUP’s identity card</a:t>
            </a:r>
          </a:p>
          <a:p>
            <a:pPr lvl="1"/>
            <a:r>
              <a:rPr lang="en-US" sz="1400" dirty="0"/>
              <a:t>BOA GROUP’s role</a:t>
            </a:r>
          </a:p>
          <a:p>
            <a:pPr lvl="1"/>
            <a:r>
              <a:rPr lang="en-US" sz="1400" dirty="0"/>
              <a:t>BOA GROUP’s main figures evolution</a:t>
            </a:r>
          </a:p>
          <a:p>
            <a:pPr lvl="1"/>
            <a:r>
              <a:rPr lang="en-US" sz="1400" dirty="0"/>
              <a:t>BOA GROUP’s main figures as of December 2017</a:t>
            </a:r>
          </a:p>
          <a:p>
            <a:pPr lvl="3"/>
            <a:endParaRPr lang="en-US" dirty="0"/>
          </a:p>
          <a:p>
            <a:r>
              <a:rPr lang="en-US" sz="1600" b="1" dirty="0"/>
              <a:t>PART II. Focus on BOA’s subsidiaries listed on BRVM</a:t>
            </a:r>
          </a:p>
          <a:p>
            <a:pPr lvl="1"/>
            <a:r>
              <a:rPr lang="en-US" sz="1400" dirty="0"/>
              <a:t>BRVM 2017 overview</a:t>
            </a:r>
          </a:p>
          <a:p>
            <a:pPr lvl="1"/>
            <a:r>
              <a:rPr lang="fr-FR" sz="1400" dirty="0"/>
              <a:t>Focus on </a:t>
            </a:r>
            <a:r>
              <a:rPr lang="fr-FR" sz="1400" dirty="0" err="1"/>
              <a:t>BOA’s</a:t>
            </a:r>
            <a:r>
              <a:rPr lang="fr-FR" sz="1400" dirty="0"/>
              <a:t> </a:t>
            </a:r>
            <a:r>
              <a:rPr lang="fr-FR" sz="1400" dirty="0" err="1"/>
              <a:t>listed</a:t>
            </a:r>
            <a:r>
              <a:rPr lang="fr-FR" sz="1400" dirty="0"/>
              <a:t> </a:t>
            </a:r>
            <a:r>
              <a:rPr lang="fr-FR" sz="1400" dirty="0" err="1"/>
              <a:t>banks</a:t>
            </a:r>
            <a:r>
              <a:rPr lang="fr-FR" sz="1400" dirty="0"/>
              <a:t> in Abidjan</a:t>
            </a:r>
            <a:endParaRPr lang="en-US" sz="1400" dirty="0"/>
          </a:p>
          <a:p>
            <a:pPr lvl="1"/>
            <a:r>
              <a:rPr lang="en-US" sz="1400" dirty="0"/>
              <a:t>BOA BENIN overview</a:t>
            </a:r>
          </a:p>
          <a:p>
            <a:pPr lvl="1"/>
            <a:r>
              <a:rPr lang="en-US" sz="1400" dirty="0"/>
              <a:t>BOA BURKINA FASO overview</a:t>
            </a:r>
          </a:p>
          <a:p>
            <a:pPr lvl="1"/>
            <a:r>
              <a:rPr lang="en-US" sz="1400" dirty="0"/>
              <a:t>BOA COTE D’IVOIRE overview</a:t>
            </a:r>
          </a:p>
          <a:p>
            <a:pPr lvl="1"/>
            <a:r>
              <a:rPr lang="en-US" sz="1400" dirty="0"/>
              <a:t>BOA MALI overview</a:t>
            </a:r>
          </a:p>
          <a:p>
            <a:pPr lvl="1"/>
            <a:r>
              <a:rPr lang="en-US" sz="1400" dirty="0"/>
              <a:t>BOA NIGER overview</a:t>
            </a:r>
          </a:p>
          <a:p>
            <a:pPr lvl="1"/>
            <a:r>
              <a:rPr lang="en-US" sz="1400" dirty="0"/>
              <a:t>BOA SENEGAL overview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89B7CE-F886-7147-A494-6136182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DE8F-9603-FA4B-BD91-3F131F1E1722}" type="slidenum">
              <a:rPr lang="fr-MA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fr-MA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66841"/>
            <a:ext cx="10972800" cy="639762"/>
          </a:xfrm>
        </p:spPr>
        <p:txBody>
          <a:bodyPr/>
          <a:lstStyle/>
          <a:p>
            <a:r>
              <a:rPr lang="fr-FR" dirty="0"/>
              <a:t>BANK OF AFRICA Group structure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DE8F-9603-FA4B-BD91-3F131F1E1722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851485" y="1285133"/>
            <a:ext cx="2520280" cy="1006737"/>
            <a:chOff x="1745673" y="1593273"/>
            <a:chExt cx="2632363" cy="1052944"/>
          </a:xfrm>
        </p:grpSpPr>
        <p:sp>
          <p:nvSpPr>
            <p:cNvPr id="7" name="Rectangle 6"/>
            <p:cNvSpPr/>
            <p:nvPr/>
          </p:nvSpPr>
          <p:spPr>
            <a:xfrm>
              <a:off x="1745673" y="1593273"/>
              <a:ext cx="2632363" cy="1052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BMCE Bank of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Africa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Image 5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70969" r="58830" b="17464"/>
            <a:stretch>
              <a:fillRect/>
            </a:stretch>
          </p:blipFill>
          <p:spPr bwMode="auto">
            <a:xfrm>
              <a:off x="1883748" y="1956883"/>
              <a:ext cx="2356212" cy="508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er 8"/>
          <p:cNvGrpSpPr/>
          <p:nvPr/>
        </p:nvGrpSpPr>
        <p:grpSpPr>
          <a:xfrm>
            <a:off x="1851485" y="2825684"/>
            <a:ext cx="2520280" cy="928276"/>
            <a:chOff x="1759527" y="3034146"/>
            <a:chExt cx="2632363" cy="1052944"/>
          </a:xfrm>
        </p:grpSpPr>
        <p:sp>
          <p:nvSpPr>
            <p:cNvPr id="10" name="Rectangle 9"/>
            <p:cNvSpPr/>
            <p:nvPr/>
          </p:nvSpPr>
          <p:spPr>
            <a:xfrm>
              <a:off x="1759527" y="3034146"/>
              <a:ext cx="2632363" cy="1052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 GROUP</a:t>
              </a:r>
            </a:p>
          </p:txBody>
        </p:sp>
        <p:pic>
          <p:nvPicPr>
            <p:cNvPr id="11" name="Image 3" descr="NEW LOGO_fond clair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990" y="3474307"/>
              <a:ext cx="2218610" cy="42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er 32"/>
          <p:cNvGrpSpPr/>
          <p:nvPr/>
        </p:nvGrpSpPr>
        <p:grpSpPr>
          <a:xfrm>
            <a:off x="397686" y="5102457"/>
            <a:ext cx="1152128" cy="720080"/>
            <a:chOff x="695400" y="4653136"/>
            <a:chExt cx="864096" cy="720080"/>
          </a:xfrm>
        </p:grpSpPr>
        <p:sp>
          <p:nvSpPr>
            <p:cNvPr id="13" name="Rectangle 12"/>
            <p:cNvSpPr/>
            <p:nvPr/>
          </p:nvSpPr>
          <p:spPr>
            <a:xfrm>
              <a:off x="695400" y="4653136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 Benin</a:t>
              </a:r>
            </a:p>
          </p:txBody>
        </p:sp>
        <p:pic>
          <p:nvPicPr>
            <p:cNvPr id="15" name="Image 3" descr="NEW LOGO_fond clair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38" b="19639"/>
            <a:stretch/>
          </p:blipFill>
          <p:spPr bwMode="auto">
            <a:xfrm>
              <a:off x="920001" y="4941168"/>
              <a:ext cx="374152" cy="3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Connecteur droit avec flèche 15"/>
          <p:cNvCxnSpPr>
            <a:stCxn id="7" idx="2"/>
            <a:endCxn id="10" idx="0"/>
          </p:cNvCxnSpPr>
          <p:nvPr/>
        </p:nvCxnSpPr>
        <p:spPr>
          <a:xfrm>
            <a:off x="3111625" y="2291870"/>
            <a:ext cx="0" cy="533814"/>
          </a:xfrm>
          <a:prstGeom prst="straightConnector1">
            <a:avLst/>
          </a:prstGeom>
          <a:ln>
            <a:solidFill>
              <a:srgbClr val="0D6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2"/>
            <a:endCxn id="13" idx="0"/>
          </p:cNvCxnSpPr>
          <p:nvPr/>
        </p:nvCxnSpPr>
        <p:spPr>
          <a:xfrm rot="5400000">
            <a:off x="1368440" y="3359271"/>
            <a:ext cx="1348497" cy="2137875"/>
          </a:xfrm>
          <a:prstGeom prst="bentConnector3">
            <a:avLst>
              <a:gd name="adj1" fmla="val 50000"/>
            </a:avLst>
          </a:prstGeom>
          <a:ln>
            <a:solidFill>
              <a:srgbClr val="0D6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127135" y="2431430"/>
            <a:ext cx="715636" cy="20023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D62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01786" y="3934312"/>
            <a:ext cx="996550" cy="2153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D62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51%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D620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er 36"/>
          <p:cNvGrpSpPr/>
          <p:nvPr/>
        </p:nvGrpSpPr>
        <p:grpSpPr>
          <a:xfrm>
            <a:off x="1721060" y="5102457"/>
            <a:ext cx="1152128" cy="720080"/>
            <a:chOff x="695400" y="4653136"/>
            <a:chExt cx="864096" cy="720080"/>
          </a:xfrm>
        </p:grpSpPr>
        <p:sp>
          <p:nvSpPr>
            <p:cNvPr id="38" name="Rectangle 37"/>
            <p:cNvSpPr/>
            <p:nvPr/>
          </p:nvSpPr>
          <p:spPr>
            <a:xfrm>
              <a:off x="695400" y="4653136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 </a:t>
              </a:r>
              <a:r>
                <a:rPr kumimoji="0" lang="mr-I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angal" panose="02040503050203030202" pitchFamily="18" charset="0"/>
                </a:rPr>
                <a:t>…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Image 3" descr="NEW LOGO_fond clair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38" b="19639"/>
            <a:stretch/>
          </p:blipFill>
          <p:spPr bwMode="auto">
            <a:xfrm>
              <a:off x="920001" y="4941168"/>
              <a:ext cx="374152" cy="3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er 39"/>
          <p:cNvGrpSpPr/>
          <p:nvPr/>
        </p:nvGrpSpPr>
        <p:grpSpPr>
          <a:xfrm>
            <a:off x="3044434" y="5102457"/>
            <a:ext cx="1152128" cy="720080"/>
            <a:chOff x="695400" y="4653136"/>
            <a:chExt cx="864096" cy="720080"/>
          </a:xfrm>
        </p:grpSpPr>
        <p:sp>
          <p:nvSpPr>
            <p:cNvPr id="41" name="Rectangle 40"/>
            <p:cNvSpPr/>
            <p:nvPr/>
          </p:nvSpPr>
          <p:spPr>
            <a:xfrm>
              <a:off x="695400" y="4653136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 Sénégal</a:t>
              </a:r>
            </a:p>
          </p:txBody>
        </p:sp>
        <p:pic>
          <p:nvPicPr>
            <p:cNvPr id="42" name="Image 3" descr="NEW LOGO_fond clair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38" b="19639"/>
            <a:stretch/>
          </p:blipFill>
          <p:spPr bwMode="auto">
            <a:xfrm>
              <a:off x="920001" y="4941168"/>
              <a:ext cx="374152" cy="3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er 42"/>
          <p:cNvGrpSpPr/>
          <p:nvPr/>
        </p:nvGrpSpPr>
        <p:grpSpPr>
          <a:xfrm>
            <a:off x="4367808" y="5102457"/>
            <a:ext cx="1152128" cy="720080"/>
            <a:chOff x="695400" y="4653136"/>
            <a:chExt cx="864096" cy="720080"/>
          </a:xfrm>
        </p:grpSpPr>
        <p:sp>
          <p:nvSpPr>
            <p:cNvPr id="44" name="Rectangle 43"/>
            <p:cNvSpPr/>
            <p:nvPr/>
          </p:nvSpPr>
          <p:spPr>
            <a:xfrm>
              <a:off x="695400" y="4653136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0D620E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BOA Kenya</a:t>
              </a:r>
            </a:p>
          </p:txBody>
        </p:sp>
        <p:pic>
          <p:nvPicPr>
            <p:cNvPr id="45" name="Image 3" descr="NEW LOGO_fond clair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38" b="19639"/>
            <a:stretch/>
          </p:blipFill>
          <p:spPr bwMode="auto">
            <a:xfrm>
              <a:off x="920001" y="4941168"/>
              <a:ext cx="374152" cy="32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Connecteur droit avec flèche 16"/>
          <p:cNvCxnSpPr>
            <a:stCxn id="10" idx="2"/>
            <a:endCxn id="38" idx="0"/>
          </p:cNvCxnSpPr>
          <p:nvPr/>
        </p:nvCxnSpPr>
        <p:spPr>
          <a:xfrm rot="5400000">
            <a:off x="2030127" y="4020958"/>
            <a:ext cx="1348497" cy="814501"/>
          </a:xfrm>
          <a:prstGeom prst="bentConnector3">
            <a:avLst>
              <a:gd name="adj1" fmla="val 50000"/>
            </a:avLst>
          </a:prstGeom>
          <a:ln>
            <a:solidFill>
              <a:srgbClr val="0D6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16"/>
          <p:cNvCxnSpPr>
            <a:stCxn id="10" idx="2"/>
            <a:endCxn id="41" idx="0"/>
          </p:cNvCxnSpPr>
          <p:nvPr/>
        </p:nvCxnSpPr>
        <p:spPr>
          <a:xfrm rot="16200000" flipH="1">
            <a:off x="2691813" y="4173771"/>
            <a:ext cx="1348497" cy="508873"/>
          </a:xfrm>
          <a:prstGeom prst="bentConnector3">
            <a:avLst>
              <a:gd name="adj1" fmla="val 50000"/>
            </a:avLst>
          </a:prstGeom>
          <a:ln>
            <a:solidFill>
              <a:srgbClr val="0D6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16"/>
          <p:cNvCxnSpPr>
            <a:stCxn id="10" idx="2"/>
            <a:endCxn id="44" idx="0"/>
          </p:cNvCxnSpPr>
          <p:nvPr/>
        </p:nvCxnSpPr>
        <p:spPr>
          <a:xfrm rot="16200000" flipH="1">
            <a:off x="3353500" y="3512084"/>
            <a:ext cx="1348497" cy="1832247"/>
          </a:xfrm>
          <a:prstGeom prst="bentConnector3">
            <a:avLst>
              <a:gd name="adj1" fmla="val 50000"/>
            </a:avLst>
          </a:prstGeom>
          <a:ln>
            <a:solidFill>
              <a:srgbClr val="0D6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9620479" y="2262336"/>
            <a:ext cx="1944216" cy="2746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1 EUR = 11 MAD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5673634" y="1285133"/>
            <a:ext cx="5908766" cy="1006738"/>
          </a:xfrm>
          <a:prstGeom prst="rect">
            <a:avLst/>
          </a:prstGeom>
          <a:solidFill>
            <a:srgbClr val="EAEAEA">
              <a:alpha val="49804"/>
            </a:srgbClr>
          </a:solidFill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0" bIns="0" anchor="t"/>
          <a:lstStyle/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BMCE Bank of Africa, is the 2nd largest commercial bank in Morocco </a:t>
            </a:r>
          </a:p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BMCE Bank’s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asset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December 2017 amounts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 28,5 Billions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 equity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stands 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 1,7 Billions.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673634" y="2655518"/>
            <a:ext cx="5908766" cy="1973752"/>
          </a:xfrm>
          <a:prstGeom prst="rect">
            <a:avLst/>
          </a:prstGeom>
          <a:solidFill>
            <a:srgbClr val="EAEAEA">
              <a:alpha val="49804"/>
            </a:srgbClr>
          </a:solidFill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0" bIns="0" anchor="t"/>
          <a:lstStyle/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Group is a Luxembourgian  holding</a:t>
            </a:r>
          </a:p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Group’s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asset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2017 amounts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 7,7 Billions, with EUR 3,9 Billions of Customer loans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GROUP’s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 equity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stands 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 536 Millions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WAEMU subsidiaries (banks) are under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WEST AFRICA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umbrella, a regulated entity based in Ivory Coast and controlled by BOA GROUP (100%)</a:t>
            </a: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5673634" y="4874344"/>
            <a:ext cx="5908766" cy="1359487"/>
          </a:xfrm>
          <a:prstGeom prst="rect">
            <a:avLst/>
          </a:prstGeom>
          <a:solidFill>
            <a:srgbClr val="EAEAEA">
              <a:alpha val="49804"/>
            </a:srgbClr>
          </a:solidFill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0" bIns="0" anchor="t"/>
          <a:lstStyle/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Group is present in 17 Sub-Saharan countries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France where it controls the majority of the stakes and manage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subsidiaries.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1" indent="-180975" algn="l" defTabSz="911225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620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subsidiaries are located in the WAEMU zone, in the East-African Community zone, in DRC, Madagascar and Djibouti.</a:t>
            </a:r>
          </a:p>
        </p:txBody>
      </p:sp>
    </p:spTree>
    <p:extLst>
      <p:ext uri="{BB962C8B-B14F-4D97-AF65-F5344CB8AC3E}">
        <p14:creationId xmlns:p14="http://schemas.microsoft.com/office/powerpoint/2010/main" val="391539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00475"/>
            <a:ext cx="10972800" cy="639762"/>
          </a:xfrm>
        </p:spPr>
        <p:txBody>
          <a:bodyPr/>
          <a:lstStyle/>
          <a:p>
            <a:r>
              <a:rPr lang="fr-FR" dirty="0"/>
              <a:t>BOA </a:t>
            </a:r>
            <a:r>
              <a:rPr lang="fr-FR" dirty="0" err="1"/>
              <a:t>GROUP’s</a:t>
            </a:r>
            <a:r>
              <a:rPr lang="fr-FR" dirty="0"/>
              <a:t> </a:t>
            </a:r>
            <a:r>
              <a:rPr lang="fr-FR" dirty="0" err="1"/>
              <a:t>identity</a:t>
            </a:r>
            <a:r>
              <a:rPr lang="fr-FR" dirty="0"/>
              <a:t> </a:t>
            </a:r>
            <a:r>
              <a:rPr lang="fr-FR" dirty="0" err="1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DE8F-9603-FA4B-BD91-3F131F1E1722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400" y="1346055"/>
            <a:ext cx="360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 Group shareholders as of 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Decembre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</a:t>
            </a:r>
            <a:endParaRPr kumimoji="0" lang="fr-FR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2312" y="1096450"/>
            <a:ext cx="1360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presence</a:t>
            </a:r>
            <a:endParaRPr kumimoji="0" lang="fr-FR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96" y="1388837"/>
            <a:ext cx="6349712" cy="4755779"/>
          </a:xfrm>
          <a:prstGeom prst="rect">
            <a:avLst/>
          </a:prstGeom>
        </p:spPr>
      </p:pic>
      <p:pic>
        <p:nvPicPr>
          <p:cNvPr id="13" name="Image 3" descr="NEW LOGO_fond clai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79" y="1275643"/>
            <a:ext cx="2073321" cy="4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513997" y="2059650"/>
          <a:ext cx="5157179" cy="341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90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</a:t>
            </a:r>
            <a:r>
              <a:rPr lang="fr-FR" dirty="0" err="1"/>
              <a:t>GROUP’s</a:t>
            </a:r>
            <a:r>
              <a:rPr lang="fr-FR" dirty="0"/>
              <a:t> 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66802"/>
            <a:ext cx="10972800" cy="759542"/>
          </a:xfrm>
        </p:spPr>
        <p:txBody>
          <a:bodyPr>
            <a:normAutofit/>
          </a:bodyPr>
          <a:lstStyle/>
          <a:p>
            <a:r>
              <a:rPr lang="en-US" sz="1600" dirty="0"/>
              <a:t>BOA SERVICES based in Dakar, supervises, controls and monitors banks’ activities, in terms of:</a:t>
            </a:r>
          </a:p>
          <a:p>
            <a:pPr lvl="1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85FDF-0B94-9F45-9E33-CD2E5BECD767}"/>
              </a:ext>
            </a:extLst>
          </p:cNvPr>
          <p:cNvSpPr/>
          <p:nvPr/>
        </p:nvSpPr>
        <p:spPr>
          <a:xfrm>
            <a:off x="6988037" y="3001266"/>
            <a:ext cx="4112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BOA SERVICES accounts 150 persons</a:t>
            </a:r>
          </a:p>
          <a:p>
            <a:pPr algn="ctr"/>
            <a:r>
              <a:rPr lang="en-US" sz="2000" dirty="0"/>
              <a:t>and 15 nationalities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B763C5-2A8C-094E-9BD2-E5B8E49FC132}"/>
              </a:ext>
            </a:extLst>
          </p:cNvPr>
          <p:cNvSpPr txBox="1"/>
          <p:nvPr/>
        </p:nvSpPr>
        <p:spPr>
          <a:xfrm>
            <a:off x="7388155" y="3939289"/>
            <a:ext cx="3170717" cy="6644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44118" tIns="53340" rIns="53340" bIns="53340" numCol="1" spcCol="1270" anchor="ctr" anchorCtr="0">
            <a:noAutofit/>
          </a:bodyPr>
          <a:lstStyle/>
          <a:p>
            <a:r>
              <a:rPr lang="fr-FR" dirty="0" err="1"/>
              <a:t>Economy</a:t>
            </a:r>
            <a:r>
              <a:rPr lang="fr-FR" dirty="0"/>
              <a:t> of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E84B140-43FF-EF4C-83F7-2664FC160A4B}"/>
              </a:ext>
            </a:extLst>
          </p:cNvPr>
          <p:cNvGrpSpPr/>
          <p:nvPr/>
        </p:nvGrpSpPr>
        <p:grpSpPr>
          <a:xfrm>
            <a:off x="794883" y="1717771"/>
            <a:ext cx="4633300" cy="433534"/>
            <a:chOff x="398328" y="0"/>
            <a:chExt cx="4633300" cy="433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D3E71F-C4AA-EE4E-B52B-77E5804B5265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C0ED19F-366B-4040-8079-CB27254532F0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 err="1"/>
                <a:t>Strategy</a:t>
              </a:r>
              <a:r>
                <a:rPr lang="fr-FR" kern="1200" dirty="0"/>
                <a:t> </a:t>
              </a:r>
              <a:r>
                <a:rPr lang="fr-FR" kern="1200" dirty="0" err="1"/>
                <a:t>definition</a:t>
              </a:r>
              <a:endParaRPr lang="fr-FR" kern="12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5CD2E39-4F90-4349-889D-806BC628D446}"/>
              </a:ext>
            </a:extLst>
          </p:cNvPr>
          <p:cNvGrpSpPr/>
          <p:nvPr/>
        </p:nvGrpSpPr>
        <p:grpSpPr>
          <a:xfrm>
            <a:off x="966333" y="2272437"/>
            <a:ext cx="4633300" cy="433534"/>
            <a:chOff x="398328" y="0"/>
            <a:chExt cx="4633300" cy="433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2AC095-2259-8D43-A418-4C98BD7776B3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5B669EA-9515-C048-8DF8-47927EDA030E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IT &amp; </a:t>
              </a:r>
              <a:r>
                <a:rPr lang="fr-FR" dirty="0" err="1">
                  <a:solidFill>
                    <a:schemeClr val="bg1"/>
                  </a:solidFill>
                </a:rPr>
                <a:t>Process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5E7621F-4089-2A42-B0D2-1D009F8BB673}"/>
              </a:ext>
            </a:extLst>
          </p:cNvPr>
          <p:cNvGrpSpPr/>
          <p:nvPr/>
        </p:nvGrpSpPr>
        <p:grpSpPr>
          <a:xfrm>
            <a:off x="966333" y="3381769"/>
            <a:ext cx="4633300" cy="433534"/>
            <a:chOff x="398328" y="0"/>
            <a:chExt cx="4633300" cy="4335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64974-A3B3-DE4F-A002-BE1B41C4B4C3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DFA24B4-A07A-5648-84D2-1BBEBEF29E2E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Treasury</a:t>
              </a:r>
              <a:r>
                <a:rPr lang="fr-FR" dirty="0">
                  <a:solidFill>
                    <a:schemeClr val="bg1"/>
                  </a:solidFill>
                </a:rPr>
                <a:t> support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2EC0F01-485D-9144-B6D9-AFC30ECBEC19}"/>
              </a:ext>
            </a:extLst>
          </p:cNvPr>
          <p:cNvSpPr txBox="1"/>
          <p:nvPr/>
        </p:nvSpPr>
        <p:spPr>
          <a:xfrm>
            <a:off x="966333" y="4491101"/>
            <a:ext cx="4633300" cy="433534"/>
          </a:xfrm>
          <a:prstGeom prst="rect">
            <a:avLst/>
          </a:prstGeom>
          <a:solidFill>
            <a:srgbClr val="9BBB59">
              <a:shade val="80000"/>
              <a:hueOff val="109454"/>
              <a:satOff val="-716"/>
              <a:lumOff val="12277"/>
              <a:alphaOff val="0"/>
            </a:srgbClr>
          </a:solidFill>
          <a:ln w="381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344118" tIns="53340" rIns="53340" bIns="53340" numCol="1" spcCol="1270" anchor="ctr" anchorCtr="0">
            <a:noAutofit/>
          </a:bodyPr>
          <a:lstStyle/>
          <a:p>
            <a:pPr lvl="0"/>
            <a:r>
              <a:rPr lang="fr-FR" dirty="0">
                <a:solidFill>
                  <a:schemeClr val="bg1"/>
                </a:solidFill>
              </a:rPr>
              <a:t>Digital &amp; Marketing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EBE7E96-942A-A547-ADD2-E2B5E15A1970}"/>
              </a:ext>
            </a:extLst>
          </p:cNvPr>
          <p:cNvGrpSpPr/>
          <p:nvPr/>
        </p:nvGrpSpPr>
        <p:grpSpPr>
          <a:xfrm>
            <a:off x="966333" y="5600433"/>
            <a:ext cx="4633300" cy="433534"/>
            <a:chOff x="398328" y="0"/>
            <a:chExt cx="4633300" cy="43353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F46155-F977-8B49-B6DE-DEC7C2724518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1DCB82B-4C34-BE46-908A-684D7E1B140F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  <a:solidFill>
              <a:srgbClr val="9BBB59">
                <a:shade val="80000"/>
                <a:hueOff val="109454"/>
                <a:satOff val="-716"/>
                <a:lumOff val="12277"/>
                <a:alphaOff val="0"/>
              </a:srgbClr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Human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Resources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8E061F2-3AA5-FA43-870C-3E2B8A374C43}"/>
              </a:ext>
            </a:extLst>
          </p:cNvPr>
          <p:cNvGrpSpPr/>
          <p:nvPr/>
        </p:nvGrpSpPr>
        <p:grpSpPr>
          <a:xfrm>
            <a:off x="794883" y="2827103"/>
            <a:ext cx="4633300" cy="433534"/>
            <a:chOff x="398328" y="0"/>
            <a:chExt cx="4633300" cy="4335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C22895-99B9-2740-B8DA-623A85EE9AF2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E93BD5B-FC37-4B49-B3BE-BA8635C69536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/>
                <a:t>Financial performance monitoring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B75E0E4-FBE2-DC4A-8B03-0893B56A1A04}"/>
              </a:ext>
            </a:extLst>
          </p:cNvPr>
          <p:cNvGrpSpPr/>
          <p:nvPr/>
        </p:nvGrpSpPr>
        <p:grpSpPr>
          <a:xfrm>
            <a:off x="794883" y="3936435"/>
            <a:ext cx="4633300" cy="433534"/>
            <a:chOff x="398328" y="0"/>
            <a:chExt cx="4633300" cy="43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3B5EDF-7C14-E344-AEA3-0AEC34BA1D70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8263875-3A73-934A-B8E4-659EBB4C7309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Risks</a:t>
              </a:r>
              <a:r>
                <a:rPr lang="fr-FR" dirty="0">
                  <a:solidFill>
                    <a:schemeClr val="bg1"/>
                  </a:solidFill>
                </a:rPr>
                <a:t> monitoring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B8B1F6D8-D8CB-004E-B083-8B316AD60224}"/>
              </a:ext>
            </a:extLst>
          </p:cNvPr>
          <p:cNvGrpSpPr/>
          <p:nvPr/>
        </p:nvGrpSpPr>
        <p:grpSpPr>
          <a:xfrm>
            <a:off x="794883" y="5045767"/>
            <a:ext cx="4633300" cy="433534"/>
            <a:chOff x="398328" y="0"/>
            <a:chExt cx="4633300" cy="43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C05151F-2F14-6C4A-84E2-E4FF1AA16EB7}"/>
                </a:ext>
              </a:extLst>
            </p:cNvPr>
            <p:cNvSpPr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493C27F5-098C-2E49-AD94-4101F6B59604}"/>
                </a:ext>
              </a:extLst>
            </p:cNvPr>
            <p:cNvSpPr txBox="1"/>
            <p:nvPr/>
          </p:nvSpPr>
          <p:spPr>
            <a:xfrm>
              <a:off x="398328" y="0"/>
              <a:ext cx="4633300" cy="433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118" tIns="53340" rIns="53340" bIns="53340" numCol="1" spcCol="1270" anchor="ctr" anchorCtr="0">
              <a:no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Compliance, AML, Audit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03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/>
        </p:nvGraphicFramePr>
        <p:xfrm>
          <a:off x="4306316" y="4381052"/>
          <a:ext cx="3363014" cy="223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Graphique 4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402194" y="1823850"/>
          <a:ext cx="3397011" cy="203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</a:t>
            </a:r>
            <a:r>
              <a:rPr lang="fr-FR" dirty="0" err="1"/>
              <a:t>GROUP’s</a:t>
            </a:r>
            <a:r>
              <a:rPr lang="fr-FR" dirty="0"/>
              <a:t> main figures </a:t>
            </a:r>
            <a:r>
              <a:rPr lang="fr-FR" dirty="0" err="1"/>
              <a:t>growth</a:t>
            </a:r>
            <a:r>
              <a:rPr lang="fr-FR" dirty="0"/>
              <a:t> (2013-2017)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DE8F-9603-FA4B-BD91-3F131F1E1722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4555" y="1147928"/>
            <a:ext cx="2592288" cy="2380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Balance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sheet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(MEUR)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80783" y="1169443"/>
            <a:ext cx="2814081" cy="2380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loans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(MEUR)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401150" y="1147927"/>
            <a:ext cx="2814081" cy="2380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deposits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(MEUR)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04555" y="4046201"/>
            <a:ext cx="2592288" cy="2380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Operating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Income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(MEUR)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91679" y="4067717"/>
            <a:ext cx="2592288" cy="23802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Income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Group’s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(MEUR)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9347997" y="4587973"/>
            <a:ext cx="1314850" cy="402689"/>
            <a:chOff x="9756377" y="5883797"/>
            <a:chExt cx="1314850" cy="402689"/>
          </a:xfrm>
        </p:grpSpPr>
        <p:sp>
          <p:nvSpPr>
            <p:cNvPr id="31" name="Ellipse 30"/>
            <p:cNvSpPr/>
            <p:nvPr/>
          </p:nvSpPr>
          <p:spPr>
            <a:xfrm>
              <a:off x="10272464" y="5883797"/>
              <a:ext cx="314861" cy="27597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756377" y="6162022"/>
              <a:ext cx="1314850" cy="12446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Average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fr-FR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annual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growth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(2013-2017)</a:t>
              </a:r>
            </a:p>
          </p:txBody>
        </p:sp>
      </p:grpSp>
      <p:sp>
        <p:nvSpPr>
          <p:cNvPr id="33" name="Ellipse 32"/>
          <p:cNvSpPr/>
          <p:nvPr/>
        </p:nvSpPr>
        <p:spPr>
          <a:xfrm>
            <a:off x="1737707" y="1562381"/>
            <a:ext cx="725984" cy="3938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+12 % AGG</a:t>
            </a:r>
          </a:p>
        </p:txBody>
      </p:sp>
      <p:sp>
        <p:nvSpPr>
          <p:cNvPr id="34" name="Ellipse 33"/>
          <p:cNvSpPr/>
          <p:nvPr/>
        </p:nvSpPr>
        <p:spPr>
          <a:xfrm>
            <a:off x="5624831" y="1633659"/>
            <a:ext cx="725984" cy="3938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+12 % AGG</a:t>
            </a:r>
          </a:p>
        </p:txBody>
      </p:sp>
      <p:sp>
        <p:nvSpPr>
          <p:cNvPr id="35" name="Ellipse 34"/>
          <p:cNvSpPr/>
          <p:nvPr/>
        </p:nvSpPr>
        <p:spPr>
          <a:xfrm>
            <a:off x="9445198" y="1612143"/>
            <a:ext cx="725984" cy="3938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+11 % AGG</a:t>
            </a:r>
          </a:p>
        </p:txBody>
      </p:sp>
      <p:sp>
        <p:nvSpPr>
          <p:cNvPr id="36" name="Ellipse 35"/>
          <p:cNvSpPr/>
          <p:nvPr/>
        </p:nvSpPr>
        <p:spPr>
          <a:xfrm>
            <a:off x="1737707" y="4355051"/>
            <a:ext cx="725984" cy="3938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+10 % AGG</a:t>
            </a:r>
          </a:p>
        </p:txBody>
      </p:sp>
      <p:sp>
        <p:nvSpPr>
          <p:cNvPr id="42" name="Ellipse 41"/>
          <p:cNvSpPr/>
          <p:nvPr/>
        </p:nvSpPr>
        <p:spPr>
          <a:xfrm>
            <a:off x="5624831" y="4459276"/>
            <a:ext cx="725984" cy="3938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+ 25 % AGG</a:t>
            </a:r>
          </a:p>
        </p:txBody>
      </p:sp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/>
        </p:nvGraphicFramePr>
        <p:xfrm>
          <a:off x="4306316" y="1698207"/>
          <a:ext cx="3363014" cy="218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/>
        </p:nvGraphicFramePr>
        <p:xfrm>
          <a:off x="402194" y="4580464"/>
          <a:ext cx="3397011" cy="204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Graphique 5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8126683" y="1689665"/>
          <a:ext cx="3363014" cy="211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2471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BOA </a:t>
            </a:r>
            <a:r>
              <a:rPr lang="fr-FR" dirty="0" err="1"/>
              <a:t>GROUP’s</a:t>
            </a:r>
            <a:r>
              <a:rPr lang="fr-FR" dirty="0"/>
              <a:t> main figures as of </a:t>
            </a:r>
            <a:r>
              <a:rPr lang="fr-FR" dirty="0" err="1"/>
              <a:t>December</a:t>
            </a:r>
            <a:r>
              <a:rPr lang="fr-FR" dirty="0"/>
              <a:t>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DE8F-9603-FA4B-BD91-3F131F1E1722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020"/>
              </p:ext>
            </p:extLst>
          </p:nvPr>
        </p:nvGraphicFramePr>
        <p:xfrm>
          <a:off x="609600" y="1207055"/>
          <a:ext cx="4778414" cy="499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EUR</a:t>
                      </a:r>
                      <a:r>
                        <a:rPr lang="fr-FR" sz="1400" baseline="0" dirty="0">
                          <a:latin typeface="+mn-lt"/>
                        </a:rPr>
                        <a:t> Million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2017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latin typeface="+mn-lt"/>
                        </a:rPr>
                        <a:t>Annual</a:t>
                      </a:r>
                      <a:r>
                        <a:rPr lang="fr-FR" sz="1400" baseline="0" dirty="0">
                          <a:latin typeface="+mn-lt"/>
                        </a:rPr>
                        <a:t> variation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Total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Asset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7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659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-2,0%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Customer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loans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3 930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+3,0%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Customer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deposits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5</a:t>
                      </a:r>
                      <a:r>
                        <a:rPr lang="de-DE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180  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+3,4%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Equity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Group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share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536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 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+2,9%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fr-FR" sz="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Net Banking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Income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+0,7%</a:t>
                      </a:r>
                      <a:endParaRPr lang="fr-FR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Net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Income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+10,6%</a:t>
                      </a:r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Net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Income</a:t>
                      </a:r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Group </a:t>
                      </a:r>
                      <a:r>
                        <a:rPr lang="fr-FR" sz="1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share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+13%</a:t>
                      </a:r>
                      <a:endParaRPr lang="fr-FR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fr-FR" sz="200" b="0" dirty="0">
                        <a:latin typeface="+mn-lt"/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n-lt"/>
                        </a:rPr>
                        <a:t>Cost</a:t>
                      </a:r>
                      <a:r>
                        <a:rPr lang="fr-FR" sz="1400" dirty="0">
                          <a:latin typeface="+mn-lt"/>
                        </a:rPr>
                        <a:t> to </a:t>
                      </a:r>
                      <a:r>
                        <a:rPr lang="fr-FR" sz="1400" dirty="0" err="1">
                          <a:latin typeface="+mn-lt"/>
                        </a:rPr>
                        <a:t>income</a:t>
                      </a:r>
                      <a:r>
                        <a:rPr lang="fr-FR" sz="1400" dirty="0">
                          <a:latin typeface="+mn-lt"/>
                        </a:rPr>
                        <a:t> ratio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latin typeface="+mn-lt"/>
                        </a:rPr>
                        <a:t>64,9%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+mn-lt"/>
                        </a:rPr>
                        <a:t>Cost</a:t>
                      </a:r>
                      <a:r>
                        <a:rPr lang="fr-FR" sz="1400" dirty="0">
                          <a:latin typeface="+mn-lt"/>
                        </a:rPr>
                        <a:t> of </a:t>
                      </a:r>
                      <a:r>
                        <a:rPr lang="fr-FR" sz="1400" dirty="0" err="1">
                          <a:latin typeface="+mn-lt"/>
                        </a:rPr>
                        <a:t>risk</a:t>
                      </a:r>
                      <a:r>
                        <a:rPr lang="fr-FR" sz="1400" dirty="0">
                          <a:latin typeface="+mn-lt"/>
                        </a:rPr>
                        <a:t>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latin typeface="+mn-lt"/>
                        </a:rPr>
                        <a:t>1,16%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NPL ratio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10,4%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Provision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/ NPL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67,9%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lang="fr-FR" sz="200" dirty="0">
                        <a:latin typeface="+mn-lt"/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ROE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latin typeface="+mn-lt"/>
                        </a:rPr>
                        <a:t>14,4%</a:t>
                      </a:r>
                      <a:endParaRPr lang="fr-FR" sz="14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</a:rPr>
                        <a:t>ROA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latin typeface="+mn-lt"/>
                        </a:rPr>
                        <a:t>1,0%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7325148" y="1375814"/>
            <a:ext cx="3186853" cy="1370473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5 600 employees and 500 branches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3 millions customers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9600" y="6252805"/>
            <a:ext cx="1818640" cy="20709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figures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3DD92D-EED4-3F41-B16A-C4949FF2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6" y="3108413"/>
            <a:ext cx="5104348" cy="31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of BOA GROUP’s subsidiaries in average RWA and aggregated Net income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DE8F-9603-FA4B-BD91-3F131F1E1722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638530" y="2034637"/>
            <a:ext cx="3694931" cy="3902337"/>
            <a:chOff x="539552" y="1340768"/>
            <a:chExt cx="4176464" cy="4392488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539552" y="1340768"/>
              <a:ext cx="4176464" cy="4392488"/>
              <a:chOff x="1868" y="2341"/>
              <a:chExt cx="1309" cy="1488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854" y="2850"/>
                <a:ext cx="162" cy="99"/>
              </a:xfrm>
              <a:prstGeom prst="rect">
                <a:avLst/>
              </a:prstGeom>
              <a:solidFill>
                <a:srgbClr val="4AACC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645" y="3119"/>
                <a:ext cx="162" cy="99"/>
              </a:xfrm>
              <a:prstGeom prst="rect">
                <a:avLst/>
              </a:pr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189" y="2589"/>
                <a:ext cx="405" cy="292"/>
              </a:xfrm>
              <a:prstGeom prst="rect">
                <a:avLst/>
              </a:prstGeom>
              <a:solidFill>
                <a:srgbClr val="4E7FBB"/>
              </a:solidFill>
              <a:ln w="3175" algn="ctr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2"/>
              <p:cNvSpPr>
                <a:spLocks/>
              </p:cNvSpPr>
              <p:nvPr/>
            </p:nvSpPr>
            <p:spPr bwMode="auto">
              <a:xfrm>
                <a:off x="2196" y="2623"/>
                <a:ext cx="302" cy="251"/>
              </a:xfrm>
              <a:custGeom>
                <a:avLst/>
                <a:gdLst>
                  <a:gd name="T0" fmla="*/ 283 w 286"/>
                  <a:gd name="T1" fmla="*/ 210 h 250"/>
                  <a:gd name="T2" fmla="*/ 268 w 286"/>
                  <a:gd name="T3" fmla="*/ 210 h 250"/>
                  <a:gd name="T4" fmla="*/ 258 w 286"/>
                  <a:gd name="T5" fmla="*/ 219 h 250"/>
                  <a:gd name="T6" fmla="*/ 219 w 286"/>
                  <a:gd name="T7" fmla="*/ 219 h 250"/>
                  <a:gd name="T8" fmla="*/ 193 w 286"/>
                  <a:gd name="T9" fmla="*/ 231 h 250"/>
                  <a:gd name="T10" fmla="*/ 168 w 286"/>
                  <a:gd name="T11" fmla="*/ 219 h 250"/>
                  <a:gd name="T12" fmla="*/ 140 w 286"/>
                  <a:gd name="T13" fmla="*/ 219 h 250"/>
                  <a:gd name="T14" fmla="*/ 114 w 286"/>
                  <a:gd name="T15" fmla="*/ 210 h 250"/>
                  <a:gd name="T16" fmla="*/ 89 w 286"/>
                  <a:gd name="T17" fmla="*/ 210 h 250"/>
                  <a:gd name="T18" fmla="*/ 79 w 286"/>
                  <a:gd name="T19" fmla="*/ 231 h 250"/>
                  <a:gd name="T20" fmla="*/ 79 w 286"/>
                  <a:gd name="T21" fmla="*/ 253 h 250"/>
                  <a:gd name="T22" fmla="*/ 64 w 286"/>
                  <a:gd name="T23" fmla="*/ 231 h 250"/>
                  <a:gd name="T24" fmla="*/ 51 w 286"/>
                  <a:gd name="T25" fmla="*/ 241 h 250"/>
                  <a:gd name="T26" fmla="*/ 39 w 286"/>
                  <a:gd name="T27" fmla="*/ 231 h 250"/>
                  <a:gd name="T28" fmla="*/ 24 w 286"/>
                  <a:gd name="T29" fmla="*/ 231 h 250"/>
                  <a:gd name="T30" fmla="*/ 0 w 286"/>
                  <a:gd name="T31" fmla="*/ 198 h 250"/>
                  <a:gd name="T32" fmla="*/ 0 w 286"/>
                  <a:gd name="T33" fmla="*/ 177 h 250"/>
                  <a:gd name="T34" fmla="*/ 79 w 286"/>
                  <a:gd name="T35" fmla="*/ 164 h 250"/>
                  <a:gd name="T36" fmla="*/ 89 w 286"/>
                  <a:gd name="T37" fmla="*/ 155 h 250"/>
                  <a:gd name="T38" fmla="*/ 89 w 286"/>
                  <a:gd name="T39" fmla="*/ 97 h 250"/>
                  <a:gd name="T40" fmla="*/ 114 w 286"/>
                  <a:gd name="T41" fmla="*/ 85 h 250"/>
                  <a:gd name="T42" fmla="*/ 247 w 286"/>
                  <a:gd name="T43" fmla="*/ 0 h 250"/>
                  <a:gd name="T44" fmla="*/ 295 w 286"/>
                  <a:gd name="T45" fmla="*/ 0 h 250"/>
                  <a:gd name="T46" fmla="*/ 308 w 286"/>
                  <a:gd name="T47" fmla="*/ 12 h 250"/>
                  <a:gd name="T48" fmla="*/ 308 w 286"/>
                  <a:gd name="T49" fmla="*/ 43 h 250"/>
                  <a:gd name="T50" fmla="*/ 322 w 286"/>
                  <a:gd name="T51" fmla="*/ 67 h 250"/>
                  <a:gd name="T52" fmla="*/ 337 w 286"/>
                  <a:gd name="T53" fmla="*/ 67 h 250"/>
                  <a:gd name="T54" fmla="*/ 322 w 286"/>
                  <a:gd name="T55" fmla="*/ 134 h 250"/>
                  <a:gd name="T56" fmla="*/ 283 w 286"/>
                  <a:gd name="T57" fmla="*/ 198 h 250"/>
                  <a:gd name="T58" fmla="*/ 283 w 286"/>
                  <a:gd name="T59" fmla="*/ 210 h 2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6"/>
                  <a:gd name="T91" fmla="*/ 0 h 250"/>
                  <a:gd name="T92" fmla="*/ 286 w 286"/>
                  <a:gd name="T93" fmla="*/ 250 h 2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6" h="250">
                    <a:moveTo>
                      <a:pt x="241" y="207"/>
                    </a:moveTo>
                    <a:lnTo>
                      <a:pt x="228" y="207"/>
                    </a:lnTo>
                    <a:lnTo>
                      <a:pt x="219" y="216"/>
                    </a:lnTo>
                    <a:lnTo>
                      <a:pt x="186" y="216"/>
                    </a:lnTo>
                    <a:lnTo>
                      <a:pt x="164" y="228"/>
                    </a:lnTo>
                    <a:lnTo>
                      <a:pt x="143" y="216"/>
                    </a:lnTo>
                    <a:lnTo>
                      <a:pt x="119" y="216"/>
                    </a:lnTo>
                    <a:lnTo>
                      <a:pt x="97" y="207"/>
                    </a:lnTo>
                    <a:lnTo>
                      <a:pt x="76" y="207"/>
                    </a:lnTo>
                    <a:lnTo>
                      <a:pt x="67" y="228"/>
                    </a:lnTo>
                    <a:lnTo>
                      <a:pt x="67" y="250"/>
                    </a:lnTo>
                    <a:lnTo>
                      <a:pt x="55" y="228"/>
                    </a:lnTo>
                    <a:lnTo>
                      <a:pt x="43" y="238"/>
                    </a:lnTo>
                    <a:lnTo>
                      <a:pt x="33" y="228"/>
                    </a:lnTo>
                    <a:lnTo>
                      <a:pt x="21" y="228"/>
                    </a:lnTo>
                    <a:lnTo>
                      <a:pt x="0" y="195"/>
                    </a:lnTo>
                    <a:lnTo>
                      <a:pt x="0" y="174"/>
                    </a:lnTo>
                    <a:lnTo>
                      <a:pt x="67" y="161"/>
                    </a:lnTo>
                    <a:lnTo>
                      <a:pt x="76" y="152"/>
                    </a:lnTo>
                    <a:lnTo>
                      <a:pt x="76" y="97"/>
                    </a:lnTo>
                    <a:lnTo>
                      <a:pt x="97" y="85"/>
                    </a:lnTo>
                    <a:lnTo>
                      <a:pt x="210" y="0"/>
                    </a:lnTo>
                    <a:lnTo>
                      <a:pt x="250" y="0"/>
                    </a:lnTo>
                    <a:lnTo>
                      <a:pt x="262" y="12"/>
                    </a:lnTo>
                    <a:lnTo>
                      <a:pt x="262" y="43"/>
                    </a:lnTo>
                    <a:lnTo>
                      <a:pt x="274" y="67"/>
                    </a:lnTo>
                    <a:lnTo>
                      <a:pt x="286" y="67"/>
                    </a:lnTo>
                    <a:lnTo>
                      <a:pt x="274" y="131"/>
                    </a:lnTo>
                    <a:lnTo>
                      <a:pt x="241" y="195"/>
                    </a:lnTo>
                    <a:lnTo>
                      <a:pt x="241" y="207"/>
                    </a:lnTo>
                    <a:close/>
                  </a:path>
                </a:pathLst>
              </a:cu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3"/>
              <p:cNvSpPr>
                <a:spLocks/>
              </p:cNvSpPr>
              <p:nvPr/>
            </p:nvSpPr>
            <p:spPr bwMode="auto">
              <a:xfrm>
                <a:off x="2246" y="2831"/>
                <a:ext cx="219" cy="192"/>
              </a:xfrm>
              <a:custGeom>
                <a:avLst/>
                <a:gdLst>
                  <a:gd name="T0" fmla="*/ 245 w 207"/>
                  <a:gd name="T1" fmla="*/ 9 h 192"/>
                  <a:gd name="T2" fmla="*/ 245 w 207"/>
                  <a:gd name="T3" fmla="*/ 21 h 192"/>
                  <a:gd name="T4" fmla="*/ 245 w 207"/>
                  <a:gd name="T5" fmla="*/ 43 h 192"/>
                  <a:gd name="T6" fmla="*/ 234 w 207"/>
                  <a:gd name="T7" fmla="*/ 52 h 192"/>
                  <a:gd name="T8" fmla="*/ 219 w 207"/>
                  <a:gd name="T9" fmla="*/ 97 h 192"/>
                  <a:gd name="T10" fmla="*/ 208 w 207"/>
                  <a:gd name="T11" fmla="*/ 107 h 192"/>
                  <a:gd name="T12" fmla="*/ 198 w 207"/>
                  <a:gd name="T13" fmla="*/ 140 h 192"/>
                  <a:gd name="T14" fmla="*/ 184 w 207"/>
                  <a:gd name="T15" fmla="*/ 152 h 192"/>
                  <a:gd name="T16" fmla="*/ 169 w 207"/>
                  <a:gd name="T17" fmla="*/ 140 h 192"/>
                  <a:gd name="T18" fmla="*/ 156 w 207"/>
                  <a:gd name="T19" fmla="*/ 140 h 192"/>
                  <a:gd name="T20" fmla="*/ 129 w 207"/>
                  <a:gd name="T21" fmla="*/ 183 h 192"/>
                  <a:gd name="T22" fmla="*/ 63 w 207"/>
                  <a:gd name="T23" fmla="*/ 192 h 192"/>
                  <a:gd name="T24" fmla="*/ 63 w 207"/>
                  <a:gd name="T25" fmla="*/ 183 h 192"/>
                  <a:gd name="T26" fmla="*/ 54 w 207"/>
                  <a:gd name="T27" fmla="*/ 161 h 192"/>
                  <a:gd name="T28" fmla="*/ 28 w 207"/>
                  <a:gd name="T29" fmla="*/ 152 h 192"/>
                  <a:gd name="T30" fmla="*/ 0 w 207"/>
                  <a:gd name="T31" fmla="*/ 152 h 192"/>
                  <a:gd name="T32" fmla="*/ 0 w 207"/>
                  <a:gd name="T33" fmla="*/ 107 h 192"/>
                  <a:gd name="T34" fmla="*/ 28 w 207"/>
                  <a:gd name="T35" fmla="*/ 64 h 192"/>
                  <a:gd name="T36" fmla="*/ 28 w 207"/>
                  <a:gd name="T37" fmla="*/ 43 h 192"/>
                  <a:gd name="T38" fmla="*/ 28 w 207"/>
                  <a:gd name="T39" fmla="*/ 21 h 192"/>
                  <a:gd name="T40" fmla="*/ 39 w 207"/>
                  <a:gd name="T41" fmla="*/ 0 h 192"/>
                  <a:gd name="T42" fmla="*/ 63 w 207"/>
                  <a:gd name="T43" fmla="*/ 0 h 192"/>
                  <a:gd name="T44" fmla="*/ 90 w 207"/>
                  <a:gd name="T45" fmla="*/ 9 h 192"/>
                  <a:gd name="T46" fmla="*/ 118 w 207"/>
                  <a:gd name="T47" fmla="*/ 9 h 192"/>
                  <a:gd name="T48" fmla="*/ 143 w 207"/>
                  <a:gd name="T49" fmla="*/ 21 h 192"/>
                  <a:gd name="T50" fmla="*/ 169 w 207"/>
                  <a:gd name="T51" fmla="*/ 9 h 192"/>
                  <a:gd name="T52" fmla="*/ 208 w 207"/>
                  <a:gd name="T53" fmla="*/ 9 h 192"/>
                  <a:gd name="T54" fmla="*/ 219 w 207"/>
                  <a:gd name="T55" fmla="*/ 0 h 192"/>
                  <a:gd name="T56" fmla="*/ 234 w 207"/>
                  <a:gd name="T57" fmla="*/ 0 h 192"/>
                  <a:gd name="T58" fmla="*/ 245 w 207"/>
                  <a:gd name="T59" fmla="*/ 9 h 1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7"/>
                  <a:gd name="T91" fmla="*/ 0 h 192"/>
                  <a:gd name="T92" fmla="*/ 207 w 207"/>
                  <a:gd name="T93" fmla="*/ 192 h 1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7" h="192">
                    <a:moveTo>
                      <a:pt x="207" y="9"/>
                    </a:moveTo>
                    <a:lnTo>
                      <a:pt x="207" y="21"/>
                    </a:lnTo>
                    <a:lnTo>
                      <a:pt x="207" y="43"/>
                    </a:lnTo>
                    <a:lnTo>
                      <a:pt x="198" y="52"/>
                    </a:lnTo>
                    <a:lnTo>
                      <a:pt x="185" y="97"/>
                    </a:lnTo>
                    <a:lnTo>
                      <a:pt x="176" y="107"/>
                    </a:lnTo>
                    <a:lnTo>
                      <a:pt x="167" y="140"/>
                    </a:lnTo>
                    <a:lnTo>
                      <a:pt x="155" y="152"/>
                    </a:lnTo>
                    <a:lnTo>
                      <a:pt x="143" y="140"/>
                    </a:lnTo>
                    <a:lnTo>
                      <a:pt x="131" y="140"/>
                    </a:lnTo>
                    <a:lnTo>
                      <a:pt x="109" y="183"/>
                    </a:lnTo>
                    <a:lnTo>
                      <a:pt x="54" y="192"/>
                    </a:lnTo>
                    <a:lnTo>
                      <a:pt x="54" y="183"/>
                    </a:lnTo>
                    <a:lnTo>
                      <a:pt x="45" y="161"/>
                    </a:lnTo>
                    <a:lnTo>
                      <a:pt x="24" y="152"/>
                    </a:lnTo>
                    <a:lnTo>
                      <a:pt x="0" y="152"/>
                    </a:lnTo>
                    <a:lnTo>
                      <a:pt x="0" y="107"/>
                    </a:lnTo>
                    <a:lnTo>
                      <a:pt x="24" y="64"/>
                    </a:lnTo>
                    <a:lnTo>
                      <a:pt x="24" y="43"/>
                    </a:lnTo>
                    <a:lnTo>
                      <a:pt x="24" y="21"/>
                    </a:lnTo>
                    <a:lnTo>
                      <a:pt x="33" y="0"/>
                    </a:lnTo>
                    <a:lnTo>
                      <a:pt x="54" y="0"/>
                    </a:lnTo>
                    <a:lnTo>
                      <a:pt x="76" y="9"/>
                    </a:lnTo>
                    <a:lnTo>
                      <a:pt x="100" y="9"/>
                    </a:lnTo>
                    <a:lnTo>
                      <a:pt x="121" y="21"/>
                    </a:lnTo>
                    <a:lnTo>
                      <a:pt x="143" y="9"/>
                    </a:lnTo>
                    <a:lnTo>
                      <a:pt x="176" y="9"/>
                    </a:lnTo>
                    <a:lnTo>
                      <a:pt x="185" y="0"/>
                    </a:lnTo>
                    <a:lnTo>
                      <a:pt x="198" y="0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D0D1D1"/>
              </a:solidFill>
              <a:ln w="127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"/>
              <p:cNvSpPr>
                <a:spLocks/>
              </p:cNvSpPr>
              <p:nvPr/>
            </p:nvSpPr>
            <p:spPr bwMode="auto">
              <a:xfrm>
                <a:off x="2476" y="2883"/>
                <a:ext cx="252" cy="164"/>
              </a:xfrm>
              <a:custGeom>
                <a:avLst/>
                <a:gdLst>
                  <a:gd name="T0" fmla="*/ 0 w 240"/>
                  <a:gd name="T1" fmla="*/ 131 h 164"/>
                  <a:gd name="T2" fmla="*/ 27 w 240"/>
                  <a:gd name="T3" fmla="*/ 164 h 164"/>
                  <a:gd name="T4" fmla="*/ 39 w 240"/>
                  <a:gd name="T5" fmla="*/ 155 h 164"/>
                  <a:gd name="T6" fmla="*/ 48 w 240"/>
                  <a:gd name="T7" fmla="*/ 155 h 164"/>
                  <a:gd name="T8" fmla="*/ 64 w 240"/>
                  <a:gd name="T9" fmla="*/ 155 h 164"/>
                  <a:gd name="T10" fmla="*/ 91 w 240"/>
                  <a:gd name="T11" fmla="*/ 155 h 164"/>
                  <a:gd name="T12" fmla="*/ 102 w 240"/>
                  <a:gd name="T13" fmla="*/ 119 h 164"/>
                  <a:gd name="T14" fmla="*/ 116 w 240"/>
                  <a:gd name="T15" fmla="*/ 119 h 164"/>
                  <a:gd name="T16" fmla="*/ 126 w 240"/>
                  <a:gd name="T17" fmla="*/ 131 h 164"/>
                  <a:gd name="T18" fmla="*/ 166 w 240"/>
                  <a:gd name="T19" fmla="*/ 140 h 164"/>
                  <a:gd name="T20" fmla="*/ 180 w 240"/>
                  <a:gd name="T21" fmla="*/ 131 h 164"/>
                  <a:gd name="T22" fmla="*/ 278 w 240"/>
                  <a:gd name="T23" fmla="*/ 119 h 164"/>
                  <a:gd name="T24" fmla="*/ 215 w 240"/>
                  <a:gd name="T25" fmla="*/ 55 h 164"/>
                  <a:gd name="T26" fmla="*/ 190 w 240"/>
                  <a:gd name="T27" fmla="*/ 45 h 164"/>
                  <a:gd name="T28" fmla="*/ 190 w 240"/>
                  <a:gd name="T29" fmla="*/ 24 h 164"/>
                  <a:gd name="T30" fmla="*/ 166 w 240"/>
                  <a:gd name="T31" fmla="*/ 0 h 164"/>
                  <a:gd name="T32" fmla="*/ 152 w 240"/>
                  <a:gd name="T33" fmla="*/ 12 h 164"/>
                  <a:gd name="T34" fmla="*/ 126 w 240"/>
                  <a:gd name="T35" fmla="*/ 33 h 164"/>
                  <a:gd name="T36" fmla="*/ 91 w 240"/>
                  <a:gd name="T37" fmla="*/ 45 h 164"/>
                  <a:gd name="T38" fmla="*/ 91 w 240"/>
                  <a:gd name="T39" fmla="*/ 55 h 164"/>
                  <a:gd name="T40" fmla="*/ 74 w 240"/>
                  <a:gd name="T41" fmla="*/ 67 h 164"/>
                  <a:gd name="T42" fmla="*/ 15 w 240"/>
                  <a:gd name="T43" fmla="*/ 76 h 164"/>
                  <a:gd name="T44" fmla="*/ 0 w 240"/>
                  <a:gd name="T45" fmla="*/ 109 h 164"/>
                  <a:gd name="T46" fmla="*/ 0 w 240"/>
                  <a:gd name="T47" fmla="*/ 131 h 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0"/>
                  <a:gd name="T73" fmla="*/ 0 h 164"/>
                  <a:gd name="T74" fmla="*/ 240 w 240"/>
                  <a:gd name="T75" fmla="*/ 164 h 16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0" h="164">
                    <a:moveTo>
                      <a:pt x="0" y="131"/>
                    </a:moveTo>
                    <a:lnTo>
                      <a:pt x="24" y="164"/>
                    </a:lnTo>
                    <a:lnTo>
                      <a:pt x="33" y="155"/>
                    </a:lnTo>
                    <a:lnTo>
                      <a:pt x="42" y="155"/>
                    </a:lnTo>
                    <a:lnTo>
                      <a:pt x="55" y="155"/>
                    </a:lnTo>
                    <a:lnTo>
                      <a:pt x="79" y="155"/>
                    </a:lnTo>
                    <a:lnTo>
                      <a:pt x="88" y="119"/>
                    </a:lnTo>
                    <a:lnTo>
                      <a:pt x="100" y="119"/>
                    </a:lnTo>
                    <a:lnTo>
                      <a:pt x="109" y="131"/>
                    </a:lnTo>
                    <a:lnTo>
                      <a:pt x="143" y="140"/>
                    </a:lnTo>
                    <a:lnTo>
                      <a:pt x="155" y="131"/>
                    </a:lnTo>
                    <a:lnTo>
                      <a:pt x="240" y="119"/>
                    </a:lnTo>
                    <a:lnTo>
                      <a:pt x="186" y="55"/>
                    </a:lnTo>
                    <a:lnTo>
                      <a:pt x="164" y="45"/>
                    </a:lnTo>
                    <a:lnTo>
                      <a:pt x="164" y="24"/>
                    </a:lnTo>
                    <a:lnTo>
                      <a:pt x="143" y="0"/>
                    </a:lnTo>
                    <a:lnTo>
                      <a:pt x="131" y="12"/>
                    </a:lnTo>
                    <a:lnTo>
                      <a:pt x="109" y="33"/>
                    </a:lnTo>
                    <a:lnTo>
                      <a:pt x="79" y="45"/>
                    </a:lnTo>
                    <a:lnTo>
                      <a:pt x="79" y="55"/>
                    </a:lnTo>
                    <a:lnTo>
                      <a:pt x="64" y="67"/>
                    </a:lnTo>
                    <a:lnTo>
                      <a:pt x="12" y="76"/>
                    </a:lnTo>
                    <a:lnTo>
                      <a:pt x="0" y="10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D0D1D1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2432" y="2997"/>
                <a:ext cx="368" cy="382"/>
              </a:xfrm>
              <a:custGeom>
                <a:avLst/>
                <a:gdLst>
                  <a:gd name="T0" fmla="*/ 230 w 350"/>
                  <a:gd name="T1" fmla="*/ 12 h 380"/>
                  <a:gd name="T2" fmla="*/ 329 w 350"/>
                  <a:gd name="T3" fmla="*/ 0 h 380"/>
                  <a:gd name="T4" fmla="*/ 344 w 350"/>
                  <a:gd name="T5" fmla="*/ 12 h 380"/>
                  <a:gd name="T6" fmla="*/ 371 w 350"/>
                  <a:gd name="T7" fmla="*/ 12 h 380"/>
                  <a:gd name="T8" fmla="*/ 392 w 350"/>
                  <a:gd name="T9" fmla="*/ 36 h 380"/>
                  <a:gd name="T10" fmla="*/ 392 w 350"/>
                  <a:gd name="T11" fmla="*/ 54 h 380"/>
                  <a:gd name="T12" fmla="*/ 407 w 350"/>
                  <a:gd name="T13" fmla="*/ 67 h 380"/>
                  <a:gd name="T14" fmla="*/ 392 w 350"/>
                  <a:gd name="T15" fmla="*/ 76 h 380"/>
                  <a:gd name="T16" fmla="*/ 383 w 350"/>
                  <a:gd name="T17" fmla="*/ 100 h 380"/>
                  <a:gd name="T18" fmla="*/ 371 w 350"/>
                  <a:gd name="T19" fmla="*/ 133 h 380"/>
                  <a:gd name="T20" fmla="*/ 355 w 350"/>
                  <a:gd name="T21" fmla="*/ 155 h 380"/>
                  <a:gd name="T22" fmla="*/ 355 w 350"/>
                  <a:gd name="T23" fmla="*/ 167 h 380"/>
                  <a:gd name="T24" fmla="*/ 371 w 350"/>
                  <a:gd name="T25" fmla="*/ 176 h 380"/>
                  <a:gd name="T26" fmla="*/ 371 w 350"/>
                  <a:gd name="T27" fmla="*/ 200 h 380"/>
                  <a:gd name="T28" fmla="*/ 371 w 350"/>
                  <a:gd name="T29" fmla="*/ 240 h 380"/>
                  <a:gd name="T30" fmla="*/ 392 w 350"/>
                  <a:gd name="T31" fmla="*/ 277 h 380"/>
                  <a:gd name="T32" fmla="*/ 383 w 350"/>
                  <a:gd name="T33" fmla="*/ 277 h 380"/>
                  <a:gd name="T34" fmla="*/ 355 w 350"/>
                  <a:gd name="T35" fmla="*/ 287 h 380"/>
                  <a:gd name="T36" fmla="*/ 355 w 350"/>
                  <a:gd name="T37" fmla="*/ 301 h 380"/>
                  <a:gd name="T38" fmla="*/ 344 w 350"/>
                  <a:gd name="T39" fmla="*/ 353 h 380"/>
                  <a:gd name="T40" fmla="*/ 355 w 350"/>
                  <a:gd name="T41" fmla="*/ 365 h 380"/>
                  <a:gd name="T42" fmla="*/ 371 w 350"/>
                  <a:gd name="T43" fmla="*/ 365 h 380"/>
                  <a:gd name="T44" fmla="*/ 371 w 350"/>
                  <a:gd name="T45" fmla="*/ 386 h 380"/>
                  <a:gd name="T46" fmla="*/ 344 w 350"/>
                  <a:gd name="T47" fmla="*/ 374 h 380"/>
                  <a:gd name="T48" fmla="*/ 304 w 350"/>
                  <a:gd name="T49" fmla="*/ 353 h 380"/>
                  <a:gd name="T50" fmla="*/ 294 w 350"/>
                  <a:gd name="T51" fmla="*/ 353 h 380"/>
                  <a:gd name="T52" fmla="*/ 254 w 350"/>
                  <a:gd name="T53" fmla="*/ 334 h 380"/>
                  <a:gd name="T54" fmla="*/ 202 w 350"/>
                  <a:gd name="T55" fmla="*/ 344 h 380"/>
                  <a:gd name="T56" fmla="*/ 217 w 350"/>
                  <a:gd name="T57" fmla="*/ 334 h 380"/>
                  <a:gd name="T58" fmla="*/ 202 w 350"/>
                  <a:gd name="T59" fmla="*/ 310 h 380"/>
                  <a:gd name="T60" fmla="*/ 202 w 350"/>
                  <a:gd name="T61" fmla="*/ 264 h 380"/>
                  <a:gd name="T62" fmla="*/ 177 w 350"/>
                  <a:gd name="T63" fmla="*/ 255 h 380"/>
                  <a:gd name="T64" fmla="*/ 152 w 350"/>
                  <a:gd name="T65" fmla="*/ 255 h 380"/>
                  <a:gd name="T66" fmla="*/ 152 w 350"/>
                  <a:gd name="T67" fmla="*/ 277 h 380"/>
                  <a:gd name="T68" fmla="*/ 114 w 350"/>
                  <a:gd name="T69" fmla="*/ 277 h 380"/>
                  <a:gd name="T70" fmla="*/ 99 w 350"/>
                  <a:gd name="T71" fmla="*/ 264 h 380"/>
                  <a:gd name="T72" fmla="*/ 88 w 350"/>
                  <a:gd name="T73" fmla="*/ 231 h 380"/>
                  <a:gd name="T74" fmla="*/ 78 w 350"/>
                  <a:gd name="T75" fmla="*/ 231 h 380"/>
                  <a:gd name="T76" fmla="*/ 25 w 350"/>
                  <a:gd name="T77" fmla="*/ 231 h 380"/>
                  <a:gd name="T78" fmla="*/ 0 w 350"/>
                  <a:gd name="T79" fmla="*/ 240 h 380"/>
                  <a:gd name="T80" fmla="*/ 0 w 350"/>
                  <a:gd name="T81" fmla="*/ 231 h 380"/>
                  <a:gd name="T82" fmla="*/ 0 w 350"/>
                  <a:gd name="T83" fmla="*/ 210 h 380"/>
                  <a:gd name="T84" fmla="*/ 9 w 350"/>
                  <a:gd name="T85" fmla="*/ 210 h 380"/>
                  <a:gd name="T86" fmla="*/ 25 w 350"/>
                  <a:gd name="T87" fmla="*/ 210 h 380"/>
                  <a:gd name="T88" fmla="*/ 37 w 350"/>
                  <a:gd name="T89" fmla="*/ 200 h 380"/>
                  <a:gd name="T90" fmla="*/ 49 w 350"/>
                  <a:gd name="T91" fmla="*/ 210 h 380"/>
                  <a:gd name="T92" fmla="*/ 78 w 350"/>
                  <a:gd name="T93" fmla="*/ 188 h 380"/>
                  <a:gd name="T94" fmla="*/ 88 w 350"/>
                  <a:gd name="T95" fmla="*/ 155 h 380"/>
                  <a:gd name="T96" fmla="*/ 114 w 350"/>
                  <a:gd name="T97" fmla="*/ 124 h 380"/>
                  <a:gd name="T98" fmla="*/ 125 w 350"/>
                  <a:gd name="T99" fmla="*/ 67 h 380"/>
                  <a:gd name="T100" fmla="*/ 142 w 350"/>
                  <a:gd name="T101" fmla="*/ 36 h 380"/>
                  <a:gd name="T102" fmla="*/ 152 w 350"/>
                  <a:gd name="T103" fmla="*/ 0 h 380"/>
                  <a:gd name="T104" fmla="*/ 166 w 350"/>
                  <a:gd name="T105" fmla="*/ 0 h 380"/>
                  <a:gd name="T106" fmla="*/ 177 w 350"/>
                  <a:gd name="T107" fmla="*/ 12 h 380"/>
                  <a:gd name="T108" fmla="*/ 217 w 350"/>
                  <a:gd name="T109" fmla="*/ 21 h 380"/>
                  <a:gd name="T110" fmla="*/ 230 w 350"/>
                  <a:gd name="T111" fmla="*/ 12 h 3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0"/>
                  <a:gd name="T169" fmla="*/ 0 h 380"/>
                  <a:gd name="T170" fmla="*/ 350 w 350"/>
                  <a:gd name="T171" fmla="*/ 380 h 3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0" h="380">
                    <a:moveTo>
                      <a:pt x="198" y="12"/>
                    </a:moveTo>
                    <a:lnTo>
                      <a:pt x="283" y="0"/>
                    </a:lnTo>
                    <a:lnTo>
                      <a:pt x="296" y="12"/>
                    </a:lnTo>
                    <a:lnTo>
                      <a:pt x="320" y="12"/>
                    </a:lnTo>
                    <a:lnTo>
                      <a:pt x="338" y="36"/>
                    </a:lnTo>
                    <a:lnTo>
                      <a:pt x="338" y="54"/>
                    </a:lnTo>
                    <a:lnTo>
                      <a:pt x="350" y="67"/>
                    </a:lnTo>
                    <a:lnTo>
                      <a:pt x="338" y="76"/>
                    </a:lnTo>
                    <a:lnTo>
                      <a:pt x="329" y="97"/>
                    </a:lnTo>
                    <a:lnTo>
                      <a:pt x="320" y="130"/>
                    </a:lnTo>
                    <a:lnTo>
                      <a:pt x="305" y="152"/>
                    </a:lnTo>
                    <a:lnTo>
                      <a:pt x="305" y="164"/>
                    </a:lnTo>
                    <a:lnTo>
                      <a:pt x="320" y="173"/>
                    </a:lnTo>
                    <a:lnTo>
                      <a:pt x="320" y="197"/>
                    </a:lnTo>
                    <a:lnTo>
                      <a:pt x="320" y="237"/>
                    </a:lnTo>
                    <a:lnTo>
                      <a:pt x="338" y="274"/>
                    </a:lnTo>
                    <a:lnTo>
                      <a:pt x="329" y="274"/>
                    </a:lnTo>
                    <a:lnTo>
                      <a:pt x="305" y="283"/>
                    </a:lnTo>
                    <a:lnTo>
                      <a:pt x="305" y="295"/>
                    </a:lnTo>
                    <a:lnTo>
                      <a:pt x="296" y="347"/>
                    </a:lnTo>
                    <a:lnTo>
                      <a:pt x="305" y="359"/>
                    </a:lnTo>
                    <a:lnTo>
                      <a:pt x="320" y="359"/>
                    </a:lnTo>
                    <a:lnTo>
                      <a:pt x="320" y="380"/>
                    </a:lnTo>
                    <a:lnTo>
                      <a:pt x="296" y="368"/>
                    </a:lnTo>
                    <a:lnTo>
                      <a:pt x="262" y="347"/>
                    </a:lnTo>
                    <a:lnTo>
                      <a:pt x="253" y="347"/>
                    </a:lnTo>
                    <a:lnTo>
                      <a:pt x="219" y="328"/>
                    </a:lnTo>
                    <a:lnTo>
                      <a:pt x="174" y="338"/>
                    </a:lnTo>
                    <a:lnTo>
                      <a:pt x="186" y="328"/>
                    </a:lnTo>
                    <a:lnTo>
                      <a:pt x="174" y="304"/>
                    </a:lnTo>
                    <a:lnTo>
                      <a:pt x="174" y="261"/>
                    </a:lnTo>
                    <a:lnTo>
                      <a:pt x="152" y="252"/>
                    </a:lnTo>
                    <a:lnTo>
                      <a:pt x="131" y="252"/>
                    </a:lnTo>
                    <a:lnTo>
                      <a:pt x="131" y="274"/>
                    </a:lnTo>
                    <a:lnTo>
                      <a:pt x="98" y="274"/>
                    </a:lnTo>
                    <a:lnTo>
                      <a:pt x="85" y="261"/>
                    </a:lnTo>
                    <a:lnTo>
                      <a:pt x="76" y="228"/>
                    </a:lnTo>
                    <a:lnTo>
                      <a:pt x="67" y="228"/>
                    </a:lnTo>
                    <a:lnTo>
                      <a:pt x="22" y="228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07"/>
                    </a:lnTo>
                    <a:lnTo>
                      <a:pt x="9" y="207"/>
                    </a:lnTo>
                    <a:lnTo>
                      <a:pt x="22" y="207"/>
                    </a:lnTo>
                    <a:lnTo>
                      <a:pt x="31" y="197"/>
                    </a:lnTo>
                    <a:lnTo>
                      <a:pt x="43" y="207"/>
                    </a:lnTo>
                    <a:lnTo>
                      <a:pt x="67" y="185"/>
                    </a:lnTo>
                    <a:lnTo>
                      <a:pt x="76" y="152"/>
                    </a:lnTo>
                    <a:lnTo>
                      <a:pt x="98" y="121"/>
                    </a:lnTo>
                    <a:lnTo>
                      <a:pt x="107" y="67"/>
                    </a:lnTo>
                    <a:lnTo>
                      <a:pt x="122" y="36"/>
                    </a:lnTo>
                    <a:lnTo>
                      <a:pt x="131" y="0"/>
                    </a:lnTo>
                    <a:lnTo>
                      <a:pt x="143" y="0"/>
                    </a:lnTo>
                    <a:lnTo>
                      <a:pt x="152" y="12"/>
                    </a:lnTo>
                    <a:lnTo>
                      <a:pt x="186" y="21"/>
                    </a:lnTo>
                    <a:lnTo>
                      <a:pt x="198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361" y="2840"/>
                <a:ext cx="140" cy="238"/>
              </a:xfrm>
              <a:custGeom>
                <a:avLst/>
                <a:gdLst>
                  <a:gd name="T0" fmla="*/ 112 w 134"/>
                  <a:gd name="T1" fmla="*/ 0 h 238"/>
                  <a:gd name="T2" fmla="*/ 125 w 134"/>
                  <a:gd name="T3" fmla="*/ 12 h 238"/>
                  <a:gd name="T4" fmla="*/ 125 w 134"/>
                  <a:gd name="T5" fmla="*/ 43 h 238"/>
                  <a:gd name="T6" fmla="*/ 139 w 134"/>
                  <a:gd name="T7" fmla="*/ 67 h 238"/>
                  <a:gd name="T8" fmla="*/ 112 w 134"/>
                  <a:gd name="T9" fmla="*/ 67 h 238"/>
                  <a:gd name="T10" fmla="*/ 112 w 134"/>
                  <a:gd name="T11" fmla="*/ 76 h 238"/>
                  <a:gd name="T12" fmla="*/ 125 w 134"/>
                  <a:gd name="T13" fmla="*/ 88 h 238"/>
                  <a:gd name="T14" fmla="*/ 139 w 134"/>
                  <a:gd name="T15" fmla="*/ 119 h 238"/>
                  <a:gd name="T16" fmla="*/ 125 w 134"/>
                  <a:gd name="T17" fmla="*/ 152 h 238"/>
                  <a:gd name="T18" fmla="*/ 125 w 134"/>
                  <a:gd name="T19" fmla="*/ 174 h 238"/>
                  <a:gd name="T20" fmla="*/ 153 w 134"/>
                  <a:gd name="T21" fmla="*/ 207 h 238"/>
                  <a:gd name="T22" fmla="*/ 153 w 134"/>
                  <a:gd name="T23" fmla="*/ 238 h 238"/>
                  <a:gd name="T24" fmla="*/ 101 w 134"/>
                  <a:gd name="T25" fmla="*/ 229 h 238"/>
                  <a:gd name="T26" fmla="*/ 52 w 134"/>
                  <a:gd name="T27" fmla="*/ 229 h 238"/>
                  <a:gd name="T28" fmla="*/ 25 w 134"/>
                  <a:gd name="T29" fmla="*/ 229 h 238"/>
                  <a:gd name="T30" fmla="*/ 25 w 134"/>
                  <a:gd name="T31" fmla="*/ 207 h 238"/>
                  <a:gd name="T32" fmla="*/ 15 w 134"/>
                  <a:gd name="T33" fmla="*/ 183 h 238"/>
                  <a:gd name="T34" fmla="*/ 0 w 134"/>
                  <a:gd name="T35" fmla="*/ 183 h 238"/>
                  <a:gd name="T36" fmla="*/ 0 w 134"/>
                  <a:gd name="T37" fmla="*/ 174 h 238"/>
                  <a:gd name="T38" fmla="*/ 25 w 134"/>
                  <a:gd name="T39" fmla="*/ 131 h 238"/>
                  <a:gd name="T40" fmla="*/ 40 w 134"/>
                  <a:gd name="T41" fmla="*/ 131 h 238"/>
                  <a:gd name="T42" fmla="*/ 52 w 134"/>
                  <a:gd name="T43" fmla="*/ 143 h 238"/>
                  <a:gd name="T44" fmla="*/ 67 w 134"/>
                  <a:gd name="T45" fmla="*/ 131 h 238"/>
                  <a:gd name="T46" fmla="*/ 76 w 134"/>
                  <a:gd name="T47" fmla="*/ 98 h 238"/>
                  <a:gd name="T48" fmla="*/ 87 w 134"/>
                  <a:gd name="T49" fmla="*/ 88 h 238"/>
                  <a:gd name="T50" fmla="*/ 101 w 134"/>
                  <a:gd name="T51" fmla="*/ 43 h 238"/>
                  <a:gd name="T52" fmla="*/ 112 w 134"/>
                  <a:gd name="T53" fmla="*/ 34 h 238"/>
                  <a:gd name="T54" fmla="*/ 112 w 134"/>
                  <a:gd name="T55" fmla="*/ 12 h 238"/>
                  <a:gd name="T56" fmla="*/ 112 w 134"/>
                  <a:gd name="T57" fmla="*/ 0 h 2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4"/>
                  <a:gd name="T88" fmla="*/ 0 h 238"/>
                  <a:gd name="T89" fmla="*/ 134 w 134"/>
                  <a:gd name="T90" fmla="*/ 238 h 2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4" h="238">
                    <a:moveTo>
                      <a:pt x="98" y="0"/>
                    </a:moveTo>
                    <a:lnTo>
                      <a:pt x="110" y="12"/>
                    </a:lnTo>
                    <a:lnTo>
                      <a:pt x="110" y="43"/>
                    </a:lnTo>
                    <a:lnTo>
                      <a:pt x="122" y="67"/>
                    </a:lnTo>
                    <a:lnTo>
                      <a:pt x="98" y="67"/>
                    </a:lnTo>
                    <a:lnTo>
                      <a:pt x="98" y="76"/>
                    </a:lnTo>
                    <a:lnTo>
                      <a:pt x="110" y="88"/>
                    </a:lnTo>
                    <a:lnTo>
                      <a:pt x="122" y="119"/>
                    </a:lnTo>
                    <a:lnTo>
                      <a:pt x="110" y="152"/>
                    </a:lnTo>
                    <a:lnTo>
                      <a:pt x="110" y="174"/>
                    </a:lnTo>
                    <a:lnTo>
                      <a:pt x="134" y="207"/>
                    </a:lnTo>
                    <a:lnTo>
                      <a:pt x="134" y="238"/>
                    </a:lnTo>
                    <a:lnTo>
                      <a:pt x="89" y="229"/>
                    </a:lnTo>
                    <a:lnTo>
                      <a:pt x="46" y="229"/>
                    </a:lnTo>
                    <a:lnTo>
                      <a:pt x="22" y="229"/>
                    </a:lnTo>
                    <a:lnTo>
                      <a:pt x="22" y="207"/>
                    </a:lnTo>
                    <a:lnTo>
                      <a:pt x="12" y="183"/>
                    </a:lnTo>
                    <a:lnTo>
                      <a:pt x="0" y="183"/>
                    </a:lnTo>
                    <a:lnTo>
                      <a:pt x="0" y="174"/>
                    </a:lnTo>
                    <a:lnTo>
                      <a:pt x="22" y="131"/>
                    </a:lnTo>
                    <a:lnTo>
                      <a:pt x="34" y="131"/>
                    </a:lnTo>
                    <a:lnTo>
                      <a:pt x="46" y="143"/>
                    </a:lnTo>
                    <a:lnTo>
                      <a:pt x="58" y="131"/>
                    </a:lnTo>
                    <a:lnTo>
                      <a:pt x="67" y="98"/>
                    </a:lnTo>
                    <a:lnTo>
                      <a:pt x="76" y="88"/>
                    </a:lnTo>
                    <a:lnTo>
                      <a:pt x="89" y="43"/>
                    </a:lnTo>
                    <a:lnTo>
                      <a:pt x="98" y="34"/>
                    </a:lnTo>
                    <a:lnTo>
                      <a:pt x="98" y="1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0D1D1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454" y="2635"/>
                <a:ext cx="195" cy="324"/>
              </a:xfrm>
              <a:custGeom>
                <a:avLst/>
                <a:gdLst>
                  <a:gd name="T0" fmla="*/ 24 w 185"/>
                  <a:gd name="T1" fmla="*/ 31 h 323"/>
                  <a:gd name="T2" fmla="*/ 24 w 185"/>
                  <a:gd name="T3" fmla="*/ 0 h 323"/>
                  <a:gd name="T4" fmla="*/ 63 w 185"/>
                  <a:gd name="T5" fmla="*/ 0 h 323"/>
                  <a:gd name="T6" fmla="*/ 217 w 185"/>
                  <a:gd name="T7" fmla="*/ 73 h 323"/>
                  <a:gd name="T8" fmla="*/ 217 w 185"/>
                  <a:gd name="T9" fmla="*/ 140 h 323"/>
                  <a:gd name="T10" fmla="*/ 217 w 185"/>
                  <a:gd name="T11" fmla="*/ 149 h 323"/>
                  <a:gd name="T12" fmla="*/ 207 w 185"/>
                  <a:gd name="T13" fmla="*/ 149 h 323"/>
                  <a:gd name="T14" fmla="*/ 178 w 185"/>
                  <a:gd name="T15" fmla="*/ 207 h 323"/>
                  <a:gd name="T16" fmla="*/ 207 w 185"/>
                  <a:gd name="T17" fmla="*/ 241 h 323"/>
                  <a:gd name="T18" fmla="*/ 192 w 185"/>
                  <a:gd name="T19" fmla="*/ 250 h 323"/>
                  <a:gd name="T20" fmla="*/ 178 w 185"/>
                  <a:gd name="T21" fmla="*/ 262 h 323"/>
                  <a:gd name="T22" fmla="*/ 152 w 185"/>
                  <a:gd name="T23" fmla="*/ 283 h 323"/>
                  <a:gd name="T24" fmla="*/ 117 w 185"/>
                  <a:gd name="T25" fmla="*/ 295 h 323"/>
                  <a:gd name="T26" fmla="*/ 117 w 185"/>
                  <a:gd name="T27" fmla="*/ 305 h 323"/>
                  <a:gd name="T28" fmla="*/ 100 w 185"/>
                  <a:gd name="T29" fmla="*/ 317 h 323"/>
                  <a:gd name="T30" fmla="*/ 39 w 185"/>
                  <a:gd name="T31" fmla="*/ 326 h 323"/>
                  <a:gd name="T32" fmla="*/ 24 w 185"/>
                  <a:gd name="T33" fmla="*/ 295 h 323"/>
                  <a:gd name="T34" fmla="*/ 9 w 185"/>
                  <a:gd name="T35" fmla="*/ 283 h 323"/>
                  <a:gd name="T36" fmla="*/ 9 w 185"/>
                  <a:gd name="T37" fmla="*/ 274 h 323"/>
                  <a:gd name="T38" fmla="*/ 39 w 185"/>
                  <a:gd name="T39" fmla="*/ 274 h 323"/>
                  <a:gd name="T40" fmla="*/ 24 w 185"/>
                  <a:gd name="T41" fmla="*/ 250 h 323"/>
                  <a:gd name="T42" fmla="*/ 24 w 185"/>
                  <a:gd name="T43" fmla="*/ 219 h 323"/>
                  <a:gd name="T44" fmla="*/ 9 w 185"/>
                  <a:gd name="T45" fmla="*/ 207 h 323"/>
                  <a:gd name="T46" fmla="*/ 0 w 185"/>
                  <a:gd name="T47" fmla="*/ 198 h 323"/>
                  <a:gd name="T48" fmla="*/ 0 w 185"/>
                  <a:gd name="T49" fmla="*/ 186 h 323"/>
                  <a:gd name="T50" fmla="*/ 39 w 185"/>
                  <a:gd name="T51" fmla="*/ 119 h 323"/>
                  <a:gd name="T52" fmla="*/ 53 w 185"/>
                  <a:gd name="T53" fmla="*/ 55 h 323"/>
                  <a:gd name="T54" fmla="*/ 39 w 185"/>
                  <a:gd name="T55" fmla="*/ 55 h 323"/>
                  <a:gd name="T56" fmla="*/ 24 w 185"/>
                  <a:gd name="T57" fmla="*/ 31 h 3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5"/>
                  <a:gd name="T88" fmla="*/ 0 h 323"/>
                  <a:gd name="T89" fmla="*/ 185 w 185"/>
                  <a:gd name="T90" fmla="*/ 323 h 3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5" h="323">
                    <a:moveTo>
                      <a:pt x="21" y="31"/>
                    </a:moveTo>
                    <a:lnTo>
                      <a:pt x="21" y="0"/>
                    </a:lnTo>
                    <a:lnTo>
                      <a:pt x="54" y="0"/>
                    </a:lnTo>
                    <a:lnTo>
                      <a:pt x="185" y="73"/>
                    </a:lnTo>
                    <a:lnTo>
                      <a:pt x="185" y="140"/>
                    </a:lnTo>
                    <a:lnTo>
                      <a:pt x="185" y="149"/>
                    </a:lnTo>
                    <a:lnTo>
                      <a:pt x="176" y="149"/>
                    </a:lnTo>
                    <a:lnTo>
                      <a:pt x="152" y="204"/>
                    </a:lnTo>
                    <a:lnTo>
                      <a:pt x="176" y="238"/>
                    </a:lnTo>
                    <a:lnTo>
                      <a:pt x="164" y="247"/>
                    </a:lnTo>
                    <a:lnTo>
                      <a:pt x="152" y="259"/>
                    </a:lnTo>
                    <a:lnTo>
                      <a:pt x="130" y="280"/>
                    </a:lnTo>
                    <a:lnTo>
                      <a:pt x="100" y="292"/>
                    </a:lnTo>
                    <a:lnTo>
                      <a:pt x="100" y="302"/>
                    </a:lnTo>
                    <a:lnTo>
                      <a:pt x="85" y="314"/>
                    </a:lnTo>
                    <a:lnTo>
                      <a:pt x="33" y="323"/>
                    </a:lnTo>
                    <a:lnTo>
                      <a:pt x="21" y="292"/>
                    </a:lnTo>
                    <a:lnTo>
                      <a:pt x="9" y="280"/>
                    </a:lnTo>
                    <a:lnTo>
                      <a:pt x="9" y="271"/>
                    </a:lnTo>
                    <a:lnTo>
                      <a:pt x="33" y="271"/>
                    </a:lnTo>
                    <a:lnTo>
                      <a:pt x="21" y="247"/>
                    </a:lnTo>
                    <a:lnTo>
                      <a:pt x="21" y="216"/>
                    </a:lnTo>
                    <a:lnTo>
                      <a:pt x="9" y="204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33" y="119"/>
                    </a:lnTo>
                    <a:lnTo>
                      <a:pt x="45" y="55"/>
                    </a:lnTo>
                    <a:lnTo>
                      <a:pt x="33" y="55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441" y="2818"/>
                <a:ext cx="47" cy="33"/>
              </a:xfrm>
              <a:custGeom>
                <a:avLst/>
                <a:gdLst>
                  <a:gd name="T0" fmla="*/ 0 w 46"/>
                  <a:gd name="T1" fmla="*/ 0 h 33"/>
                  <a:gd name="T2" fmla="*/ 22 w 46"/>
                  <a:gd name="T3" fmla="*/ 0 h 33"/>
                  <a:gd name="T4" fmla="*/ 22 w 46"/>
                  <a:gd name="T5" fmla="*/ 12 h 33"/>
                  <a:gd name="T6" fmla="*/ 49 w 46"/>
                  <a:gd name="T7" fmla="*/ 12 h 33"/>
                  <a:gd name="T8" fmla="*/ 49 w 46"/>
                  <a:gd name="T9" fmla="*/ 21 h 33"/>
                  <a:gd name="T10" fmla="*/ 22 w 46"/>
                  <a:gd name="T11" fmla="*/ 33 h 33"/>
                  <a:gd name="T12" fmla="*/ 0 w 4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3"/>
                  <a:gd name="T23" fmla="*/ 46 w 4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3">
                    <a:moveTo>
                      <a:pt x="0" y="0"/>
                    </a:moveTo>
                    <a:lnTo>
                      <a:pt x="22" y="0"/>
                    </a:lnTo>
                    <a:lnTo>
                      <a:pt x="22" y="12"/>
                    </a:lnTo>
                    <a:lnTo>
                      <a:pt x="46" y="12"/>
                    </a:lnTo>
                    <a:lnTo>
                      <a:pt x="46" y="21"/>
                    </a:lnTo>
                    <a:lnTo>
                      <a:pt x="2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799" y="3100"/>
                <a:ext cx="57" cy="66"/>
              </a:xfrm>
              <a:custGeom>
                <a:avLst/>
                <a:gdLst>
                  <a:gd name="T0" fmla="*/ 0 w 55"/>
                  <a:gd name="T1" fmla="*/ 52 h 67"/>
                  <a:gd name="T2" fmla="*/ 10 w 55"/>
                  <a:gd name="T3" fmla="*/ 15 h 67"/>
                  <a:gd name="T4" fmla="*/ 34 w 55"/>
                  <a:gd name="T5" fmla="*/ 0 h 67"/>
                  <a:gd name="T6" fmla="*/ 52 w 55"/>
                  <a:gd name="T7" fmla="*/ 15 h 67"/>
                  <a:gd name="T8" fmla="*/ 61 w 55"/>
                  <a:gd name="T9" fmla="*/ 24 h 67"/>
                  <a:gd name="T10" fmla="*/ 34 w 55"/>
                  <a:gd name="T11" fmla="*/ 52 h 67"/>
                  <a:gd name="T12" fmla="*/ 52 w 55"/>
                  <a:gd name="T13" fmla="*/ 52 h 67"/>
                  <a:gd name="T14" fmla="*/ 34 w 55"/>
                  <a:gd name="T15" fmla="*/ 64 h 67"/>
                  <a:gd name="T16" fmla="*/ 10 w 55"/>
                  <a:gd name="T17" fmla="*/ 52 h 67"/>
                  <a:gd name="T18" fmla="*/ 10 w 55"/>
                  <a:gd name="T19" fmla="*/ 64 h 67"/>
                  <a:gd name="T20" fmla="*/ 0 w 55"/>
                  <a:gd name="T21" fmla="*/ 52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7"/>
                  <a:gd name="T35" fmla="*/ 55 w 5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7">
                    <a:moveTo>
                      <a:pt x="0" y="55"/>
                    </a:moveTo>
                    <a:lnTo>
                      <a:pt x="10" y="15"/>
                    </a:lnTo>
                    <a:lnTo>
                      <a:pt x="31" y="0"/>
                    </a:lnTo>
                    <a:lnTo>
                      <a:pt x="46" y="15"/>
                    </a:lnTo>
                    <a:lnTo>
                      <a:pt x="55" y="24"/>
                    </a:lnTo>
                    <a:lnTo>
                      <a:pt x="31" y="55"/>
                    </a:lnTo>
                    <a:lnTo>
                      <a:pt x="46" y="55"/>
                    </a:lnTo>
                    <a:lnTo>
                      <a:pt x="31" y="67"/>
                    </a:lnTo>
                    <a:lnTo>
                      <a:pt x="10" y="55"/>
                    </a:lnTo>
                    <a:lnTo>
                      <a:pt x="10" y="67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751" y="3176"/>
                <a:ext cx="34" cy="110"/>
              </a:xfrm>
              <a:custGeom>
                <a:avLst/>
                <a:gdLst>
                  <a:gd name="T0" fmla="*/ 0 w 33"/>
                  <a:gd name="T1" fmla="*/ 55 h 110"/>
                  <a:gd name="T2" fmla="*/ 0 w 33"/>
                  <a:gd name="T3" fmla="*/ 12 h 110"/>
                  <a:gd name="T4" fmla="*/ 0 w 33"/>
                  <a:gd name="T5" fmla="*/ 0 h 110"/>
                  <a:gd name="T6" fmla="*/ 27 w 33"/>
                  <a:gd name="T7" fmla="*/ 55 h 110"/>
                  <a:gd name="T8" fmla="*/ 15 w 33"/>
                  <a:gd name="T9" fmla="*/ 64 h 110"/>
                  <a:gd name="T10" fmla="*/ 36 w 33"/>
                  <a:gd name="T11" fmla="*/ 79 h 110"/>
                  <a:gd name="T12" fmla="*/ 36 w 33"/>
                  <a:gd name="T13" fmla="*/ 110 h 110"/>
                  <a:gd name="T14" fmla="*/ 27 w 33"/>
                  <a:gd name="T15" fmla="*/ 110 h 110"/>
                  <a:gd name="T16" fmla="*/ 27 w 33"/>
                  <a:gd name="T17" fmla="*/ 88 h 110"/>
                  <a:gd name="T18" fmla="*/ 0 w 33"/>
                  <a:gd name="T19" fmla="*/ 55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10"/>
                  <a:gd name="T32" fmla="*/ 33 w 33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10">
                    <a:moveTo>
                      <a:pt x="0" y="55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24" y="55"/>
                    </a:lnTo>
                    <a:lnTo>
                      <a:pt x="15" y="64"/>
                    </a:lnTo>
                    <a:lnTo>
                      <a:pt x="33" y="79"/>
                    </a:lnTo>
                    <a:lnTo>
                      <a:pt x="33" y="110"/>
                    </a:lnTo>
                    <a:lnTo>
                      <a:pt x="24" y="110"/>
                    </a:lnTo>
                    <a:lnTo>
                      <a:pt x="24" y="8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848" y="3307"/>
                <a:ext cx="20" cy="100"/>
              </a:xfrm>
              <a:custGeom>
                <a:avLst/>
                <a:gdLst>
                  <a:gd name="T0" fmla="*/ 0 w 18"/>
                  <a:gd name="T1" fmla="*/ 55 h 100"/>
                  <a:gd name="T2" fmla="*/ 12 w 18"/>
                  <a:gd name="T3" fmla="*/ 43 h 100"/>
                  <a:gd name="T4" fmla="*/ 0 w 18"/>
                  <a:gd name="T5" fmla="*/ 0 h 100"/>
                  <a:gd name="T6" fmla="*/ 12 w 18"/>
                  <a:gd name="T7" fmla="*/ 9 h 100"/>
                  <a:gd name="T8" fmla="*/ 24 w 18"/>
                  <a:gd name="T9" fmla="*/ 43 h 100"/>
                  <a:gd name="T10" fmla="*/ 12 w 18"/>
                  <a:gd name="T11" fmla="*/ 64 h 100"/>
                  <a:gd name="T12" fmla="*/ 24 w 18"/>
                  <a:gd name="T13" fmla="*/ 100 h 100"/>
                  <a:gd name="T14" fmla="*/ 12 w 18"/>
                  <a:gd name="T15" fmla="*/ 76 h 100"/>
                  <a:gd name="T16" fmla="*/ 0 w 18"/>
                  <a:gd name="T17" fmla="*/ 55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00"/>
                  <a:gd name="T29" fmla="*/ 18 w 18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00">
                    <a:moveTo>
                      <a:pt x="0" y="55"/>
                    </a:moveTo>
                    <a:lnTo>
                      <a:pt x="9" y="43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8" y="43"/>
                    </a:lnTo>
                    <a:lnTo>
                      <a:pt x="9" y="64"/>
                    </a:lnTo>
                    <a:lnTo>
                      <a:pt x="18" y="100"/>
                    </a:lnTo>
                    <a:lnTo>
                      <a:pt x="9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>
                <a:off x="1916" y="2851"/>
                <a:ext cx="138" cy="108"/>
              </a:xfrm>
              <a:custGeom>
                <a:avLst/>
                <a:gdLst>
                  <a:gd name="T0" fmla="*/ 124 w 131"/>
                  <a:gd name="T1" fmla="*/ 110 h 107"/>
                  <a:gd name="T2" fmla="*/ 113 w 131"/>
                  <a:gd name="T3" fmla="*/ 110 h 107"/>
                  <a:gd name="T4" fmla="*/ 100 w 131"/>
                  <a:gd name="T5" fmla="*/ 89 h 107"/>
                  <a:gd name="T6" fmla="*/ 88 w 131"/>
                  <a:gd name="T7" fmla="*/ 89 h 107"/>
                  <a:gd name="T8" fmla="*/ 88 w 131"/>
                  <a:gd name="T9" fmla="*/ 79 h 107"/>
                  <a:gd name="T10" fmla="*/ 75 w 131"/>
                  <a:gd name="T11" fmla="*/ 58 h 107"/>
                  <a:gd name="T12" fmla="*/ 50 w 131"/>
                  <a:gd name="T13" fmla="*/ 58 h 107"/>
                  <a:gd name="T14" fmla="*/ 24 w 131"/>
                  <a:gd name="T15" fmla="*/ 67 h 107"/>
                  <a:gd name="T16" fmla="*/ 0 w 131"/>
                  <a:gd name="T17" fmla="*/ 31 h 107"/>
                  <a:gd name="T18" fmla="*/ 0 w 131"/>
                  <a:gd name="T19" fmla="*/ 22 h 107"/>
                  <a:gd name="T20" fmla="*/ 24 w 131"/>
                  <a:gd name="T21" fmla="*/ 22 h 107"/>
                  <a:gd name="T22" fmla="*/ 24 w 131"/>
                  <a:gd name="T23" fmla="*/ 0 h 107"/>
                  <a:gd name="T24" fmla="*/ 75 w 131"/>
                  <a:gd name="T25" fmla="*/ 0 h 107"/>
                  <a:gd name="T26" fmla="*/ 88 w 131"/>
                  <a:gd name="T27" fmla="*/ 10 h 107"/>
                  <a:gd name="T28" fmla="*/ 113 w 131"/>
                  <a:gd name="T29" fmla="*/ 0 h 107"/>
                  <a:gd name="T30" fmla="*/ 136 w 131"/>
                  <a:gd name="T31" fmla="*/ 43 h 107"/>
                  <a:gd name="T32" fmla="*/ 136 w 131"/>
                  <a:gd name="T33" fmla="*/ 67 h 107"/>
                  <a:gd name="T34" fmla="*/ 153 w 131"/>
                  <a:gd name="T35" fmla="*/ 89 h 107"/>
                  <a:gd name="T36" fmla="*/ 136 w 131"/>
                  <a:gd name="T37" fmla="*/ 89 h 107"/>
                  <a:gd name="T38" fmla="*/ 136 w 131"/>
                  <a:gd name="T39" fmla="*/ 101 h 107"/>
                  <a:gd name="T40" fmla="*/ 124 w 131"/>
                  <a:gd name="T41" fmla="*/ 11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07"/>
                  <a:gd name="T65" fmla="*/ 131 w 131"/>
                  <a:gd name="T66" fmla="*/ 107 h 1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07">
                    <a:moveTo>
                      <a:pt x="106" y="107"/>
                    </a:moveTo>
                    <a:lnTo>
                      <a:pt x="97" y="107"/>
                    </a:lnTo>
                    <a:lnTo>
                      <a:pt x="85" y="86"/>
                    </a:lnTo>
                    <a:lnTo>
                      <a:pt x="76" y="86"/>
                    </a:lnTo>
                    <a:lnTo>
                      <a:pt x="76" y="76"/>
                    </a:lnTo>
                    <a:lnTo>
                      <a:pt x="64" y="55"/>
                    </a:lnTo>
                    <a:lnTo>
                      <a:pt x="43" y="55"/>
                    </a:lnTo>
                    <a:lnTo>
                      <a:pt x="21" y="64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21" y="22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76" y="10"/>
                    </a:lnTo>
                    <a:lnTo>
                      <a:pt x="97" y="0"/>
                    </a:lnTo>
                    <a:lnTo>
                      <a:pt x="116" y="43"/>
                    </a:lnTo>
                    <a:lnTo>
                      <a:pt x="116" y="64"/>
                    </a:lnTo>
                    <a:lnTo>
                      <a:pt x="131" y="86"/>
                    </a:lnTo>
                    <a:lnTo>
                      <a:pt x="116" y="86"/>
                    </a:lnTo>
                    <a:lnTo>
                      <a:pt x="116" y="98"/>
                    </a:lnTo>
                    <a:lnTo>
                      <a:pt x="106" y="107"/>
                    </a:lnTo>
                    <a:close/>
                  </a:path>
                </a:pathLst>
              </a:custGeom>
              <a:solidFill>
                <a:srgbClr val="D0D1D1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43"/>
              <p:cNvSpPr>
                <a:spLocks/>
              </p:cNvSpPr>
              <p:nvPr/>
            </p:nvSpPr>
            <p:spPr bwMode="auto">
              <a:xfrm>
                <a:off x="2097" y="2797"/>
                <a:ext cx="149" cy="119"/>
              </a:xfrm>
              <a:custGeom>
                <a:avLst/>
                <a:gdLst>
                  <a:gd name="T0" fmla="*/ 154 w 141"/>
                  <a:gd name="T1" fmla="*/ 54 h 118"/>
                  <a:gd name="T2" fmla="*/ 166 w 141"/>
                  <a:gd name="T3" fmla="*/ 67 h 118"/>
                  <a:gd name="T4" fmla="*/ 154 w 141"/>
                  <a:gd name="T5" fmla="*/ 79 h 118"/>
                  <a:gd name="T6" fmla="*/ 141 w 141"/>
                  <a:gd name="T7" fmla="*/ 79 h 118"/>
                  <a:gd name="T8" fmla="*/ 130 w 141"/>
                  <a:gd name="T9" fmla="*/ 88 h 118"/>
                  <a:gd name="T10" fmla="*/ 101 w 141"/>
                  <a:gd name="T11" fmla="*/ 88 h 118"/>
                  <a:gd name="T12" fmla="*/ 51 w 141"/>
                  <a:gd name="T13" fmla="*/ 88 h 118"/>
                  <a:gd name="T14" fmla="*/ 51 w 141"/>
                  <a:gd name="T15" fmla="*/ 121 h 118"/>
                  <a:gd name="T16" fmla="*/ 40 w 141"/>
                  <a:gd name="T17" fmla="*/ 112 h 118"/>
                  <a:gd name="T18" fmla="*/ 13 w 141"/>
                  <a:gd name="T19" fmla="*/ 112 h 118"/>
                  <a:gd name="T20" fmla="*/ 0 w 141"/>
                  <a:gd name="T21" fmla="*/ 100 h 118"/>
                  <a:gd name="T22" fmla="*/ 0 w 141"/>
                  <a:gd name="T23" fmla="*/ 79 h 118"/>
                  <a:gd name="T24" fmla="*/ 22 w 141"/>
                  <a:gd name="T25" fmla="*/ 42 h 118"/>
                  <a:gd name="T26" fmla="*/ 51 w 141"/>
                  <a:gd name="T27" fmla="*/ 33 h 118"/>
                  <a:gd name="T28" fmla="*/ 91 w 141"/>
                  <a:gd name="T29" fmla="*/ 9 h 118"/>
                  <a:gd name="T30" fmla="*/ 116 w 141"/>
                  <a:gd name="T31" fmla="*/ 0 h 118"/>
                  <a:gd name="T32" fmla="*/ 116 w 141"/>
                  <a:gd name="T33" fmla="*/ 21 h 118"/>
                  <a:gd name="T34" fmla="*/ 141 w 141"/>
                  <a:gd name="T35" fmla="*/ 54 h 118"/>
                  <a:gd name="T36" fmla="*/ 154 w 141"/>
                  <a:gd name="T37" fmla="*/ 54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1"/>
                  <a:gd name="T58" fmla="*/ 0 h 118"/>
                  <a:gd name="T59" fmla="*/ 141 w 141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1" h="118">
                    <a:moveTo>
                      <a:pt x="131" y="54"/>
                    </a:moveTo>
                    <a:lnTo>
                      <a:pt x="141" y="64"/>
                    </a:lnTo>
                    <a:lnTo>
                      <a:pt x="131" y="76"/>
                    </a:lnTo>
                    <a:lnTo>
                      <a:pt x="119" y="76"/>
                    </a:lnTo>
                    <a:lnTo>
                      <a:pt x="110" y="85"/>
                    </a:lnTo>
                    <a:lnTo>
                      <a:pt x="86" y="85"/>
                    </a:lnTo>
                    <a:lnTo>
                      <a:pt x="43" y="85"/>
                    </a:lnTo>
                    <a:lnTo>
                      <a:pt x="43" y="118"/>
                    </a:lnTo>
                    <a:lnTo>
                      <a:pt x="34" y="109"/>
                    </a:lnTo>
                    <a:lnTo>
                      <a:pt x="10" y="109"/>
                    </a:lnTo>
                    <a:lnTo>
                      <a:pt x="0" y="97"/>
                    </a:lnTo>
                    <a:lnTo>
                      <a:pt x="0" y="76"/>
                    </a:lnTo>
                    <a:lnTo>
                      <a:pt x="19" y="42"/>
                    </a:lnTo>
                    <a:lnTo>
                      <a:pt x="43" y="33"/>
                    </a:lnTo>
                    <a:lnTo>
                      <a:pt x="77" y="9"/>
                    </a:lnTo>
                    <a:lnTo>
                      <a:pt x="98" y="0"/>
                    </a:lnTo>
                    <a:lnTo>
                      <a:pt x="98" y="21"/>
                    </a:lnTo>
                    <a:lnTo>
                      <a:pt x="119" y="54"/>
                    </a:lnTo>
                    <a:lnTo>
                      <a:pt x="131" y="54"/>
                    </a:lnTo>
                    <a:close/>
                  </a:path>
                </a:pathLst>
              </a:custGeom>
              <a:solidFill>
                <a:srgbClr val="4E7FBB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44"/>
              <p:cNvSpPr>
                <a:spLocks/>
              </p:cNvSpPr>
              <p:nvPr/>
            </p:nvSpPr>
            <p:spPr bwMode="auto">
              <a:xfrm>
                <a:off x="1968" y="2589"/>
                <a:ext cx="311" cy="303"/>
              </a:xfrm>
              <a:custGeom>
                <a:avLst/>
                <a:gdLst>
                  <a:gd name="T0" fmla="*/ 257 w 295"/>
                  <a:gd name="T1" fmla="*/ 204 h 304"/>
                  <a:gd name="T2" fmla="*/ 232 w 295"/>
                  <a:gd name="T3" fmla="*/ 213 h 304"/>
                  <a:gd name="T4" fmla="*/ 192 w 295"/>
                  <a:gd name="T5" fmla="*/ 237 h 304"/>
                  <a:gd name="T6" fmla="*/ 164 w 295"/>
                  <a:gd name="T7" fmla="*/ 246 h 304"/>
                  <a:gd name="T8" fmla="*/ 142 w 295"/>
                  <a:gd name="T9" fmla="*/ 280 h 304"/>
                  <a:gd name="T10" fmla="*/ 142 w 295"/>
                  <a:gd name="T11" fmla="*/ 301 h 304"/>
                  <a:gd name="T12" fmla="*/ 128 w 295"/>
                  <a:gd name="T13" fmla="*/ 301 h 304"/>
                  <a:gd name="T14" fmla="*/ 117 w 295"/>
                  <a:gd name="T15" fmla="*/ 301 h 304"/>
                  <a:gd name="T16" fmla="*/ 103 w 295"/>
                  <a:gd name="T17" fmla="*/ 301 h 304"/>
                  <a:gd name="T18" fmla="*/ 93 w 295"/>
                  <a:gd name="T19" fmla="*/ 301 h 304"/>
                  <a:gd name="T20" fmla="*/ 75 w 295"/>
                  <a:gd name="T21" fmla="*/ 301 h 304"/>
                  <a:gd name="T22" fmla="*/ 53 w 295"/>
                  <a:gd name="T23" fmla="*/ 258 h 304"/>
                  <a:gd name="T24" fmla="*/ 27 w 295"/>
                  <a:gd name="T25" fmla="*/ 268 h 304"/>
                  <a:gd name="T26" fmla="*/ 15 w 295"/>
                  <a:gd name="T27" fmla="*/ 258 h 304"/>
                  <a:gd name="T28" fmla="*/ 0 w 295"/>
                  <a:gd name="T29" fmla="*/ 213 h 304"/>
                  <a:gd name="T30" fmla="*/ 15 w 295"/>
                  <a:gd name="T31" fmla="*/ 191 h 304"/>
                  <a:gd name="T32" fmla="*/ 27 w 295"/>
                  <a:gd name="T33" fmla="*/ 204 h 304"/>
                  <a:gd name="T34" fmla="*/ 39 w 295"/>
                  <a:gd name="T35" fmla="*/ 191 h 304"/>
                  <a:gd name="T36" fmla="*/ 142 w 295"/>
                  <a:gd name="T37" fmla="*/ 191 h 304"/>
                  <a:gd name="T38" fmla="*/ 117 w 295"/>
                  <a:gd name="T39" fmla="*/ 0 h 304"/>
                  <a:gd name="T40" fmla="*/ 153 w 295"/>
                  <a:gd name="T41" fmla="*/ 0 h 304"/>
                  <a:gd name="T42" fmla="*/ 271 w 295"/>
                  <a:gd name="T43" fmla="*/ 85 h 304"/>
                  <a:gd name="T44" fmla="*/ 295 w 295"/>
                  <a:gd name="T45" fmla="*/ 100 h 304"/>
                  <a:gd name="T46" fmla="*/ 322 w 295"/>
                  <a:gd name="T47" fmla="*/ 109 h 304"/>
                  <a:gd name="T48" fmla="*/ 322 w 295"/>
                  <a:gd name="T49" fmla="*/ 130 h 304"/>
                  <a:gd name="T50" fmla="*/ 346 w 295"/>
                  <a:gd name="T51" fmla="*/ 130 h 304"/>
                  <a:gd name="T52" fmla="*/ 346 w 295"/>
                  <a:gd name="T53" fmla="*/ 182 h 304"/>
                  <a:gd name="T54" fmla="*/ 335 w 295"/>
                  <a:gd name="T55" fmla="*/ 191 h 304"/>
                  <a:gd name="T56" fmla="*/ 257 w 295"/>
                  <a:gd name="T57" fmla="*/ 204 h 3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5"/>
                  <a:gd name="T88" fmla="*/ 0 h 304"/>
                  <a:gd name="T89" fmla="*/ 295 w 295"/>
                  <a:gd name="T90" fmla="*/ 304 h 3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5" h="304">
                    <a:moveTo>
                      <a:pt x="219" y="207"/>
                    </a:moveTo>
                    <a:lnTo>
                      <a:pt x="198" y="216"/>
                    </a:lnTo>
                    <a:lnTo>
                      <a:pt x="164" y="240"/>
                    </a:lnTo>
                    <a:lnTo>
                      <a:pt x="140" y="249"/>
                    </a:lnTo>
                    <a:lnTo>
                      <a:pt x="121" y="283"/>
                    </a:lnTo>
                    <a:lnTo>
                      <a:pt x="121" y="304"/>
                    </a:lnTo>
                    <a:lnTo>
                      <a:pt x="109" y="304"/>
                    </a:lnTo>
                    <a:lnTo>
                      <a:pt x="100" y="304"/>
                    </a:lnTo>
                    <a:lnTo>
                      <a:pt x="88" y="304"/>
                    </a:lnTo>
                    <a:lnTo>
                      <a:pt x="79" y="304"/>
                    </a:lnTo>
                    <a:lnTo>
                      <a:pt x="64" y="304"/>
                    </a:lnTo>
                    <a:lnTo>
                      <a:pt x="45" y="261"/>
                    </a:lnTo>
                    <a:lnTo>
                      <a:pt x="24" y="271"/>
                    </a:lnTo>
                    <a:lnTo>
                      <a:pt x="12" y="261"/>
                    </a:lnTo>
                    <a:lnTo>
                      <a:pt x="0" y="216"/>
                    </a:lnTo>
                    <a:lnTo>
                      <a:pt x="12" y="194"/>
                    </a:lnTo>
                    <a:lnTo>
                      <a:pt x="24" y="207"/>
                    </a:lnTo>
                    <a:lnTo>
                      <a:pt x="33" y="194"/>
                    </a:lnTo>
                    <a:lnTo>
                      <a:pt x="121" y="194"/>
                    </a:lnTo>
                    <a:lnTo>
                      <a:pt x="100" y="0"/>
                    </a:lnTo>
                    <a:lnTo>
                      <a:pt x="131" y="0"/>
                    </a:lnTo>
                    <a:lnTo>
                      <a:pt x="231" y="85"/>
                    </a:lnTo>
                    <a:lnTo>
                      <a:pt x="252" y="100"/>
                    </a:lnTo>
                    <a:lnTo>
                      <a:pt x="274" y="109"/>
                    </a:lnTo>
                    <a:lnTo>
                      <a:pt x="274" y="130"/>
                    </a:lnTo>
                    <a:lnTo>
                      <a:pt x="295" y="130"/>
                    </a:lnTo>
                    <a:lnTo>
                      <a:pt x="295" y="185"/>
                    </a:lnTo>
                    <a:lnTo>
                      <a:pt x="286" y="194"/>
                    </a:lnTo>
                    <a:lnTo>
                      <a:pt x="219" y="207"/>
                    </a:lnTo>
                    <a:close/>
                  </a:path>
                </a:pathLst>
              </a:custGeom>
              <a:solidFill>
                <a:srgbClr val="4E7FBB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5"/>
              <p:cNvSpPr>
                <a:spLocks/>
              </p:cNvSpPr>
              <p:nvPr/>
            </p:nvSpPr>
            <p:spPr bwMode="auto">
              <a:xfrm>
                <a:off x="2614" y="2635"/>
                <a:ext cx="313" cy="403"/>
              </a:xfrm>
              <a:custGeom>
                <a:avLst/>
                <a:gdLst>
                  <a:gd name="T0" fmla="*/ 293 w 298"/>
                  <a:gd name="T1" fmla="*/ 369 h 402"/>
                  <a:gd name="T2" fmla="*/ 293 w 298"/>
                  <a:gd name="T3" fmla="*/ 381 h 402"/>
                  <a:gd name="T4" fmla="*/ 268 w 298"/>
                  <a:gd name="T5" fmla="*/ 381 h 402"/>
                  <a:gd name="T6" fmla="*/ 257 w 298"/>
                  <a:gd name="T7" fmla="*/ 390 h 402"/>
                  <a:gd name="T8" fmla="*/ 215 w 298"/>
                  <a:gd name="T9" fmla="*/ 405 h 402"/>
                  <a:gd name="T10" fmla="*/ 190 w 298"/>
                  <a:gd name="T11" fmla="*/ 405 h 402"/>
                  <a:gd name="T12" fmla="*/ 169 w 298"/>
                  <a:gd name="T13" fmla="*/ 381 h 402"/>
                  <a:gd name="T14" fmla="*/ 141 w 298"/>
                  <a:gd name="T15" fmla="*/ 381 h 402"/>
                  <a:gd name="T16" fmla="*/ 126 w 298"/>
                  <a:gd name="T17" fmla="*/ 369 h 402"/>
                  <a:gd name="T18" fmla="*/ 64 w 298"/>
                  <a:gd name="T19" fmla="*/ 305 h 402"/>
                  <a:gd name="T20" fmla="*/ 39 w 298"/>
                  <a:gd name="T21" fmla="*/ 295 h 402"/>
                  <a:gd name="T22" fmla="*/ 39 w 298"/>
                  <a:gd name="T23" fmla="*/ 274 h 402"/>
                  <a:gd name="T24" fmla="*/ 15 w 298"/>
                  <a:gd name="T25" fmla="*/ 250 h 402"/>
                  <a:gd name="T26" fmla="*/ 27 w 298"/>
                  <a:gd name="T27" fmla="*/ 241 h 402"/>
                  <a:gd name="T28" fmla="*/ 0 w 298"/>
                  <a:gd name="T29" fmla="*/ 207 h 402"/>
                  <a:gd name="T30" fmla="*/ 27 w 298"/>
                  <a:gd name="T31" fmla="*/ 149 h 402"/>
                  <a:gd name="T32" fmla="*/ 39 w 298"/>
                  <a:gd name="T33" fmla="*/ 149 h 402"/>
                  <a:gd name="T34" fmla="*/ 39 w 298"/>
                  <a:gd name="T35" fmla="*/ 140 h 402"/>
                  <a:gd name="T36" fmla="*/ 39 w 298"/>
                  <a:gd name="T37" fmla="*/ 73 h 402"/>
                  <a:gd name="T38" fmla="*/ 39 w 298"/>
                  <a:gd name="T39" fmla="*/ 64 h 402"/>
                  <a:gd name="T40" fmla="*/ 64 w 298"/>
                  <a:gd name="T41" fmla="*/ 64 h 402"/>
                  <a:gd name="T42" fmla="*/ 64 w 298"/>
                  <a:gd name="T43" fmla="*/ 18 h 402"/>
                  <a:gd name="T44" fmla="*/ 229 w 298"/>
                  <a:gd name="T45" fmla="*/ 18 h 402"/>
                  <a:gd name="T46" fmla="*/ 257 w 298"/>
                  <a:gd name="T47" fmla="*/ 18 h 402"/>
                  <a:gd name="T48" fmla="*/ 278 w 298"/>
                  <a:gd name="T49" fmla="*/ 0 h 402"/>
                  <a:gd name="T50" fmla="*/ 278 w 298"/>
                  <a:gd name="T51" fmla="*/ 9 h 402"/>
                  <a:gd name="T52" fmla="*/ 304 w 298"/>
                  <a:gd name="T53" fmla="*/ 18 h 402"/>
                  <a:gd name="T54" fmla="*/ 331 w 298"/>
                  <a:gd name="T55" fmla="*/ 95 h 402"/>
                  <a:gd name="T56" fmla="*/ 346 w 298"/>
                  <a:gd name="T57" fmla="*/ 107 h 402"/>
                  <a:gd name="T58" fmla="*/ 346 w 298"/>
                  <a:gd name="T59" fmla="*/ 119 h 402"/>
                  <a:gd name="T60" fmla="*/ 317 w 298"/>
                  <a:gd name="T61" fmla="*/ 128 h 402"/>
                  <a:gd name="T62" fmla="*/ 304 w 298"/>
                  <a:gd name="T63" fmla="*/ 207 h 402"/>
                  <a:gd name="T64" fmla="*/ 268 w 298"/>
                  <a:gd name="T65" fmla="*/ 262 h 402"/>
                  <a:gd name="T66" fmla="*/ 257 w 298"/>
                  <a:gd name="T67" fmla="*/ 305 h 402"/>
                  <a:gd name="T68" fmla="*/ 239 w 298"/>
                  <a:gd name="T69" fmla="*/ 305 h 402"/>
                  <a:gd name="T70" fmla="*/ 239 w 298"/>
                  <a:gd name="T71" fmla="*/ 317 h 402"/>
                  <a:gd name="T72" fmla="*/ 257 w 298"/>
                  <a:gd name="T73" fmla="*/ 326 h 402"/>
                  <a:gd name="T74" fmla="*/ 278 w 298"/>
                  <a:gd name="T75" fmla="*/ 359 h 402"/>
                  <a:gd name="T76" fmla="*/ 293 w 298"/>
                  <a:gd name="T77" fmla="*/ 369 h 4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402"/>
                  <a:gd name="T119" fmla="*/ 298 w 298"/>
                  <a:gd name="T120" fmla="*/ 402 h 4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402">
                    <a:moveTo>
                      <a:pt x="253" y="366"/>
                    </a:moveTo>
                    <a:lnTo>
                      <a:pt x="253" y="378"/>
                    </a:lnTo>
                    <a:lnTo>
                      <a:pt x="231" y="378"/>
                    </a:lnTo>
                    <a:lnTo>
                      <a:pt x="222" y="387"/>
                    </a:lnTo>
                    <a:lnTo>
                      <a:pt x="186" y="402"/>
                    </a:lnTo>
                    <a:lnTo>
                      <a:pt x="164" y="402"/>
                    </a:lnTo>
                    <a:lnTo>
                      <a:pt x="146" y="378"/>
                    </a:lnTo>
                    <a:lnTo>
                      <a:pt x="122" y="378"/>
                    </a:lnTo>
                    <a:lnTo>
                      <a:pt x="109" y="366"/>
                    </a:lnTo>
                    <a:lnTo>
                      <a:pt x="55" y="302"/>
                    </a:lnTo>
                    <a:lnTo>
                      <a:pt x="33" y="292"/>
                    </a:lnTo>
                    <a:lnTo>
                      <a:pt x="33" y="271"/>
                    </a:lnTo>
                    <a:lnTo>
                      <a:pt x="12" y="247"/>
                    </a:lnTo>
                    <a:lnTo>
                      <a:pt x="24" y="238"/>
                    </a:lnTo>
                    <a:lnTo>
                      <a:pt x="0" y="204"/>
                    </a:lnTo>
                    <a:lnTo>
                      <a:pt x="24" y="149"/>
                    </a:lnTo>
                    <a:lnTo>
                      <a:pt x="33" y="149"/>
                    </a:lnTo>
                    <a:lnTo>
                      <a:pt x="33" y="140"/>
                    </a:lnTo>
                    <a:lnTo>
                      <a:pt x="33" y="73"/>
                    </a:lnTo>
                    <a:lnTo>
                      <a:pt x="33" y="64"/>
                    </a:lnTo>
                    <a:lnTo>
                      <a:pt x="55" y="64"/>
                    </a:lnTo>
                    <a:lnTo>
                      <a:pt x="55" y="18"/>
                    </a:lnTo>
                    <a:lnTo>
                      <a:pt x="198" y="18"/>
                    </a:lnTo>
                    <a:lnTo>
                      <a:pt x="222" y="18"/>
                    </a:lnTo>
                    <a:lnTo>
                      <a:pt x="240" y="0"/>
                    </a:lnTo>
                    <a:lnTo>
                      <a:pt x="240" y="9"/>
                    </a:lnTo>
                    <a:lnTo>
                      <a:pt x="262" y="18"/>
                    </a:lnTo>
                    <a:lnTo>
                      <a:pt x="286" y="95"/>
                    </a:lnTo>
                    <a:lnTo>
                      <a:pt x="298" y="107"/>
                    </a:lnTo>
                    <a:lnTo>
                      <a:pt x="298" y="119"/>
                    </a:lnTo>
                    <a:lnTo>
                      <a:pt x="274" y="128"/>
                    </a:lnTo>
                    <a:lnTo>
                      <a:pt x="262" y="204"/>
                    </a:lnTo>
                    <a:lnTo>
                      <a:pt x="231" y="259"/>
                    </a:lnTo>
                    <a:lnTo>
                      <a:pt x="222" y="302"/>
                    </a:lnTo>
                    <a:lnTo>
                      <a:pt x="207" y="302"/>
                    </a:lnTo>
                    <a:lnTo>
                      <a:pt x="207" y="314"/>
                    </a:lnTo>
                    <a:lnTo>
                      <a:pt x="222" y="323"/>
                    </a:lnTo>
                    <a:lnTo>
                      <a:pt x="240" y="356"/>
                    </a:lnTo>
                    <a:lnTo>
                      <a:pt x="253" y="366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2374" y="2428"/>
                <a:ext cx="298" cy="281"/>
              </a:xfrm>
              <a:custGeom>
                <a:avLst/>
                <a:gdLst>
                  <a:gd name="T0" fmla="*/ 328 w 284"/>
                  <a:gd name="T1" fmla="*/ 228 h 280"/>
                  <a:gd name="T2" fmla="*/ 328 w 284"/>
                  <a:gd name="T3" fmla="*/ 274 h 280"/>
                  <a:gd name="T4" fmla="*/ 303 w 284"/>
                  <a:gd name="T5" fmla="*/ 274 h 280"/>
                  <a:gd name="T6" fmla="*/ 303 w 284"/>
                  <a:gd name="T7" fmla="*/ 283 h 280"/>
                  <a:gd name="T8" fmla="*/ 151 w 284"/>
                  <a:gd name="T9" fmla="*/ 210 h 280"/>
                  <a:gd name="T10" fmla="*/ 113 w 284"/>
                  <a:gd name="T11" fmla="*/ 210 h 280"/>
                  <a:gd name="T12" fmla="*/ 99 w 284"/>
                  <a:gd name="T13" fmla="*/ 198 h 280"/>
                  <a:gd name="T14" fmla="*/ 52 w 284"/>
                  <a:gd name="T15" fmla="*/ 198 h 280"/>
                  <a:gd name="T16" fmla="*/ 40 w 284"/>
                  <a:gd name="T17" fmla="*/ 174 h 280"/>
                  <a:gd name="T18" fmla="*/ 25 w 284"/>
                  <a:gd name="T19" fmla="*/ 174 h 280"/>
                  <a:gd name="T20" fmla="*/ 0 w 284"/>
                  <a:gd name="T21" fmla="*/ 143 h 280"/>
                  <a:gd name="T22" fmla="*/ 10 w 284"/>
                  <a:gd name="T23" fmla="*/ 131 h 280"/>
                  <a:gd name="T24" fmla="*/ 10 w 284"/>
                  <a:gd name="T25" fmla="*/ 107 h 280"/>
                  <a:gd name="T26" fmla="*/ 10 w 284"/>
                  <a:gd name="T27" fmla="*/ 76 h 280"/>
                  <a:gd name="T28" fmla="*/ 0 w 284"/>
                  <a:gd name="T29" fmla="*/ 64 h 280"/>
                  <a:gd name="T30" fmla="*/ 0 w 284"/>
                  <a:gd name="T31" fmla="*/ 55 h 280"/>
                  <a:gd name="T32" fmla="*/ 10 w 284"/>
                  <a:gd name="T33" fmla="*/ 55 h 280"/>
                  <a:gd name="T34" fmla="*/ 10 w 284"/>
                  <a:gd name="T35" fmla="*/ 31 h 280"/>
                  <a:gd name="T36" fmla="*/ 40 w 284"/>
                  <a:gd name="T37" fmla="*/ 21 h 280"/>
                  <a:gd name="T38" fmla="*/ 40 w 284"/>
                  <a:gd name="T39" fmla="*/ 0 h 280"/>
                  <a:gd name="T40" fmla="*/ 64 w 284"/>
                  <a:gd name="T41" fmla="*/ 9 h 280"/>
                  <a:gd name="T42" fmla="*/ 99 w 284"/>
                  <a:gd name="T43" fmla="*/ 9 h 280"/>
                  <a:gd name="T44" fmla="*/ 127 w 284"/>
                  <a:gd name="T45" fmla="*/ 21 h 280"/>
                  <a:gd name="T46" fmla="*/ 127 w 284"/>
                  <a:gd name="T47" fmla="*/ 31 h 280"/>
                  <a:gd name="T48" fmla="*/ 162 w 284"/>
                  <a:gd name="T49" fmla="*/ 46 h 280"/>
                  <a:gd name="T50" fmla="*/ 187 w 284"/>
                  <a:gd name="T51" fmla="*/ 55 h 280"/>
                  <a:gd name="T52" fmla="*/ 205 w 284"/>
                  <a:gd name="T53" fmla="*/ 64 h 280"/>
                  <a:gd name="T54" fmla="*/ 215 w 284"/>
                  <a:gd name="T55" fmla="*/ 55 h 280"/>
                  <a:gd name="T56" fmla="*/ 215 w 284"/>
                  <a:gd name="T57" fmla="*/ 21 h 280"/>
                  <a:gd name="T58" fmla="*/ 254 w 284"/>
                  <a:gd name="T59" fmla="*/ 9 h 280"/>
                  <a:gd name="T60" fmla="*/ 278 w 284"/>
                  <a:gd name="T61" fmla="*/ 9 h 280"/>
                  <a:gd name="T62" fmla="*/ 278 w 284"/>
                  <a:gd name="T63" fmla="*/ 21 h 280"/>
                  <a:gd name="T64" fmla="*/ 317 w 284"/>
                  <a:gd name="T65" fmla="*/ 31 h 280"/>
                  <a:gd name="T66" fmla="*/ 317 w 284"/>
                  <a:gd name="T67" fmla="*/ 64 h 280"/>
                  <a:gd name="T68" fmla="*/ 317 w 284"/>
                  <a:gd name="T69" fmla="*/ 95 h 280"/>
                  <a:gd name="T70" fmla="*/ 328 w 284"/>
                  <a:gd name="T71" fmla="*/ 228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4"/>
                  <a:gd name="T109" fmla="*/ 0 h 280"/>
                  <a:gd name="T110" fmla="*/ 284 w 284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4" h="280">
                    <a:moveTo>
                      <a:pt x="284" y="225"/>
                    </a:moveTo>
                    <a:lnTo>
                      <a:pt x="284" y="271"/>
                    </a:lnTo>
                    <a:lnTo>
                      <a:pt x="262" y="271"/>
                    </a:lnTo>
                    <a:lnTo>
                      <a:pt x="262" y="280"/>
                    </a:lnTo>
                    <a:lnTo>
                      <a:pt x="131" y="207"/>
                    </a:lnTo>
                    <a:lnTo>
                      <a:pt x="98" y="207"/>
                    </a:lnTo>
                    <a:lnTo>
                      <a:pt x="86" y="195"/>
                    </a:lnTo>
                    <a:lnTo>
                      <a:pt x="46" y="195"/>
                    </a:lnTo>
                    <a:lnTo>
                      <a:pt x="34" y="171"/>
                    </a:lnTo>
                    <a:lnTo>
                      <a:pt x="22" y="171"/>
                    </a:lnTo>
                    <a:lnTo>
                      <a:pt x="0" y="140"/>
                    </a:lnTo>
                    <a:lnTo>
                      <a:pt x="10" y="131"/>
                    </a:lnTo>
                    <a:lnTo>
                      <a:pt x="10" y="107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10" y="55"/>
                    </a:lnTo>
                    <a:lnTo>
                      <a:pt x="10" y="31"/>
                    </a:lnTo>
                    <a:lnTo>
                      <a:pt x="34" y="21"/>
                    </a:lnTo>
                    <a:lnTo>
                      <a:pt x="34" y="0"/>
                    </a:lnTo>
                    <a:lnTo>
                      <a:pt x="55" y="9"/>
                    </a:lnTo>
                    <a:lnTo>
                      <a:pt x="86" y="9"/>
                    </a:lnTo>
                    <a:lnTo>
                      <a:pt x="110" y="21"/>
                    </a:lnTo>
                    <a:lnTo>
                      <a:pt x="110" y="31"/>
                    </a:lnTo>
                    <a:lnTo>
                      <a:pt x="140" y="46"/>
                    </a:lnTo>
                    <a:lnTo>
                      <a:pt x="162" y="55"/>
                    </a:lnTo>
                    <a:lnTo>
                      <a:pt x="177" y="64"/>
                    </a:lnTo>
                    <a:lnTo>
                      <a:pt x="186" y="55"/>
                    </a:lnTo>
                    <a:lnTo>
                      <a:pt x="186" y="21"/>
                    </a:lnTo>
                    <a:lnTo>
                      <a:pt x="220" y="9"/>
                    </a:lnTo>
                    <a:lnTo>
                      <a:pt x="241" y="9"/>
                    </a:lnTo>
                    <a:lnTo>
                      <a:pt x="241" y="21"/>
                    </a:lnTo>
                    <a:lnTo>
                      <a:pt x="274" y="31"/>
                    </a:lnTo>
                    <a:lnTo>
                      <a:pt x="274" y="64"/>
                    </a:lnTo>
                    <a:lnTo>
                      <a:pt x="274" y="95"/>
                    </a:lnTo>
                    <a:lnTo>
                      <a:pt x="284" y="22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2038" y="2352"/>
                <a:ext cx="384" cy="368"/>
              </a:xfrm>
              <a:custGeom>
                <a:avLst/>
                <a:gdLst>
                  <a:gd name="T0" fmla="*/ 347 w 365"/>
                  <a:gd name="T1" fmla="*/ 0 h 368"/>
                  <a:gd name="T2" fmla="*/ 358 w 365"/>
                  <a:gd name="T3" fmla="*/ 0 h 368"/>
                  <a:gd name="T4" fmla="*/ 358 w 365"/>
                  <a:gd name="T5" fmla="*/ 9 h 368"/>
                  <a:gd name="T6" fmla="*/ 358 w 365"/>
                  <a:gd name="T7" fmla="*/ 46 h 368"/>
                  <a:gd name="T8" fmla="*/ 337 w 365"/>
                  <a:gd name="T9" fmla="*/ 64 h 368"/>
                  <a:gd name="T10" fmla="*/ 347 w 365"/>
                  <a:gd name="T11" fmla="*/ 85 h 368"/>
                  <a:gd name="T12" fmla="*/ 371 w 365"/>
                  <a:gd name="T13" fmla="*/ 97 h 368"/>
                  <a:gd name="T14" fmla="*/ 371 w 365"/>
                  <a:gd name="T15" fmla="*/ 131 h 368"/>
                  <a:gd name="T16" fmla="*/ 371 w 365"/>
                  <a:gd name="T17" fmla="*/ 140 h 368"/>
                  <a:gd name="T18" fmla="*/ 383 w 365"/>
                  <a:gd name="T19" fmla="*/ 152 h 368"/>
                  <a:gd name="T20" fmla="*/ 383 w 365"/>
                  <a:gd name="T21" fmla="*/ 183 h 368"/>
                  <a:gd name="T22" fmla="*/ 383 w 365"/>
                  <a:gd name="T23" fmla="*/ 207 h 368"/>
                  <a:gd name="T24" fmla="*/ 371 w 365"/>
                  <a:gd name="T25" fmla="*/ 216 h 368"/>
                  <a:gd name="T26" fmla="*/ 398 w 365"/>
                  <a:gd name="T27" fmla="*/ 247 h 368"/>
                  <a:gd name="T28" fmla="*/ 410 w 365"/>
                  <a:gd name="T29" fmla="*/ 247 h 368"/>
                  <a:gd name="T30" fmla="*/ 425 w 365"/>
                  <a:gd name="T31" fmla="*/ 271 h 368"/>
                  <a:gd name="T32" fmla="*/ 294 w 365"/>
                  <a:gd name="T33" fmla="*/ 356 h 368"/>
                  <a:gd name="T34" fmla="*/ 269 w 365"/>
                  <a:gd name="T35" fmla="*/ 368 h 368"/>
                  <a:gd name="T36" fmla="*/ 245 w 365"/>
                  <a:gd name="T37" fmla="*/ 368 h 368"/>
                  <a:gd name="T38" fmla="*/ 245 w 365"/>
                  <a:gd name="T39" fmla="*/ 347 h 368"/>
                  <a:gd name="T40" fmla="*/ 219 w 365"/>
                  <a:gd name="T41" fmla="*/ 338 h 368"/>
                  <a:gd name="T42" fmla="*/ 195 w 365"/>
                  <a:gd name="T43" fmla="*/ 323 h 368"/>
                  <a:gd name="T44" fmla="*/ 78 w 365"/>
                  <a:gd name="T45" fmla="*/ 238 h 368"/>
                  <a:gd name="T46" fmla="*/ 0 w 365"/>
                  <a:gd name="T47" fmla="*/ 195 h 368"/>
                  <a:gd name="T48" fmla="*/ 0 w 365"/>
                  <a:gd name="T49" fmla="*/ 183 h 368"/>
                  <a:gd name="T50" fmla="*/ 0 w 365"/>
                  <a:gd name="T51" fmla="*/ 161 h 368"/>
                  <a:gd name="T52" fmla="*/ 18 w 365"/>
                  <a:gd name="T53" fmla="*/ 152 h 368"/>
                  <a:gd name="T54" fmla="*/ 78 w 365"/>
                  <a:gd name="T55" fmla="*/ 140 h 368"/>
                  <a:gd name="T56" fmla="*/ 106 w 365"/>
                  <a:gd name="T57" fmla="*/ 122 h 368"/>
                  <a:gd name="T58" fmla="*/ 106 w 365"/>
                  <a:gd name="T59" fmla="*/ 107 h 368"/>
                  <a:gd name="T60" fmla="*/ 156 w 365"/>
                  <a:gd name="T61" fmla="*/ 97 h 368"/>
                  <a:gd name="T62" fmla="*/ 156 w 365"/>
                  <a:gd name="T63" fmla="*/ 46 h 368"/>
                  <a:gd name="T64" fmla="*/ 141 w 365"/>
                  <a:gd name="T65" fmla="*/ 31 h 368"/>
                  <a:gd name="T66" fmla="*/ 205 w 365"/>
                  <a:gd name="T67" fmla="*/ 9 h 368"/>
                  <a:gd name="T68" fmla="*/ 269 w 365"/>
                  <a:gd name="T69" fmla="*/ 0 h 368"/>
                  <a:gd name="T70" fmla="*/ 294 w 365"/>
                  <a:gd name="T71" fmla="*/ 0 h 368"/>
                  <a:gd name="T72" fmla="*/ 309 w 365"/>
                  <a:gd name="T73" fmla="*/ 0 h 368"/>
                  <a:gd name="T74" fmla="*/ 347 w 365"/>
                  <a:gd name="T75" fmla="*/ 0 h 3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5"/>
                  <a:gd name="T115" fmla="*/ 0 h 368"/>
                  <a:gd name="T116" fmla="*/ 365 w 365"/>
                  <a:gd name="T117" fmla="*/ 368 h 3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5" h="368">
                    <a:moveTo>
                      <a:pt x="298" y="0"/>
                    </a:moveTo>
                    <a:lnTo>
                      <a:pt x="307" y="0"/>
                    </a:lnTo>
                    <a:lnTo>
                      <a:pt x="307" y="9"/>
                    </a:lnTo>
                    <a:lnTo>
                      <a:pt x="307" y="46"/>
                    </a:lnTo>
                    <a:lnTo>
                      <a:pt x="289" y="64"/>
                    </a:lnTo>
                    <a:lnTo>
                      <a:pt x="298" y="85"/>
                    </a:lnTo>
                    <a:lnTo>
                      <a:pt x="319" y="97"/>
                    </a:lnTo>
                    <a:lnTo>
                      <a:pt x="319" y="131"/>
                    </a:lnTo>
                    <a:lnTo>
                      <a:pt x="319" y="140"/>
                    </a:lnTo>
                    <a:lnTo>
                      <a:pt x="329" y="152"/>
                    </a:lnTo>
                    <a:lnTo>
                      <a:pt x="329" y="183"/>
                    </a:lnTo>
                    <a:lnTo>
                      <a:pt x="329" y="207"/>
                    </a:lnTo>
                    <a:lnTo>
                      <a:pt x="319" y="216"/>
                    </a:lnTo>
                    <a:lnTo>
                      <a:pt x="341" y="247"/>
                    </a:lnTo>
                    <a:lnTo>
                      <a:pt x="353" y="247"/>
                    </a:lnTo>
                    <a:lnTo>
                      <a:pt x="365" y="271"/>
                    </a:lnTo>
                    <a:lnTo>
                      <a:pt x="252" y="356"/>
                    </a:lnTo>
                    <a:lnTo>
                      <a:pt x="231" y="368"/>
                    </a:lnTo>
                    <a:lnTo>
                      <a:pt x="210" y="368"/>
                    </a:lnTo>
                    <a:lnTo>
                      <a:pt x="210" y="347"/>
                    </a:lnTo>
                    <a:lnTo>
                      <a:pt x="188" y="338"/>
                    </a:lnTo>
                    <a:lnTo>
                      <a:pt x="167" y="323"/>
                    </a:lnTo>
                    <a:lnTo>
                      <a:pt x="67" y="238"/>
                    </a:lnTo>
                    <a:lnTo>
                      <a:pt x="0" y="195"/>
                    </a:lnTo>
                    <a:lnTo>
                      <a:pt x="0" y="183"/>
                    </a:lnTo>
                    <a:lnTo>
                      <a:pt x="0" y="161"/>
                    </a:lnTo>
                    <a:lnTo>
                      <a:pt x="15" y="152"/>
                    </a:lnTo>
                    <a:lnTo>
                      <a:pt x="67" y="140"/>
                    </a:lnTo>
                    <a:lnTo>
                      <a:pt x="91" y="122"/>
                    </a:lnTo>
                    <a:lnTo>
                      <a:pt x="91" y="107"/>
                    </a:lnTo>
                    <a:lnTo>
                      <a:pt x="134" y="97"/>
                    </a:lnTo>
                    <a:lnTo>
                      <a:pt x="134" y="46"/>
                    </a:lnTo>
                    <a:lnTo>
                      <a:pt x="121" y="31"/>
                    </a:lnTo>
                    <a:lnTo>
                      <a:pt x="176" y="9"/>
                    </a:lnTo>
                    <a:lnTo>
                      <a:pt x="231" y="0"/>
                    </a:lnTo>
                    <a:lnTo>
                      <a:pt x="252" y="0"/>
                    </a:lnTo>
                    <a:lnTo>
                      <a:pt x="265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9"/>
              <p:cNvSpPr>
                <a:spLocks/>
              </p:cNvSpPr>
              <p:nvPr/>
            </p:nvSpPr>
            <p:spPr bwMode="auto">
              <a:xfrm>
                <a:off x="2663" y="2459"/>
                <a:ext cx="205" cy="194"/>
              </a:xfrm>
              <a:custGeom>
                <a:avLst/>
                <a:gdLst>
                  <a:gd name="T0" fmla="*/ 188 w 195"/>
                  <a:gd name="T1" fmla="*/ 15 h 194"/>
                  <a:gd name="T2" fmla="*/ 206 w 195"/>
                  <a:gd name="T3" fmla="*/ 45 h 194"/>
                  <a:gd name="T4" fmla="*/ 188 w 195"/>
                  <a:gd name="T5" fmla="*/ 76 h 194"/>
                  <a:gd name="T6" fmla="*/ 178 w 195"/>
                  <a:gd name="T7" fmla="*/ 64 h 194"/>
                  <a:gd name="T8" fmla="*/ 152 w 195"/>
                  <a:gd name="T9" fmla="*/ 33 h 194"/>
                  <a:gd name="T10" fmla="*/ 164 w 195"/>
                  <a:gd name="T11" fmla="*/ 54 h 194"/>
                  <a:gd name="T12" fmla="*/ 227 w 195"/>
                  <a:gd name="T13" fmla="*/ 155 h 194"/>
                  <a:gd name="T14" fmla="*/ 227 w 195"/>
                  <a:gd name="T15" fmla="*/ 176 h 194"/>
                  <a:gd name="T16" fmla="*/ 206 w 195"/>
                  <a:gd name="T17" fmla="*/ 194 h 194"/>
                  <a:gd name="T18" fmla="*/ 178 w 195"/>
                  <a:gd name="T19" fmla="*/ 194 h 194"/>
                  <a:gd name="T20" fmla="*/ 13 w 195"/>
                  <a:gd name="T21" fmla="*/ 194 h 194"/>
                  <a:gd name="T22" fmla="*/ 0 w 195"/>
                  <a:gd name="T23" fmla="*/ 64 h 194"/>
                  <a:gd name="T24" fmla="*/ 0 w 195"/>
                  <a:gd name="T25" fmla="*/ 33 h 194"/>
                  <a:gd name="T26" fmla="*/ 0 w 195"/>
                  <a:gd name="T27" fmla="*/ 0 h 194"/>
                  <a:gd name="T28" fmla="*/ 40 w 195"/>
                  <a:gd name="T29" fmla="*/ 0 h 194"/>
                  <a:gd name="T30" fmla="*/ 89 w 195"/>
                  <a:gd name="T31" fmla="*/ 15 h 194"/>
                  <a:gd name="T32" fmla="*/ 128 w 195"/>
                  <a:gd name="T33" fmla="*/ 0 h 194"/>
                  <a:gd name="T34" fmla="*/ 138 w 195"/>
                  <a:gd name="T35" fmla="*/ 0 h 194"/>
                  <a:gd name="T36" fmla="*/ 138 w 195"/>
                  <a:gd name="T37" fmla="*/ 15 h 194"/>
                  <a:gd name="T38" fmla="*/ 152 w 195"/>
                  <a:gd name="T39" fmla="*/ 15 h 194"/>
                  <a:gd name="T40" fmla="*/ 164 w 195"/>
                  <a:gd name="T41" fmla="*/ 15 h 194"/>
                  <a:gd name="T42" fmla="*/ 188 w 195"/>
                  <a:gd name="T43" fmla="*/ 15 h 1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5"/>
                  <a:gd name="T67" fmla="*/ 0 h 194"/>
                  <a:gd name="T68" fmla="*/ 195 w 195"/>
                  <a:gd name="T69" fmla="*/ 194 h 1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5" h="194">
                    <a:moveTo>
                      <a:pt x="162" y="15"/>
                    </a:moveTo>
                    <a:lnTo>
                      <a:pt x="177" y="45"/>
                    </a:lnTo>
                    <a:lnTo>
                      <a:pt x="162" y="76"/>
                    </a:lnTo>
                    <a:lnTo>
                      <a:pt x="153" y="64"/>
                    </a:lnTo>
                    <a:lnTo>
                      <a:pt x="131" y="33"/>
                    </a:lnTo>
                    <a:lnTo>
                      <a:pt x="141" y="54"/>
                    </a:lnTo>
                    <a:lnTo>
                      <a:pt x="195" y="155"/>
                    </a:lnTo>
                    <a:lnTo>
                      <a:pt x="195" y="176"/>
                    </a:lnTo>
                    <a:lnTo>
                      <a:pt x="177" y="194"/>
                    </a:lnTo>
                    <a:lnTo>
                      <a:pt x="153" y="194"/>
                    </a:lnTo>
                    <a:lnTo>
                      <a:pt x="10" y="194"/>
                    </a:lnTo>
                    <a:lnTo>
                      <a:pt x="0" y="64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77" y="15"/>
                    </a:lnTo>
                    <a:lnTo>
                      <a:pt x="110" y="0"/>
                    </a:lnTo>
                    <a:lnTo>
                      <a:pt x="119" y="0"/>
                    </a:lnTo>
                    <a:lnTo>
                      <a:pt x="119" y="15"/>
                    </a:lnTo>
                    <a:lnTo>
                      <a:pt x="131" y="15"/>
                    </a:lnTo>
                    <a:lnTo>
                      <a:pt x="141" y="15"/>
                    </a:lnTo>
                    <a:lnTo>
                      <a:pt x="162" y="1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80"/>
              <p:cNvSpPr>
                <a:spLocks/>
              </p:cNvSpPr>
              <p:nvPr/>
            </p:nvSpPr>
            <p:spPr bwMode="auto">
              <a:xfrm>
                <a:off x="2832" y="2742"/>
                <a:ext cx="274" cy="296"/>
              </a:xfrm>
              <a:custGeom>
                <a:avLst/>
                <a:gdLst>
                  <a:gd name="T0" fmla="*/ 76 w 262"/>
                  <a:gd name="T1" fmla="*/ 274 h 295"/>
                  <a:gd name="T2" fmla="*/ 52 w 262"/>
                  <a:gd name="T3" fmla="*/ 274 h 295"/>
                  <a:gd name="T4" fmla="*/ 52 w 262"/>
                  <a:gd name="T5" fmla="*/ 262 h 295"/>
                  <a:gd name="T6" fmla="*/ 39 w 262"/>
                  <a:gd name="T7" fmla="*/ 252 h 295"/>
                  <a:gd name="T8" fmla="*/ 18 w 262"/>
                  <a:gd name="T9" fmla="*/ 219 h 295"/>
                  <a:gd name="T10" fmla="*/ 0 w 262"/>
                  <a:gd name="T11" fmla="*/ 210 h 295"/>
                  <a:gd name="T12" fmla="*/ 0 w 262"/>
                  <a:gd name="T13" fmla="*/ 198 h 295"/>
                  <a:gd name="T14" fmla="*/ 18 w 262"/>
                  <a:gd name="T15" fmla="*/ 198 h 295"/>
                  <a:gd name="T16" fmla="*/ 27 w 262"/>
                  <a:gd name="T17" fmla="*/ 155 h 295"/>
                  <a:gd name="T18" fmla="*/ 64 w 262"/>
                  <a:gd name="T19" fmla="*/ 97 h 295"/>
                  <a:gd name="T20" fmla="*/ 76 w 262"/>
                  <a:gd name="T21" fmla="*/ 21 h 295"/>
                  <a:gd name="T22" fmla="*/ 104 w 262"/>
                  <a:gd name="T23" fmla="*/ 12 h 295"/>
                  <a:gd name="T24" fmla="*/ 104 w 262"/>
                  <a:gd name="T25" fmla="*/ 0 h 295"/>
                  <a:gd name="T26" fmla="*/ 125 w 262"/>
                  <a:gd name="T27" fmla="*/ 42 h 295"/>
                  <a:gd name="T28" fmla="*/ 167 w 262"/>
                  <a:gd name="T29" fmla="*/ 64 h 295"/>
                  <a:gd name="T30" fmla="*/ 202 w 262"/>
                  <a:gd name="T31" fmla="*/ 109 h 295"/>
                  <a:gd name="T32" fmla="*/ 191 w 262"/>
                  <a:gd name="T33" fmla="*/ 119 h 295"/>
                  <a:gd name="T34" fmla="*/ 177 w 262"/>
                  <a:gd name="T35" fmla="*/ 140 h 295"/>
                  <a:gd name="T36" fmla="*/ 202 w 262"/>
                  <a:gd name="T37" fmla="*/ 140 h 295"/>
                  <a:gd name="T38" fmla="*/ 202 w 262"/>
                  <a:gd name="T39" fmla="*/ 155 h 295"/>
                  <a:gd name="T40" fmla="*/ 226 w 262"/>
                  <a:gd name="T41" fmla="*/ 188 h 295"/>
                  <a:gd name="T42" fmla="*/ 290 w 262"/>
                  <a:gd name="T43" fmla="*/ 210 h 295"/>
                  <a:gd name="T44" fmla="*/ 300 w 262"/>
                  <a:gd name="T45" fmla="*/ 210 h 295"/>
                  <a:gd name="T46" fmla="*/ 254 w 262"/>
                  <a:gd name="T47" fmla="*/ 262 h 295"/>
                  <a:gd name="T48" fmla="*/ 213 w 262"/>
                  <a:gd name="T49" fmla="*/ 274 h 295"/>
                  <a:gd name="T50" fmla="*/ 177 w 262"/>
                  <a:gd name="T51" fmla="*/ 283 h 295"/>
                  <a:gd name="T52" fmla="*/ 167 w 262"/>
                  <a:gd name="T53" fmla="*/ 283 h 295"/>
                  <a:gd name="T54" fmla="*/ 125 w 262"/>
                  <a:gd name="T55" fmla="*/ 298 h 295"/>
                  <a:gd name="T56" fmla="*/ 104 w 262"/>
                  <a:gd name="T57" fmla="*/ 298 h 295"/>
                  <a:gd name="T58" fmla="*/ 76 w 262"/>
                  <a:gd name="T59" fmla="*/ 274 h 29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2"/>
                  <a:gd name="T91" fmla="*/ 0 h 295"/>
                  <a:gd name="T92" fmla="*/ 262 w 262"/>
                  <a:gd name="T93" fmla="*/ 295 h 29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2" h="295">
                    <a:moveTo>
                      <a:pt x="67" y="271"/>
                    </a:moveTo>
                    <a:lnTo>
                      <a:pt x="46" y="271"/>
                    </a:lnTo>
                    <a:lnTo>
                      <a:pt x="46" y="259"/>
                    </a:lnTo>
                    <a:lnTo>
                      <a:pt x="33" y="249"/>
                    </a:lnTo>
                    <a:lnTo>
                      <a:pt x="15" y="216"/>
                    </a:lnTo>
                    <a:lnTo>
                      <a:pt x="0" y="207"/>
                    </a:lnTo>
                    <a:lnTo>
                      <a:pt x="0" y="195"/>
                    </a:lnTo>
                    <a:lnTo>
                      <a:pt x="15" y="195"/>
                    </a:lnTo>
                    <a:lnTo>
                      <a:pt x="24" y="152"/>
                    </a:lnTo>
                    <a:lnTo>
                      <a:pt x="55" y="97"/>
                    </a:lnTo>
                    <a:lnTo>
                      <a:pt x="67" y="21"/>
                    </a:lnTo>
                    <a:lnTo>
                      <a:pt x="91" y="12"/>
                    </a:lnTo>
                    <a:lnTo>
                      <a:pt x="91" y="0"/>
                    </a:lnTo>
                    <a:lnTo>
                      <a:pt x="110" y="42"/>
                    </a:lnTo>
                    <a:lnTo>
                      <a:pt x="146" y="64"/>
                    </a:lnTo>
                    <a:lnTo>
                      <a:pt x="177" y="109"/>
                    </a:lnTo>
                    <a:lnTo>
                      <a:pt x="167" y="119"/>
                    </a:lnTo>
                    <a:lnTo>
                      <a:pt x="155" y="140"/>
                    </a:lnTo>
                    <a:lnTo>
                      <a:pt x="177" y="140"/>
                    </a:lnTo>
                    <a:lnTo>
                      <a:pt x="177" y="152"/>
                    </a:lnTo>
                    <a:lnTo>
                      <a:pt x="198" y="185"/>
                    </a:lnTo>
                    <a:lnTo>
                      <a:pt x="253" y="207"/>
                    </a:lnTo>
                    <a:lnTo>
                      <a:pt x="262" y="207"/>
                    </a:lnTo>
                    <a:lnTo>
                      <a:pt x="222" y="259"/>
                    </a:lnTo>
                    <a:lnTo>
                      <a:pt x="186" y="271"/>
                    </a:lnTo>
                    <a:lnTo>
                      <a:pt x="155" y="280"/>
                    </a:lnTo>
                    <a:lnTo>
                      <a:pt x="146" y="280"/>
                    </a:lnTo>
                    <a:lnTo>
                      <a:pt x="110" y="295"/>
                    </a:lnTo>
                    <a:lnTo>
                      <a:pt x="91" y="295"/>
                    </a:lnTo>
                    <a:lnTo>
                      <a:pt x="67" y="27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81"/>
              <p:cNvSpPr>
                <a:spLocks/>
              </p:cNvSpPr>
              <p:nvPr/>
            </p:nvSpPr>
            <p:spPr bwMode="auto">
              <a:xfrm>
                <a:off x="2768" y="3023"/>
                <a:ext cx="100" cy="110"/>
              </a:xfrm>
              <a:custGeom>
                <a:avLst/>
                <a:gdLst>
                  <a:gd name="T0" fmla="*/ 91 w 94"/>
                  <a:gd name="T1" fmla="*/ 0 h 109"/>
                  <a:gd name="T2" fmla="*/ 102 w 94"/>
                  <a:gd name="T3" fmla="*/ 0 h 109"/>
                  <a:gd name="T4" fmla="*/ 113 w 94"/>
                  <a:gd name="T5" fmla="*/ 46 h 109"/>
                  <a:gd name="T6" fmla="*/ 91 w 94"/>
                  <a:gd name="T7" fmla="*/ 79 h 109"/>
                  <a:gd name="T8" fmla="*/ 91 w 94"/>
                  <a:gd name="T9" fmla="*/ 112 h 109"/>
                  <a:gd name="T10" fmla="*/ 49 w 94"/>
                  <a:gd name="T11" fmla="*/ 112 h 109"/>
                  <a:gd name="T12" fmla="*/ 12 w 94"/>
                  <a:gd name="T13" fmla="*/ 112 h 109"/>
                  <a:gd name="T14" fmla="*/ 0 w 94"/>
                  <a:gd name="T15" fmla="*/ 112 h 109"/>
                  <a:gd name="T16" fmla="*/ 12 w 94"/>
                  <a:gd name="T17" fmla="*/ 79 h 109"/>
                  <a:gd name="T18" fmla="*/ 21 w 94"/>
                  <a:gd name="T19" fmla="*/ 58 h 109"/>
                  <a:gd name="T20" fmla="*/ 36 w 94"/>
                  <a:gd name="T21" fmla="*/ 46 h 109"/>
                  <a:gd name="T22" fmla="*/ 21 w 94"/>
                  <a:gd name="T23" fmla="*/ 33 h 109"/>
                  <a:gd name="T24" fmla="*/ 21 w 94"/>
                  <a:gd name="T25" fmla="*/ 15 h 109"/>
                  <a:gd name="T26" fmla="*/ 49 w 94"/>
                  <a:gd name="T27" fmla="*/ 15 h 109"/>
                  <a:gd name="T28" fmla="*/ 91 w 94"/>
                  <a:gd name="T29" fmla="*/ 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09"/>
                  <a:gd name="T47" fmla="*/ 94 w 94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09">
                    <a:moveTo>
                      <a:pt x="76" y="0"/>
                    </a:moveTo>
                    <a:lnTo>
                      <a:pt x="85" y="0"/>
                    </a:lnTo>
                    <a:lnTo>
                      <a:pt x="94" y="46"/>
                    </a:lnTo>
                    <a:lnTo>
                      <a:pt x="76" y="76"/>
                    </a:lnTo>
                    <a:lnTo>
                      <a:pt x="76" y="109"/>
                    </a:lnTo>
                    <a:lnTo>
                      <a:pt x="40" y="109"/>
                    </a:lnTo>
                    <a:lnTo>
                      <a:pt x="9" y="109"/>
                    </a:lnTo>
                    <a:lnTo>
                      <a:pt x="0" y="109"/>
                    </a:lnTo>
                    <a:lnTo>
                      <a:pt x="9" y="76"/>
                    </a:lnTo>
                    <a:lnTo>
                      <a:pt x="18" y="55"/>
                    </a:lnTo>
                    <a:lnTo>
                      <a:pt x="30" y="46"/>
                    </a:lnTo>
                    <a:lnTo>
                      <a:pt x="18" y="33"/>
                    </a:lnTo>
                    <a:lnTo>
                      <a:pt x="18" y="15"/>
                    </a:lnTo>
                    <a:lnTo>
                      <a:pt x="40" y="1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82"/>
              <p:cNvSpPr>
                <a:spLocks/>
              </p:cNvSpPr>
              <p:nvPr/>
            </p:nvSpPr>
            <p:spPr bwMode="auto">
              <a:xfrm>
                <a:off x="2848" y="3014"/>
                <a:ext cx="146" cy="195"/>
              </a:xfrm>
              <a:custGeom>
                <a:avLst/>
                <a:gdLst>
                  <a:gd name="T0" fmla="*/ 86 w 140"/>
                  <a:gd name="T1" fmla="*/ 173 h 195"/>
                  <a:gd name="T2" fmla="*/ 107 w 140"/>
                  <a:gd name="T3" fmla="*/ 195 h 195"/>
                  <a:gd name="T4" fmla="*/ 131 w 140"/>
                  <a:gd name="T5" fmla="*/ 161 h 195"/>
                  <a:gd name="T6" fmla="*/ 131 w 140"/>
                  <a:gd name="T7" fmla="*/ 140 h 195"/>
                  <a:gd name="T8" fmla="*/ 131 w 140"/>
                  <a:gd name="T9" fmla="*/ 152 h 195"/>
                  <a:gd name="T10" fmla="*/ 159 w 140"/>
                  <a:gd name="T11" fmla="*/ 131 h 195"/>
                  <a:gd name="T12" fmla="*/ 149 w 140"/>
                  <a:gd name="T13" fmla="*/ 109 h 195"/>
                  <a:gd name="T14" fmla="*/ 149 w 140"/>
                  <a:gd name="T15" fmla="*/ 42 h 195"/>
                  <a:gd name="T16" fmla="*/ 159 w 140"/>
                  <a:gd name="T17" fmla="*/ 9 h 195"/>
                  <a:gd name="T18" fmla="*/ 149 w 140"/>
                  <a:gd name="T19" fmla="*/ 9 h 195"/>
                  <a:gd name="T20" fmla="*/ 107 w 140"/>
                  <a:gd name="T21" fmla="*/ 24 h 195"/>
                  <a:gd name="T22" fmla="*/ 86 w 140"/>
                  <a:gd name="T23" fmla="*/ 24 h 195"/>
                  <a:gd name="T24" fmla="*/ 58 w 140"/>
                  <a:gd name="T25" fmla="*/ 0 h 195"/>
                  <a:gd name="T26" fmla="*/ 34 w 140"/>
                  <a:gd name="T27" fmla="*/ 0 h 195"/>
                  <a:gd name="T28" fmla="*/ 9 w 140"/>
                  <a:gd name="T29" fmla="*/ 0 h 195"/>
                  <a:gd name="T30" fmla="*/ 0 w 140"/>
                  <a:gd name="T31" fmla="*/ 9 h 195"/>
                  <a:gd name="T32" fmla="*/ 9 w 140"/>
                  <a:gd name="T33" fmla="*/ 9 h 195"/>
                  <a:gd name="T34" fmla="*/ 21 w 140"/>
                  <a:gd name="T35" fmla="*/ 55 h 195"/>
                  <a:gd name="T36" fmla="*/ 0 w 140"/>
                  <a:gd name="T37" fmla="*/ 85 h 195"/>
                  <a:gd name="T38" fmla="*/ 0 w 140"/>
                  <a:gd name="T39" fmla="*/ 118 h 195"/>
                  <a:gd name="T40" fmla="*/ 9 w 140"/>
                  <a:gd name="T41" fmla="*/ 118 h 195"/>
                  <a:gd name="T42" fmla="*/ 73 w 140"/>
                  <a:gd name="T43" fmla="*/ 152 h 195"/>
                  <a:gd name="T44" fmla="*/ 86 w 140"/>
                  <a:gd name="T45" fmla="*/ 173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0"/>
                  <a:gd name="T70" fmla="*/ 0 h 195"/>
                  <a:gd name="T71" fmla="*/ 140 w 140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0" h="195">
                    <a:moveTo>
                      <a:pt x="76" y="173"/>
                    </a:moveTo>
                    <a:lnTo>
                      <a:pt x="95" y="195"/>
                    </a:lnTo>
                    <a:lnTo>
                      <a:pt x="116" y="161"/>
                    </a:lnTo>
                    <a:lnTo>
                      <a:pt x="116" y="140"/>
                    </a:lnTo>
                    <a:lnTo>
                      <a:pt x="116" y="152"/>
                    </a:lnTo>
                    <a:lnTo>
                      <a:pt x="140" y="131"/>
                    </a:lnTo>
                    <a:lnTo>
                      <a:pt x="131" y="109"/>
                    </a:lnTo>
                    <a:lnTo>
                      <a:pt x="131" y="42"/>
                    </a:lnTo>
                    <a:lnTo>
                      <a:pt x="140" y="9"/>
                    </a:lnTo>
                    <a:lnTo>
                      <a:pt x="131" y="9"/>
                    </a:lnTo>
                    <a:lnTo>
                      <a:pt x="95" y="24"/>
                    </a:lnTo>
                    <a:lnTo>
                      <a:pt x="76" y="24"/>
                    </a:lnTo>
                    <a:lnTo>
                      <a:pt x="52" y="0"/>
                    </a:lnTo>
                    <a:lnTo>
                      <a:pt x="31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8" y="55"/>
                    </a:lnTo>
                    <a:lnTo>
                      <a:pt x="0" y="85"/>
                    </a:lnTo>
                    <a:lnTo>
                      <a:pt x="0" y="118"/>
                    </a:lnTo>
                    <a:lnTo>
                      <a:pt x="9" y="118"/>
                    </a:lnTo>
                    <a:lnTo>
                      <a:pt x="64" y="152"/>
                    </a:lnTo>
                    <a:lnTo>
                      <a:pt x="76" y="173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83"/>
              <p:cNvSpPr>
                <a:spLocks/>
              </p:cNvSpPr>
              <p:nvPr/>
            </p:nvSpPr>
            <p:spPr bwMode="auto">
              <a:xfrm>
                <a:off x="2768" y="3133"/>
                <a:ext cx="201" cy="217"/>
              </a:xfrm>
              <a:custGeom>
                <a:avLst/>
                <a:gdLst>
                  <a:gd name="T0" fmla="*/ 9 w 192"/>
                  <a:gd name="T1" fmla="*/ 0 h 217"/>
                  <a:gd name="T2" fmla="*/ 46 w 192"/>
                  <a:gd name="T3" fmla="*/ 0 h 217"/>
                  <a:gd name="T4" fmla="*/ 88 w 192"/>
                  <a:gd name="T5" fmla="*/ 0 h 217"/>
                  <a:gd name="T6" fmla="*/ 97 w 192"/>
                  <a:gd name="T7" fmla="*/ 0 h 217"/>
                  <a:gd name="T8" fmla="*/ 161 w 192"/>
                  <a:gd name="T9" fmla="*/ 34 h 217"/>
                  <a:gd name="T10" fmla="*/ 174 w 192"/>
                  <a:gd name="T11" fmla="*/ 55 h 217"/>
                  <a:gd name="T12" fmla="*/ 196 w 192"/>
                  <a:gd name="T13" fmla="*/ 77 h 217"/>
                  <a:gd name="T14" fmla="*/ 185 w 192"/>
                  <a:gd name="T15" fmla="*/ 98 h 217"/>
                  <a:gd name="T16" fmla="*/ 210 w 192"/>
                  <a:gd name="T17" fmla="*/ 122 h 217"/>
                  <a:gd name="T18" fmla="*/ 196 w 192"/>
                  <a:gd name="T19" fmla="*/ 165 h 217"/>
                  <a:gd name="T20" fmla="*/ 210 w 192"/>
                  <a:gd name="T21" fmla="*/ 183 h 217"/>
                  <a:gd name="T22" fmla="*/ 220 w 192"/>
                  <a:gd name="T23" fmla="*/ 198 h 217"/>
                  <a:gd name="T24" fmla="*/ 196 w 192"/>
                  <a:gd name="T25" fmla="*/ 208 h 217"/>
                  <a:gd name="T26" fmla="*/ 133 w 192"/>
                  <a:gd name="T27" fmla="*/ 217 h 217"/>
                  <a:gd name="T28" fmla="*/ 108 w 192"/>
                  <a:gd name="T29" fmla="*/ 217 h 217"/>
                  <a:gd name="T30" fmla="*/ 97 w 192"/>
                  <a:gd name="T31" fmla="*/ 183 h 217"/>
                  <a:gd name="T32" fmla="*/ 88 w 192"/>
                  <a:gd name="T33" fmla="*/ 174 h 217"/>
                  <a:gd name="T34" fmla="*/ 70 w 192"/>
                  <a:gd name="T35" fmla="*/ 174 h 217"/>
                  <a:gd name="T36" fmla="*/ 34 w 192"/>
                  <a:gd name="T37" fmla="*/ 153 h 217"/>
                  <a:gd name="T38" fmla="*/ 21 w 192"/>
                  <a:gd name="T39" fmla="*/ 153 h 217"/>
                  <a:gd name="T40" fmla="*/ 21 w 192"/>
                  <a:gd name="T41" fmla="*/ 144 h 217"/>
                  <a:gd name="T42" fmla="*/ 0 w 192"/>
                  <a:gd name="T43" fmla="*/ 107 h 217"/>
                  <a:gd name="T44" fmla="*/ 0 w 192"/>
                  <a:gd name="T45" fmla="*/ 67 h 217"/>
                  <a:gd name="T46" fmla="*/ 21 w 192"/>
                  <a:gd name="T47" fmla="*/ 43 h 217"/>
                  <a:gd name="T48" fmla="*/ 21 w 192"/>
                  <a:gd name="T49" fmla="*/ 22 h 217"/>
                  <a:gd name="T50" fmla="*/ 21 w 192"/>
                  <a:gd name="T51" fmla="*/ 13 h 217"/>
                  <a:gd name="T52" fmla="*/ 9 w 192"/>
                  <a:gd name="T53" fmla="*/ 0 h 2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2"/>
                  <a:gd name="T82" fmla="*/ 0 h 217"/>
                  <a:gd name="T83" fmla="*/ 192 w 192"/>
                  <a:gd name="T84" fmla="*/ 217 h 2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2" h="217">
                    <a:moveTo>
                      <a:pt x="9" y="0"/>
                    </a:moveTo>
                    <a:lnTo>
                      <a:pt x="40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140" y="34"/>
                    </a:lnTo>
                    <a:lnTo>
                      <a:pt x="152" y="55"/>
                    </a:lnTo>
                    <a:lnTo>
                      <a:pt x="171" y="77"/>
                    </a:lnTo>
                    <a:lnTo>
                      <a:pt x="161" y="98"/>
                    </a:lnTo>
                    <a:lnTo>
                      <a:pt x="183" y="122"/>
                    </a:lnTo>
                    <a:lnTo>
                      <a:pt x="171" y="165"/>
                    </a:lnTo>
                    <a:lnTo>
                      <a:pt x="183" y="183"/>
                    </a:lnTo>
                    <a:lnTo>
                      <a:pt x="192" y="198"/>
                    </a:lnTo>
                    <a:lnTo>
                      <a:pt x="171" y="208"/>
                    </a:lnTo>
                    <a:lnTo>
                      <a:pt x="116" y="217"/>
                    </a:lnTo>
                    <a:lnTo>
                      <a:pt x="94" y="217"/>
                    </a:lnTo>
                    <a:lnTo>
                      <a:pt x="85" y="183"/>
                    </a:lnTo>
                    <a:lnTo>
                      <a:pt x="76" y="174"/>
                    </a:lnTo>
                    <a:lnTo>
                      <a:pt x="61" y="174"/>
                    </a:lnTo>
                    <a:lnTo>
                      <a:pt x="30" y="153"/>
                    </a:lnTo>
                    <a:lnTo>
                      <a:pt x="18" y="153"/>
                    </a:lnTo>
                    <a:lnTo>
                      <a:pt x="18" y="144"/>
                    </a:lnTo>
                    <a:lnTo>
                      <a:pt x="0" y="107"/>
                    </a:lnTo>
                    <a:lnTo>
                      <a:pt x="0" y="67"/>
                    </a:lnTo>
                    <a:lnTo>
                      <a:pt x="18" y="43"/>
                    </a:lnTo>
                    <a:lnTo>
                      <a:pt x="18" y="22"/>
                    </a:lnTo>
                    <a:lnTo>
                      <a:pt x="18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84"/>
              <p:cNvSpPr>
                <a:spLocks/>
              </p:cNvSpPr>
              <p:nvPr/>
            </p:nvSpPr>
            <p:spPr bwMode="auto">
              <a:xfrm>
                <a:off x="2614" y="3276"/>
                <a:ext cx="234" cy="205"/>
              </a:xfrm>
              <a:custGeom>
                <a:avLst/>
                <a:gdLst>
                  <a:gd name="T0" fmla="*/ 153 w 222"/>
                  <a:gd name="T1" fmla="*/ 164 h 204"/>
                  <a:gd name="T2" fmla="*/ 181 w 222"/>
                  <a:gd name="T3" fmla="*/ 155 h 204"/>
                  <a:gd name="T4" fmla="*/ 181 w 222"/>
                  <a:gd name="T5" fmla="*/ 143 h 204"/>
                  <a:gd name="T6" fmla="*/ 242 w 222"/>
                  <a:gd name="T7" fmla="*/ 121 h 204"/>
                  <a:gd name="T8" fmla="*/ 232 w 222"/>
                  <a:gd name="T9" fmla="*/ 121 h 204"/>
                  <a:gd name="T10" fmla="*/ 242 w 222"/>
                  <a:gd name="T11" fmla="*/ 85 h 204"/>
                  <a:gd name="T12" fmla="*/ 242 w 222"/>
                  <a:gd name="T13" fmla="*/ 73 h 204"/>
                  <a:gd name="T14" fmla="*/ 260 w 222"/>
                  <a:gd name="T15" fmla="*/ 54 h 204"/>
                  <a:gd name="T16" fmla="*/ 242 w 222"/>
                  <a:gd name="T17" fmla="*/ 30 h 204"/>
                  <a:gd name="T18" fmla="*/ 207 w 222"/>
                  <a:gd name="T19" fmla="*/ 9 h 204"/>
                  <a:gd name="T20" fmla="*/ 192 w 222"/>
                  <a:gd name="T21" fmla="*/ 9 h 204"/>
                  <a:gd name="T22" fmla="*/ 192 w 222"/>
                  <a:gd name="T23" fmla="*/ 0 h 204"/>
                  <a:gd name="T24" fmla="*/ 181 w 222"/>
                  <a:gd name="T25" fmla="*/ 0 h 204"/>
                  <a:gd name="T26" fmla="*/ 153 w 222"/>
                  <a:gd name="T27" fmla="*/ 9 h 204"/>
                  <a:gd name="T28" fmla="*/ 153 w 222"/>
                  <a:gd name="T29" fmla="*/ 21 h 204"/>
                  <a:gd name="T30" fmla="*/ 143 w 222"/>
                  <a:gd name="T31" fmla="*/ 73 h 204"/>
                  <a:gd name="T32" fmla="*/ 153 w 222"/>
                  <a:gd name="T33" fmla="*/ 85 h 204"/>
                  <a:gd name="T34" fmla="*/ 171 w 222"/>
                  <a:gd name="T35" fmla="*/ 85 h 204"/>
                  <a:gd name="T36" fmla="*/ 171 w 222"/>
                  <a:gd name="T37" fmla="*/ 109 h 204"/>
                  <a:gd name="T38" fmla="*/ 143 w 222"/>
                  <a:gd name="T39" fmla="*/ 94 h 204"/>
                  <a:gd name="T40" fmla="*/ 103 w 222"/>
                  <a:gd name="T41" fmla="*/ 73 h 204"/>
                  <a:gd name="T42" fmla="*/ 92 w 222"/>
                  <a:gd name="T43" fmla="*/ 73 h 204"/>
                  <a:gd name="T44" fmla="*/ 53 w 222"/>
                  <a:gd name="T45" fmla="*/ 54 h 204"/>
                  <a:gd name="T46" fmla="*/ 39 w 222"/>
                  <a:gd name="T47" fmla="*/ 94 h 204"/>
                  <a:gd name="T48" fmla="*/ 53 w 222"/>
                  <a:gd name="T49" fmla="*/ 94 h 204"/>
                  <a:gd name="T50" fmla="*/ 0 w 222"/>
                  <a:gd name="T51" fmla="*/ 109 h 204"/>
                  <a:gd name="T52" fmla="*/ 0 w 222"/>
                  <a:gd name="T53" fmla="*/ 173 h 204"/>
                  <a:gd name="T54" fmla="*/ 27 w 222"/>
                  <a:gd name="T55" fmla="*/ 197 h 204"/>
                  <a:gd name="T56" fmla="*/ 39 w 222"/>
                  <a:gd name="T57" fmla="*/ 197 h 204"/>
                  <a:gd name="T58" fmla="*/ 64 w 222"/>
                  <a:gd name="T59" fmla="*/ 207 h 204"/>
                  <a:gd name="T60" fmla="*/ 103 w 222"/>
                  <a:gd name="T61" fmla="*/ 207 h 204"/>
                  <a:gd name="T62" fmla="*/ 143 w 222"/>
                  <a:gd name="T63" fmla="*/ 173 h 204"/>
                  <a:gd name="T64" fmla="*/ 153 w 222"/>
                  <a:gd name="T65" fmla="*/ 164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2"/>
                  <a:gd name="T100" fmla="*/ 0 h 204"/>
                  <a:gd name="T101" fmla="*/ 222 w 222"/>
                  <a:gd name="T102" fmla="*/ 204 h 2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2" h="204">
                    <a:moveTo>
                      <a:pt x="131" y="161"/>
                    </a:moveTo>
                    <a:lnTo>
                      <a:pt x="155" y="152"/>
                    </a:lnTo>
                    <a:lnTo>
                      <a:pt x="155" y="140"/>
                    </a:lnTo>
                    <a:lnTo>
                      <a:pt x="207" y="118"/>
                    </a:lnTo>
                    <a:lnTo>
                      <a:pt x="198" y="118"/>
                    </a:lnTo>
                    <a:lnTo>
                      <a:pt x="207" y="85"/>
                    </a:lnTo>
                    <a:lnTo>
                      <a:pt x="207" y="73"/>
                    </a:lnTo>
                    <a:lnTo>
                      <a:pt x="222" y="54"/>
                    </a:lnTo>
                    <a:lnTo>
                      <a:pt x="207" y="30"/>
                    </a:lnTo>
                    <a:lnTo>
                      <a:pt x="176" y="9"/>
                    </a:lnTo>
                    <a:lnTo>
                      <a:pt x="164" y="9"/>
                    </a:lnTo>
                    <a:lnTo>
                      <a:pt x="164" y="0"/>
                    </a:lnTo>
                    <a:lnTo>
                      <a:pt x="155" y="0"/>
                    </a:lnTo>
                    <a:lnTo>
                      <a:pt x="131" y="9"/>
                    </a:lnTo>
                    <a:lnTo>
                      <a:pt x="131" y="21"/>
                    </a:lnTo>
                    <a:lnTo>
                      <a:pt x="122" y="73"/>
                    </a:lnTo>
                    <a:lnTo>
                      <a:pt x="131" y="85"/>
                    </a:lnTo>
                    <a:lnTo>
                      <a:pt x="146" y="85"/>
                    </a:lnTo>
                    <a:lnTo>
                      <a:pt x="146" y="106"/>
                    </a:lnTo>
                    <a:lnTo>
                      <a:pt x="122" y="94"/>
                    </a:lnTo>
                    <a:lnTo>
                      <a:pt x="88" y="73"/>
                    </a:lnTo>
                    <a:lnTo>
                      <a:pt x="79" y="73"/>
                    </a:lnTo>
                    <a:lnTo>
                      <a:pt x="45" y="54"/>
                    </a:lnTo>
                    <a:lnTo>
                      <a:pt x="33" y="94"/>
                    </a:lnTo>
                    <a:lnTo>
                      <a:pt x="45" y="94"/>
                    </a:lnTo>
                    <a:lnTo>
                      <a:pt x="0" y="106"/>
                    </a:lnTo>
                    <a:lnTo>
                      <a:pt x="0" y="170"/>
                    </a:lnTo>
                    <a:lnTo>
                      <a:pt x="24" y="194"/>
                    </a:lnTo>
                    <a:lnTo>
                      <a:pt x="33" y="194"/>
                    </a:lnTo>
                    <a:lnTo>
                      <a:pt x="55" y="204"/>
                    </a:lnTo>
                    <a:lnTo>
                      <a:pt x="88" y="204"/>
                    </a:lnTo>
                    <a:lnTo>
                      <a:pt x="122" y="170"/>
                    </a:lnTo>
                    <a:lnTo>
                      <a:pt x="131" y="16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85"/>
              <p:cNvSpPr>
                <a:spLocks/>
              </p:cNvSpPr>
              <p:nvPr/>
            </p:nvSpPr>
            <p:spPr bwMode="auto">
              <a:xfrm>
                <a:off x="2776" y="3330"/>
                <a:ext cx="193" cy="325"/>
              </a:xfrm>
              <a:custGeom>
                <a:avLst/>
                <a:gdLst>
                  <a:gd name="T0" fmla="*/ 24 w 183"/>
                  <a:gd name="T1" fmla="*/ 329 h 323"/>
                  <a:gd name="T2" fmla="*/ 24 w 183"/>
                  <a:gd name="T3" fmla="*/ 320 h 323"/>
                  <a:gd name="T4" fmla="*/ 9 w 183"/>
                  <a:gd name="T5" fmla="*/ 253 h 323"/>
                  <a:gd name="T6" fmla="*/ 50 w 183"/>
                  <a:gd name="T7" fmla="*/ 195 h 323"/>
                  <a:gd name="T8" fmla="*/ 50 w 183"/>
                  <a:gd name="T9" fmla="*/ 143 h 323"/>
                  <a:gd name="T10" fmla="*/ 50 w 183"/>
                  <a:gd name="T11" fmla="*/ 119 h 323"/>
                  <a:gd name="T12" fmla="*/ 9 w 183"/>
                  <a:gd name="T13" fmla="*/ 110 h 323"/>
                  <a:gd name="T14" fmla="*/ 0 w 183"/>
                  <a:gd name="T15" fmla="*/ 110 h 323"/>
                  <a:gd name="T16" fmla="*/ 0 w 183"/>
                  <a:gd name="T17" fmla="*/ 101 h 323"/>
                  <a:gd name="T18" fmla="*/ 0 w 183"/>
                  <a:gd name="T19" fmla="*/ 89 h 323"/>
                  <a:gd name="T20" fmla="*/ 61 w 183"/>
                  <a:gd name="T21" fmla="*/ 64 h 323"/>
                  <a:gd name="T22" fmla="*/ 61 w 183"/>
                  <a:gd name="T23" fmla="*/ 76 h 323"/>
                  <a:gd name="T24" fmla="*/ 89 w 183"/>
                  <a:gd name="T25" fmla="*/ 76 h 323"/>
                  <a:gd name="T26" fmla="*/ 79 w 183"/>
                  <a:gd name="T27" fmla="*/ 110 h 323"/>
                  <a:gd name="T28" fmla="*/ 100 w 183"/>
                  <a:gd name="T29" fmla="*/ 131 h 323"/>
                  <a:gd name="T30" fmla="*/ 115 w 183"/>
                  <a:gd name="T31" fmla="*/ 110 h 323"/>
                  <a:gd name="T32" fmla="*/ 115 w 183"/>
                  <a:gd name="T33" fmla="*/ 89 h 323"/>
                  <a:gd name="T34" fmla="*/ 89 w 183"/>
                  <a:gd name="T35" fmla="*/ 52 h 323"/>
                  <a:gd name="T36" fmla="*/ 89 w 183"/>
                  <a:gd name="T37" fmla="*/ 31 h 323"/>
                  <a:gd name="T38" fmla="*/ 100 w 183"/>
                  <a:gd name="T39" fmla="*/ 19 h 323"/>
                  <a:gd name="T40" fmla="*/ 126 w 183"/>
                  <a:gd name="T41" fmla="*/ 19 h 323"/>
                  <a:gd name="T42" fmla="*/ 190 w 183"/>
                  <a:gd name="T43" fmla="*/ 10 h 323"/>
                  <a:gd name="T44" fmla="*/ 215 w 183"/>
                  <a:gd name="T45" fmla="*/ 0 h 323"/>
                  <a:gd name="T46" fmla="*/ 215 w 183"/>
                  <a:gd name="T47" fmla="*/ 101 h 323"/>
                  <a:gd name="T48" fmla="*/ 178 w 183"/>
                  <a:gd name="T49" fmla="*/ 131 h 323"/>
                  <a:gd name="T50" fmla="*/ 140 w 183"/>
                  <a:gd name="T51" fmla="*/ 143 h 323"/>
                  <a:gd name="T52" fmla="*/ 89 w 183"/>
                  <a:gd name="T53" fmla="*/ 195 h 323"/>
                  <a:gd name="T54" fmla="*/ 89 w 183"/>
                  <a:gd name="T55" fmla="*/ 204 h 323"/>
                  <a:gd name="T56" fmla="*/ 100 w 183"/>
                  <a:gd name="T57" fmla="*/ 241 h 323"/>
                  <a:gd name="T58" fmla="*/ 89 w 183"/>
                  <a:gd name="T59" fmla="*/ 286 h 323"/>
                  <a:gd name="T60" fmla="*/ 37 w 183"/>
                  <a:gd name="T61" fmla="*/ 308 h 323"/>
                  <a:gd name="T62" fmla="*/ 37 w 183"/>
                  <a:gd name="T63" fmla="*/ 320 h 323"/>
                  <a:gd name="T64" fmla="*/ 37 w 183"/>
                  <a:gd name="T65" fmla="*/ 329 h 323"/>
                  <a:gd name="T66" fmla="*/ 24 w 183"/>
                  <a:gd name="T67" fmla="*/ 329 h 3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3"/>
                  <a:gd name="T103" fmla="*/ 0 h 323"/>
                  <a:gd name="T104" fmla="*/ 183 w 183"/>
                  <a:gd name="T105" fmla="*/ 323 h 3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3" h="323">
                    <a:moveTo>
                      <a:pt x="21" y="323"/>
                    </a:moveTo>
                    <a:lnTo>
                      <a:pt x="21" y="314"/>
                    </a:lnTo>
                    <a:lnTo>
                      <a:pt x="9" y="247"/>
                    </a:lnTo>
                    <a:lnTo>
                      <a:pt x="43" y="192"/>
                    </a:lnTo>
                    <a:lnTo>
                      <a:pt x="43" y="140"/>
                    </a:lnTo>
                    <a:lnTo>
                      <a:pt x="43" y="116"/>
                    </a:lnTo>
                    <a:lnTo>
                      <a:pt x="9" y="107"/>
                    </a:lnTo>
                    <a:lnTo>
                      <a:pt x="0" y="107"/>
                    </a:lnTo>
                    <a:lnTo>
                      <a:pt x="0" y="98"/>
                    </a:lnTo>
                    <a:lnTo>
                      <a:pt x="0" y="86"/>
                    </a:lnTo>
                    <a:lnTo>
                      <a:pt x="52" y="64"/>
                    </a:lnTo>
                    <a:lnTo>
                      <a:pt x="52" y="76"/>
                    </a:lnTo>
                    <a:lnTo>
                      <a:pt x="76" y="76"/>
                    </a:lnTo>
                    <a:lnTo>
                      <a:pt x="67" y="107"/>
                    </a:lnTo>
                    <a:lnTo>
                      <a:pt x="85" y="128"/>
                    </a:lnTo>
                    <a:lnTo>
                      <a:pt x="98" y="107"/>
                    </a:lnTo>
                    <a:lnTo>
                      <a:pt x="98" y="86"/>
                    </a:lnTo>
                    <a:lnTo>
                      <a:pt x="76" y="52"/>
                    </a:lnTo>
                    <a:lnTo>
                      <a:pt x="76" y="31"/>
                    </a:lnTo>
                    <a:lnTo>
                      <a:pt x="85" y="19"/>
                    </a:lnTo>
                    <a:lnTo>
                      <a:pt x="107" y="19"/>
                    </a:lnTo>
                    <a:lnTo>
                      <a:pt x="162" y="10"/>
                    </a:lnTo>
                    <a:lnTo>
                      <a:pt x="183" y="0"/>
                    </a:lnTo>
                    <a:lnTo>
                      <a:pt x="183" y="98"/>
                    </a:lnTo>
                    <a:lnTo>
                      <a:pt x="152" y="128"/>
                    </a:lnTo>
                    <a:lnTo>
                      <a:pt x="119" y="140"/>
                    </a:lnTo>
                    <a:lnTo>
                      <a:pt x="76" y="192"/>
                    </a:lnTo>
                    <a:lnTo>
                      <a:pt x="76" y="201"/>
                    </a:lnTo>
                    <a:lnTo>
                      <a:pt x="85" y="238"/>
                    </a:lnTo>
                    <a:lnTo>
                      <a:pt x="76" y="280"/>
                    </a:lnTo>
                    <a:lnTo>
                      <a:pt x="31" y="302"/>
                    </a:lnTo>
                    <a:lnTo>
                      <a:pt x="31" y="314"/>
                    </a:lnTo>
                    <a:lnTo>
                      <a:pt x="31" y="323"/>
                    </a:lnTo>
                    <a:lnTo>
                      <a:pt x="21" y="323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86"/>
              <p:cNvSpPr>
                <a:spLocks/>
              </p:cNvSpPr>
              <p:nvPr/>
            </p:nvSpPr>
            <p:spPr bwMode="auto">
              <a:xfrm>
                <a:off x="2823" y="3307"/>
                <a:ext cx="57" cy="152"/>
              </a:xfrm>
              <a:custGeom>
                <a:avLst/>
                <a:gdLst>
                  <a:gd name="T0" fmla="*/ 9 w 55"/>
                  <a:gd name="T1" fmla="*/ 0 h 152"/>
                  <a:gd name="T2" fmla="*/ 27 w 55"/>
                  <a:gd name="T3" fmla="*/ 0 h 152"/>
                  <a:gd name="T4" fmla="*/ 36 w 55"/>
                  <a:gd name="T5" fmla="*/ 9 h 152"/>
                  <a:gd name="T6" fmla="*/ 48 w 55"/>
                  <a:gd name="T7" fmla="*/ 43 h 152"/>
                  <a:gd name="T8" fmla="*/ 36 w 55"/>
                  <a:gd name="T9" fmla="*/ 55 h 152"/>
                  <a:gd name="T10" fmla="*/ 36 w 55"/>
                  <a:gd name="T11" fmla="*/ 76 h 152"/>
                  <a:gd name="T12" fmla="*/ 61 w 55"/>
                  <a:gd name="T13" fmla="*/ 110 h 152"/>
                  <a:gd name="T14" fmla="*/ 61 w 55"/>
                  <a:gd name="T15" fmla="*/ 131 h 152"/>
                  <a:gd name="T16" fmla="*/ 48 w 55"/>
                  <a:gd name="T17" fmla="*/ 152 h 152"/>
                  <a:gd name="T18" fmla="*/ 27 w 55"/>
                  <a:gd name="T19" fmla="*/ 131 h 152"/>
                  <a:gd name="T20" fmla="*/ 36 w 55"/>
                  <a:gd name="T21" fmla="*/ 100 h 152"/>
                  <a:gd name="T22" fmla="*/ 9 w 55"/>
                  <a:gd name="T23" fmla="*/ 100 h 152"/>
                  <a:gd name="T24" fmla="*/ 9 w 55"/>
                  <a:gd name="T25" fmla="*/ 88 h 152"/>
                  <a:gd name="T26" fmla="*/ 0 w 55"/>
                  <a:gd name="T27" fmla="*/ 88 h 152"/>
                  <a:gd name="T28" fmla="*/ 9 w 55"/>
                  <a:gd name="T29" fmla="*/ 55 h 152"/>
                  <a:gd name="T30" fmla="*/ 9 w 55"/>
                  <a:gd name="T31" fmla="*/ 43 h 152"/>
                  <a:gd name="T32" fmla="*/ 27 w 55"/>
                  <a:gd name="T33" fmla="*/ 24 h 152"/>
                  <a:gd name="T34" fmla="*/ 9 w 55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152"/>
                  <a:gd name="T56" fmla="*/ 55 w 55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152">
                    <a:moveTo>
                      <a:pt x="9" y="0"/>
                    </a:moveTo>
                    <a:lnTo>
                      <a:pt x="24" y="0"/>
                    </a:lnTo>
                    <a:lnTo>
                      <a:pt x="33" y="9"/>
                    </a:lnTo>
                    <a:lnTo>
                      <a:pt x="42" y="43"/>
                    </a:lnTo>
                    <a:lnTo>
                      <a:pt x="33" y="55"/>
                    </a:lnTo>
                    <a:lnTo>
                      <a:pt x="33" y="76"/>
                    </a:lnTo>
                    <a:lnTo>
                      <a:pt x="55" y="110"/>
                    </a:lnTo>
                    <a:lnTo>
                      <a:pt x="55" y="131"/>
                    </a:lnTo>
                    <a:lnTo>
                      <a:pt x="42" y="152"/>
                    </a:lnTo>
                    <a:lnTo>
                      <a:pt x="24" y="131"/>
                    </a:lnTo>
                    <a:lnTo>
                      <a:pt x="33" y="100"/>
                    </a:lnTo>
                    <a:lnTo>
                      <a:pt x="9" y="100"/>
                    </a:lnTo>
                    <a:lnTo>
                      <a:pt x="9" y="88"/>
                    </a:lnTo>
                    <a:lnTo>
                      <a:pt x="0" y="88"/>
                    </a:lnTo>
                    <a:lnTo>
                      <a:pt x="9" y="55"/>
                    </a:lnTo>
                    <a:lnTo>
                      <a:pt x="9" y="43"/>
                    </a:lnTo>
                    <a:lnTo>
                      <a:pt x="24" y="2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7"/>
              <p:cNvSpPr>
                <a:spLocks/>
              </p:cNvSpPr>
              <p:nvPr/>
            </p:nvSpPr>
            <p:spPr bwMode="auto">
              <a:xfrm>
                <a:off x="2672" y="3429"/>
                <a:ext cx="151" cy="149"/>
              </a:xfrm>
              <a:custGeom>
                <a:avLst/>
                <a:gdLst>
                  <a:gd name="T0" fmla="*/ 89 w 143"/>
                  <a:gd name="T1" fmla="*/ 140 h 149"/>
                  <a:gd name="T2" fmla="*/ 118 w 143"/>
                  <a:gd name="T3" fmla="*/ 140 h 149"/>
                  <a:gd name="T4" fmla="*/ 128 w 143"/>
                  <a:gd name="T5" fmla="*/ 149 h 149"/>
                  <a:gd name="T6" fmla="*/ 168 w 143"/>
                  <a:gd name="T7" fmla="*/ 94 h 149"/>
                  <a:gd name="T8" fmla="*/ 168 w 143"/>
                  <a:gd name="T9" fmla="*/ 42 h 149"/>
                  <a:gd name="T10" fmla="*/ 168 w 143"/>
                  <a:gd name="T11" fmla="*/ 18 h 149"/>
                  <a:gd name="T12" fmla="*/ 128 w 143"/>
                  <a:gd name="T13" fmla="*/ 9 h 149"/>
                  <a:gd name="T14" fmla="*/ 118 w 143"/>
                  <a:gd name="T15" fmla="*/ 9 h 149"/>
                  <a:gd name="T16" fmla="*/ 118 w 143"/>
                  <a:gd name="T17" fmla="*/ 0 h 149"/>
                  <a:gd name="T18" fmla="*/ 89 w 143"/>
                  <a:gd name="T19" fmla="*/ 9 h 149"/>
                  <a:gd name="T20" fmla="*/ 79 w 143"/>
                  <a:gd name="T21" fmla="*/ 18 h 149"/>
                  <a:gd name="T22" fmla="*/ 39 w 143"/>
                  <a:gd name="T23" fmla="*/ 52 h 149"/>
                  <a:gd name="T24" fmla="*/ 0 w 143"/>
                  <a:gd name="T25" fmla="*/ 52 h 149"/>
                  <a:gd name="T26" fmla="*/ 27 w 143"/>
                  <a:gd name="T27" fmla="*/ 85 h 149"/>
                  <a:gd name="T28" fmla="*/ 54 w 143"/>
                  <a:gd name="T29" fmla="*/ 103 h 149"/>
                  <a:gd name="T30" fmla="*/ 63 w 143"/>
                  <a:gd name="T31" fmla="*/ 128 h 149"/>
                  <a:gd name="T32" fmla="*/ 89 w 143"/>
                  <a:gd name="T33" fmla="*/ 140 h 1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3"/>
                  <a:gd name="T52" fmla="*/ 0 h 149"/>
                  <a:gd name="T53" fmla="*/ 143 w 143"/>
                  <a:gd name="T54" fmla="*/ 149 h 1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3" h="149">
                    <a:moveTo>
                      <a:pt x="76" y="140"/>
                    </a:moveTo>
                    <a:lnTo>
                      <a:pt x="100" y="140"/>
                    </a:lnTo>
                    <a:lnTo>
                      <a:pt x="109" y="149"/>
                    </a:lnTo>
                    <a:lnTo>
                      <a:pt x="143" y="94"/>
                    </a:lnTo>
                    <a:lnTo>
                      <a:pt x="143" y="42"/>
                    </a:lnTo>
                    <a:lnTo>
                      <a:pt x="143" y="18"/>
                    </a:lnTo>
                    <a:lnTo>
                      <a:pt x="109" y="9"/>
                    </a:lnTo>
                    <a:lnTo>
                      <a:pt x="100" y="9"/>
                    </a:lnTo>
                    <a:lnTo>
                      <a:pt x="100" y="0"/>
                    </a:lnTo>
                    <a:lnTo>
                      <a:pt x="76" y="9"/>
                    </a:lnTo>
                    <a:lnTo>
                      <a:pt x="67" y="18"/>
                    </a:lnTo>
                    <a:lnTo>
                      <a:pt x="33" y="52"/>
                    </a:lnTo>
                    <a:lnTo>
                      <a:pt x="0" y="52"/>
                    </a:lnTo>
                    <a:lnTo>
                      <a:pt x="24" y="85"/>
                    </a:lnTo>
                    <a:lnTo>
                      <a:pt x="45" y="103"/>
                    </a:lnTo>
                    <a:lnTo>
                      <a:pt x="54" y="128"/>
                    </a:lnTo>
                    <a:lnTo>
                      <a:pt x="76" y="14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8"/>
              <p:cNvSpPr>
                <a:spLocks/>
              </p:cNvSpPr>
              <p:nvPr/>
            </p:nvSpPr>
            <p:spPr bwMode="auto">
              <a:xfrm>
                <a:off x="2512" y="3568"/>
                <a:ext cx="297" cy="261"/>
              </a:xfrm>
              <a:custGeom>
                <a:avLst/>
                <a:gdLst>
                  <a:gd name="T0" fmla="*/ 261 w 284"/>
                  <a:gd name="T1" fmla="*/ 0 h 259"/>
                  <a:gd name="T2" fmla="*/ 226 w 284"/>
                  <a:gd name="T3" fmla="*/ 21 h 259"/>
                  <a:gd name="T4" fmla="*/ 175 w 284"/>
                  <a:gd name="T5" fmla="*/ 64 h 259"/>
                  <a:gd name="T6" fmla="*/ 164 w 284"/>
                  <a:gd name="T7" fmla="*/ 64 h 259"/>
                  <a:gd name="T8" fmla="*/ 140 w 284"/>
                  <a:gd name="T9" fmla="*/ 64 h 259"/>
                  <a:gd name="T10" fmla="*/ 112 w 284"/>
                  <a:gd name="T11" fmla="*/ 88 h 259"/>
                  <a:gd name="T12" fmla="*/ 87 w 284"/>
                  <a:gd name="T13" fmla="*/ 97 h 259"/>
                  <a:gd name="T14" fmla="*/ 76 w 284"/>
                  <a:gd name="T15" fmla="*/ 88 h 259"/>
                  <a:gd name="T16" fmla="*/ 87 w 284"/>
                  <a:gd name="T17" fmla="*/ 64 h 259"/>
                  <a:gd name="T18" fmla="*/ 64 w 284"/>
                  <a:gd name="T19" fmla="*/ 55 h 259"/>
                  <a:gd name="T20" fmla="*/ 64 w 284"/>
                  <a:gd name="T21" fmla="*/ 134 h 259"/>
                  <a:gd name="T22" fmla="*/ 52 w 284"/>
                  <a:gd name="T23" fmla="*/ 143 h 259"/>
                  <a:gd name="T24" fmla="*/ 25 w 284"/>
                  <a:gd name="T25" fmla="*/ 143 h 259"/>
                  <a:gd name="T26" fmla="*/ 9 w 284"/>
                  <a:gd name="T27" fmla="*/ 134 h 259"/>
                  <a:gd name="T28" fmla="*/ 0 w 284"/>
                  <a:gd name="T29" fmla="*/ 122 h 259"/>
                  <a:gd name="T30" fmla="*/ 0 w 284"/>
                  <a:gd name="T31" fmla="*/ 134 h 259"/>
                  <a:gd name="T32" fmla="*/ 0 w 284"/>
                  <a:gd name="T33" fmla="*/ 143 h 259"/>
                  <a:gd name="T34" fmla="*/ 25 w 284"/>
                  <a:gd name="T35" fmla="*/ 201 h 259"/>
                  <a:gd name="T36" fmla="*/ 35 w 284"/>
                  <a:gd name="T37" fmla="*/ 222 h 259"/>
                  <a:gd name="T38" fmla="*/ 25 w 284"/>
                  <a:gd name="T39" fmla="*/ 222 h 259"/>
                  <a:gd name="T40" fmla="*/ 35 w 284"/>
                  <a:gd name="T41" fmla="*/ 252 h 259"/>
                  <a:gd name="T42" fmla="*/ 35 w 284"/>
                  <a:gd name="T43" fmla="*/ 243 h 259"/>
                  <a:gd name="T44" fmla="*/ 52 w 284"/>
                  <a:gd name="T45" fmla="*/ 265 h 259"/>
                  <a:gd name="T46" fmla="*/ 64 w 284"/>
                  <a:gd name="T47" fmla="*/ 265 h 259"/>
                  <a:gd name="T48" fmla="*/ 112 w 284"/>
                  <a:gd name="T49" fmla="*/ 243 h 259"/>
                  <a:gd name="T50" fmla="*/ 164 w 284"/>
                  <a:gd name="T51" fmla="*/ 252 h 259"/>
                  <a:gd name="T52" fmla="*/ 202 w 284"/>
                  <a:gd name="T53" fmla="*/ 243 h 259"/>
                  <a:gd name="T54" fmla="*/ 236 w 284"/>
                  <a:gd name="T55" fmla="*/ 222 h 259"/>
                  <a:gd name="T56" fmla="*/ 279 w 284"/>
                  <a:gd name="T57" fmla="*/ 173 h 259"/>
                  <a:gd name="T58" fmla="*/ 300 w 284"/>
                  <a:gd name="T59" fmla="*/ 143 h 259"/>
                  <a:gd name="T60" fmla="*/ 314 w 284"/>
                  <a:gd name="T61" fmla="*/ 134 h 259"/>
                  <a:gd name="T62" fmla="*/ 325 w 284"/>
                  <a:gd name="T63" fmla="*/ 97 h 259"/>
                  <a:gd name="T64" fmla="*/ 325 w 284"/>
                  <a:gd name="T65" fmla="*/ 88 h 259"/>
                  <a:gd name="T66" fmla="*/ 314 w 284"/>
                  <a:gd name="T67" fmla="*/ 88 h 259"/>
                  <a:gd name="T68" fmla="*/ 300 w 284"/>
                  <a:gd name="T69" fmla="*/ 97 h 259"/>
                  <a:gd name="T70" fmla="*/ 290 w 284"/>
                  <a:gd name="T71" fmla="*/ 97 h 259"/>
                  <a:gd name="T72" fmla="*/ 300 w 284"/>
                  <a:gd name="T73" fmla="*/ 79 h 259"/>
                  <a:gd name="T74" fmla="*/ 314 w 284"/>
                  <a:gd name="T75" fmla="*/ 79 h 259"/>
                  <a:gd name="T76" fmla="*/ 300 w 284"/>
                  <a:gd name="T77" fmla="*/ 9 h 259"/>
                  <a:gd name="T78" fmla="*/ 290 w 284"/>
                  <a:gd name="T79" fmla="*/ 0 h 259"/>
                  <a:gd name="T80" fmla="*/ 261 w 284"/>
                  <a:gd name="T81" fmla="*/ 0 h 2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4"/>
                  <a:gd name="T124" fmla="*/ 0 h 259"/>
                  <a:gd name="T125" fmla="*/ 284 w 284"/>
                  <a:gd name="T126" fmla="*/ 259 h 2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4" h="259">
                    <a:moveTo>
                      <a:pt x="229" y="0"/>
                    </a:moveTo>
                    <a:lnTo>
                      <a:pt x="198" y="21"/>
                    </a:lnTo>
                    <a:lnTo>
                      <a:pt x="153" y="64"/>
                    </a:lnTo>
                    <a:lnTo>
                      <a:pt x="143" y="64"/>
                    </a:lnTo>
                    <a:lnTo>
                      <a:pt x="122" y="64"/>
                    </a:lnTo>
                    <a:lnTo>
                      <a:pt x="98" y="85"/>
                    </a:lnTo>
                    <a:lnTo>
                      <a:pt x="76" y="94"/>
                    </a:lnTo>
                    <a:lnTo>
                      <a:pt x="67" y="85"/>
                    </a:lnTo>
                    <a:lnTo>
                      <a:pt x="76" y="64"/>
                    </a:lnTo>
                    <a:lnTo>
                      <a:pt x="55" y="55"/>
                    </a:lnTo>
                    <a:lnTo>
                      <a:pt x="55" y="131"/>
                    </a:lnTo>
                    <a:lnTo>
                      <a:pt x="46" y="140"/>
                    </a:lnTo>
                    <a:lnTo>
                      <a:pt x="22" y="140"/>
                    </a:lnTo>
                    <a:lnTo>
                      <a:pt x="9" y="131"/>
                    </a:lnTo>
                    <a:lnTo>
                      <a:pt x="0" y="119"/>
                    </a:lnTo>
                    <a:lnTo>
                      <a:pt x="0" y="131"/>
                    </a:lnTo>
                    <a:lnTo>
                      <a:pt x="0" y="140"/>
                    </a:lnTo>
                    <a:lnTo>
                      <a:pt x="22" y="195"/>
                    </a:lnTo>
                    <a:lnTo>
                      <a:pt x="31" y="216"/>
                    </a:lnTo>
                    <a:lnTo>
                      <a:pt x="22" y="216"/>
                    </a:lnTo>
                    <a:lnTo>
                      <a:pt x="31" y="246"/>
                    </a:lnTo>
                    <a:lnTo>
                      <a:pt x="31" y="237"/>
                    </a:lnTo>
                    <a:lnTo>
                      <a:pt x="46" y="259"/>
                    </a:lnTo>
                    <a:lnTo>
                      <a:pt x="55" y="259"/>
                    </a:lnTo>
                    <a:lnTo>
                      <a:pt x="98" y="237"/>
                    </a:lnTo>
                    <a:lnTo>
                      <a:pt x="143" y="246"/>
                    </a:lnTo>
                    <a:lnTo>
                      <a:pt x="177" y="237"/>
                    </a:lnTo>
                    <a:lnTo>
                      <a:pt x="207" y="216"/>
                    </a:lnTo>
                    <a:lnTo>
                      <a:pt x="244" y="170"/>
                    </a:lnTo>
                    <a:lnTo>
                      <a:pt x="262" y="140"/>
                    </a:lnTo>
                    <a:lnTo>
                      <a:pt x="274" y="131"/>
                    </a:lnTo>
                    <a:lnTo>
                      <a:pt x="284" y="94"/>
                    </a:lnTo>
                    <a:lnTo>
                      <a:pt x="284" y="85"/>
                    </a:lnTo>
                    <a:lnTo>
                      <a:pt x="274" y="85"/>
                    </a:lnTo>
                    <a:lnTo>
                      <a:pt x="262" y="94"/>
                    </a:lnTo>
                    <a:lnTo>
                      <a:pt x="253" y="94"/>
                    </a:lnTo>
                    <a:lnTo>
                      <a:pt x="262" y="76"/>
                    </a:lnTo>
                    <a:lnTo>
                      <a:pt x="274" y="76"/>
                    </a:lnTo>
                    <a:lnTo>
                      <a:pt x="262" y="9"/>
                    </a:lnTo>
                    <a:lnTo>
                      <a:pt x="253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89"/>
              <p:cNvSpPr>
                <a:spLocks/>
              </p:cNvSpPr>
              <p:nvPr/>
            </p:nvSpPr>
            <p:spPr bwMode="auto">
              <a:xfrm>
                <a:off x="2422" y="3459"/>
                <a:ext cx="250" cy="250"/>
              </a:xfrm>
              <a:custGeom>
                <a:avLst/>
                <a:gdLst>
                  <a:gd name="T0" fmla="*/ 162 w 238"/>
                  <a:gd name="T1" fmla="*/ 165 h 250"/>
                  <a:gd name="T2" fmla="*/ 162 w 238"/>
                  <a:gd name="T3" fmla="*/ 241 h 250"/>
                  <a:gd name="T4" fmla="*/ 152 w 238"/>
                  <a:gd name="T5" fmla="*/ 250 h 250"/>
                  <a:gd name="T6" fmla="*/ 124 w 238"/>
                  <a:gd name="T7" fmla="*/ 250 h 250"/>
                  <a:gd name="T8" fmla="*/ 109 w 238"/>
                  <a:gd name="T9" fmla="*/ 241 h 250"/>
                  <a:gd name="T10" fmla="*/ 98 w 238"/>
                  <a:gd name="T11" fmla="*/ 229 h 250"/>
                  <a:gd name="T12" fmla="*/ 98 w 238"/>
                  <a:gd name="T13" fmla="*/ 241 h 250"/>
                  <a:gd name="T14" fmla="*/ 74 w 238"/>
                  <a:gd name="T15" fmla="*/ 219 h 250"/>
                  <a:gd name="T16" fmla="*/ 61 w 238"/>
                  <a:gd name="T17" fmla="*/ 140 h 250"/>
                  <a:gd name="T18" fmla="*/ 61 w 238"/>
                  <a:gd name="T19" fmla="*/ 110 h 250"/>
                  <a:gd name="T20" fmla="*/ 0 w 238"/>
                  <a:gd name="T21" fmla="*/ 22 h 250"/>
                  <a:gd name="T22" fmla="*/ 0 w 238"/>
                  <a:gd name="T23" fmla="*/ 12 h 250"/>
                  <a:gd name="T24" fmla="*/ 37 w 238"/>
                  <a:gd name="T25" fmla="*/ 0 h 250"/>
                  <a:gd name="T26" fmla="*/ 46 w 238"/>
                  <a:gd name="T27" fmla="*/ 12 h 250"/>
                  <a:gd name="T28" fmla="*/ 134 w 238"/>
                  <a:gd name="T29" fmla="*/ 12 h 250"/>
                  <a:gd name="T30" fmla="*/ 152 w 238"/>
                  <a:gd name="T31" fmla="*/ 22 h 250"/>
                  <a:gd name="T32" fmla="*/ 202 w 238"/>
                  <a:gd name="T33" fmla="*/ 22 h 250"/>
                  <a:gd name="T34" fmla="*/ 239 w 238"/>
                  <a:gd name="T35" fmla="*/ 12 h 250"/>
                  <a:gd name="T36" fmla="*/ 250 w 238"/>
                  <a:gd name="T37" fmla="*/ 12 h 250"/>
                  <a:gd name="T38" fmla="*/ 276 w 238"/>
                  <a:gd name="T39" fmla="*/ 22 h 250"/>
                  <a:gd name="T40" fmla="*/ 250 w 238"/>
                  <a:gd name="T41" fmla="*/ 22 h 250"/>
                  <a:gd name="T42" fmla="*/ 239 w 238"/>
                  <a:gd name="T43" fmla="*/ 34 h 250"/>
                  <a:gd name="T44" fmla="*/ 239 w 238"/>
                  <a:gd name="T45" fmla="*/ 22 h 250"/>
                  <a:gd name="T46" fmla="*/ 187 w 238"/>
                  <a:gd name="T47" fmla="*/ 34 h 250"/>
                  <a:gd name="T48" fmla="*/ 187 w 238"/>
                  <a:gd name="T49" fmla="*/ 98 h 250"/>
                  <a:gd name="T50" fmla="*/ 162 w 238"/>
                  <a:gd name="T51" fmla="*/ 110 h 250"/>
                  <a:gd name="T52" fmla="*/ 162 w 238"/>
                  <a:gd name="T53" fmla="*/ 165 h 2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8"/>
                  <a:gd name="T82" fmla="*/ 0 h 250"/>
                  <a:gd name="T83" fmla="*/ 238 w 238"/>
                  <a:gd name="T84" fmla="*/ 250 h 2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8" h="250">
                    <a:moveTo>
                      <a:pt x="140" y="165"/>
                    </a:moveTo>
                    <a:lnTo>
                      <a:pt x="140" y="241"/>
                    </a:lnTo>
                    <a:lnTo>
                      <a:pt x="131" y="250"/>
                    </a:lnTo>
                    <a:lnTo>
                      <a:pt x="107" y="250"/>
                    </a:lnTo>
                    <a:lnTo>
                      <a:pt x="94" y="241"/>
                    </a:lnTo>
                    <a:lnTo>
                      <a:pt x="85" y="229"/>
                    </a:lnTo>
                    <a:lnTo>
                      <a:pt x="85" y="241"/>
                    </a:lnTo>
                    <a:lnTo>
                      <a:pt x="64" y="219"/>
                    </a:lnTo>
                    <a:lnTo>
                      <a:pt x="52" y="140"/>
                    </a:lnTo>
                    <a:lnTo>
                      <a:pt x="52" y="110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40" y="12"/>
                    </a:lnTo>
                    <a:lnTo>
                      <a:pt x="116" y="12"/>
                    </a:lnTo>
                    <a:lnTo>
                      <a:pt x="131" y="22"/>
                    </a:lnTo>
                    <a:lnTo>
                      <a:pt x="174" y="22"/>
                    </a:lnTo>
                    <a:lnTo>
                      <a:pt x="207" y="12"/>
                    </a:lnTo>
                    <a:lnTo>
                      <a:pt x="216" y="12"/>
                    </a:lnTo>
                    <a:lnTo>
                      <a:pt x="238" y="22"/>
                    </a:lnTo>
                    <a:lnTo>
                      <a:pt x="216" y="22"/>
                    </a:lnTo>
                    <a:lnTo>
                      <a:pt x="207" y="34"/>
                    </a:lnTo>
                    <a:lnTo>
                      <a:pt x="207" y="22"/>
                    </a:lnTo>
                    <a:lnTo>
                      <a:pt x="161" y="34"/>
                    </a:lnTo>
                    <a:lnTo>
                      <a:pt x="161" y="98"/>
                    </a:lnTo>
                    <a:lnTo>
                      <a:pt x="140" y="110"/>
                    </a:lnTo>
                    <a:lnTo>
                      <a:pt x="140" y="16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90"/>
              <p:cNvSpPr>
                <a:spLocks/>
              </p:cNvSpPr>
              <p:nvPr/>
            </p:nvSpPr>
            <p:spPr bwMode="auto">
              <a:xfrm>
                <a:off x="2422" y="3231"/>
                <a:ext cx="241" cy="250"/>
              </a:xfrm>
              <a:custGeom>
                <a:avLst/>
                <a:gdLst>
                  <a:gd name="T0" fmla="*/ 37 w 228"/>
                  <a:gd name="T1" fmla="*/ 0 h 250"/>
                  <a:gd name="T2" fmla="*/ 12 w 228"/>
                  <a:gd name="T3" fmla="*/ 9 h 250"/>
                  <a:gd name="T4" fmla="*/ 37 w 228"/>
                  <a:gd name="T5" fmla="*/ 55 h 250"/>
                  <a:gd name="T6" fmla="*/ 21 w 228"/>
                  <a:gd name="T7" fmla="*/ 67 h 250"/>
                  <a:gd name="T8" fmla="*/ 47 w 228"/>
                  <a:gd name="T9" fmla="*/ 110 h 250"/>
                  <a:gd name="T10" fmla="*/ 37 w 228"/>
                  <a:gd name="T11" fmla="*/ 131 h 250"/>
                  <a:gd name="T12" fmla="*/ 21 w 228"/>
                  <a:gd name="T13" fmla="*/ 152 h 250"/>
                  <a:gd name="T14" fmla="*/ 0 w 228"/>
                  <a:gd name="T15" fmla="*/ 207 h 250"/>
                  <a:gd name="T16" fmla="*/ 0 w 228"/>
                  <a:gd name="T17" fmla="*/ 240 h 250"/>
                  <a:gd name="T18" fmla="*/ 37 w 228"/>
                  <a:gd name="T19" fmla="*/ 228 h 250"/>
                  <a:gd name="T20" fmla="*/ 47 w 228"/>
                  <a:gd name="T21" fmla="*/ 240 h 250"/>
                  <a:gd name="T22" fmla="*/ 137 w 228"/>
                  <a:gd name="T23" fmla="*/ 240 h 250"/>
                  <a:gd name="T24" fmla="*/ 154 w 228"/>
                  <a:gd name="T25" fmla="*/ 250 h 250"/>
                  <a:gd name="T26" fmla="*/ 205 w 228"/>
                  <a:gd name="T27" fmla="*/ 250 h 250"/>
                  <a:gd name="T28" fmla="*/ 244 w 228"/>
                  <a:gd name="T29" fmla="*/ 240 h 250"/>
                  <a:gd name="T30" fmla="*/ 216 w 228"/>
                  <a:gd name="T31" fmla="*/ 216 h 250"/>
                  <a:gd name="T32" fmla="*/ 216 w 228"/>
                  <a:gd name="T33" fmla="*/ 152 h 250"/>
                  <a:gd name="T34" fmla="*/ 270 w 228"/>
                  <a:gd name="T35" fmla="*/ 140 h 250"/>
                  <a:gd name="T36" fmla="*/ 255 w 228"/>
                  <a:gd name="T37" fmla="*/ 140 h 250"/>
                  <a:gd name="T38" fmla="*/ 270 w 228"/>
                  <a:gd name="T39" fmla="*/ 100 h 250"/>
                  <a:gd name="T40" fmla="*/ 216 w 228"/>
                  <a:gd name="T41" fmla="*/ 110 h 250"/>
                  <a:gd name="T42" fmla="*/ 230 w 228"/>
                  <a:gd name="T43" fmla="*/ 100 h 250"/>
                  <a:gd name="T44" fmla="*/ 216 w 228"/>
                  <a:gd name="T45" fmla="*/ 76 h 250"/>
                  <a:gd name="T46" fmla="*/ 216 w 228"/>
                  <a:gd name="T47" fmla="*/ 33 h 250"/>
                  <a:gd name="T48" fmla="*/ 190 w 228"/>
                  <a:gd name="T49" fmla="*/ 24 h 250"/>
                  <a:gd name="T50" fmla="*/ 165 w 228"/>
                  <a:gd name="T51" fmla="*/ 24 h 250"/>
                  <a:gd name="T52" fmla="*/ 165 w 228"/>
                  <a:gd name="T53" fmla="*/ 46 h 250"/>
                  <a:gd name="T54" fmla="*/ 126 w 228"/>
                  <a:gd name="T55" fmla="*/ 46 h 250"/>
                  <a:gd name="T56" fmla="*/ 111 w 228"/>
                  <a:gd name="T57" fmla="*/ 33 h 250"/>
                  <a:gd name="T58" fmla="*/ 100 w 228"/>
                  <a:gd name="T59" fmla="*/ 0 h 250"/>
                  <a:gd name="T60" fmla="*/ 90 w 228"/>
                  <a:gd name="T61" fmla="*/ 0 h 250"/>
                  <a:gd name="T62" fmla="*/ 37 w 228"/>
                  <a:gd name="T63" fmla="*/ 0 h 2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8"/>
                  <a:gd name="T97" fmla="*/ 0 h 250"/>
                  <a:gd name="T98" fmla="*/ 228 w 228"/>
                  <a:gd name="T99" fmla="*/ 250 h 2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8" h="250">
                    <a:moveTo>
                      <a:pt x="31" y="0"/>
                    </a:moveTo>
                    <a:lnTo>
                      <a:pt x="9" y="9"/>
                    </a:lnTo>
                    <a:lnTo>
                      <a:pt x="31" y="55"/>
                    </a:lnTo>
                    <a:lnTo>
                      <a:pt x="18" y="67"/>
                    </a:lnTo>
                    <a:lnTo>
                      <a:pt x="40" y="110"/>
                    </a:lnTo>
                    <a:lnTo>
                      <a:pt x="31" y="131"/>
                    </a:lnTo>
                    <a:lnTo>
                      <a:pt x="18" y="152"/>
                    </a:lnTo>
                    <a:lnTo>
                      <a:pt x="0" y="207"/>
                    </a:lnTo>
                    <a:lnTo>
                      <a:pt x="0" y="240"/>
                    </a:lnTo>
                    <a:lnTo>
                      <a:pt x="31" y="228"/>
                    </a:lnTo>
                    <a:lnTo>
                      <a:pt x="40" y="240"/>
                    </a:lnTo>
                    <a:lnTo>
                      <a:pt x="116" y="240"/>
                    </a:lnTo>
                    <a:lnTo>
                      <a:pt x="131" y="250"/>
                    </a:lnTo>
                    <a:lnTo>
                      <a:pt x="174" y="250"/>
                    </a:lnTo>
                    <a:lnTo>
                      <a:pt x="207" y="240"/>
                    </a:lnTo>
                    <a:lnTo>
                      <a:pt x="183" y="216"/>
                    </a:lnTo>
                    <a:lnTo>
                      <a:pt x="183" y="152"/>
                    </a:lnTo>
                    <a:lnTo>
                      <a:pt x="228" y="140"/>
                    </a:lnTo>
                    <a:lnTo>
                      <a:pt x="216" y="140"/>
                    </a:lnTo>
                    <a:lnTo>
                      <a:pt x="228" y="100"/>
                    </a:lnTo>
                    <a:lnTo>
                      <a:pt x="183" y="110"/>
                    </a:lnTo>
                    <a:lnTo>
                      <a:pt x="195" y="100"/>
                    </a:lnTo>
                    <a:lnTo>
                      <a:pt x="183" y="76"/>
                    </a:lnTo>
                    <a:lnTo>
                      <a:pt x="183" y="33"/>
                    </a:lnTo>
                    <a:lnTo>
                      <a:pt x="161" y="24"/>
                    </a:lnTo>
                    <a:lnTo>
                      <a:pt x="140" y="24"/>
                    </a:lnTo>
                    <a:lnTo>
                      <a:pt x="140" y="46"/>
                    </a:lnTo>
                    <a:lnTo>
                      <a:pt x="107" y="46"/>
                    </a:lnTo>
                    <a:lnTo>
                      <a:pt x="94" y="33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91"/>
              <p:cNvSpPr>
                <a:spLocks/>
              </p:cNvSpPr>
              <p:nvPr/>
            </p:nvSpPr>
            <p:spPr bwMode="auto">
              <a:xfrm>
                <a:off x="2409" y="3038"/>
                <a:ext cx="150" cy="171"/>
              </a:xfrm>
              <a:custGeom>
                <a:avLst/>
                <a:gdLst>
                  <a:gd name="T0" fmla="*/ 35 w 143"/>
                  <a:gd name="T1" fmla="*/ 161 h 171"/>
                  <a:gd name="T2" fmla="*/ 24 w 143"/>
                  <a:gd name="T3" fmla="*/ 171 h 171"/>
                  <a:gd name="T4" fmla="*/ 0 w 143"/>
                  <a:gd name="T5" fmla="*/ 161 h 171"/>
                  <a:gd name="T6" fmla="*/ 15 w 143"/>
                  <a:gd name="T7" fmla="*/ 137 h 171"/>
                  <a:gd name="T8" fmla="*/ 15 w 143"/>
                  <a:gd name="T9" fmla="*/ 128 h 171"/>
                  <a:gd name="T10" fmla="*/ 35 w 143"/>
                  <a:gd name="T11" fmla="*/ 107 h 171"/>
                  <a:gd name="T12" fmla="*/ 61 w 143"/>
                  <a:gd name="T13" fmla="*/ 116 h 171"/>
                  <a:gd name="T14" fmla="*/ 61 w 143"/>
                  <a:gd name="T15" fmla="*/ 94 h 171"/>
                  <a:gd name="T16" fmla="*/ 61 w 143"/>
                  <a:gd name="T17" fmla="*/ 61 h 171"/>
                  <a:gd name="T18" fmla="*/ 61 w 143"/>
                  <a:gd name="T19" fmla="*/ 52 h 171"/>
                  <a:gd name="T20" fmla="*/ 61 w 143"/>
                  <a:gd name="T21" fmla="*/ 40 h 171"/>
                  <a:gd name="T22" fmla="*/ 61 w 143"/>
                  <a:gd name="T23" fmla="*/ 31 h 171"/>
                  <a:gd name="T24" fmla="*/ 49 w 143"/>
                  <a:gd name="T25" fmla="*/ 31 h 171"/>
                  <a:gd name="T26" fmla="*/ 102 w 143"/>
                  <a:gd name="T27" fmla="*/ 40 h 171"/>
                  <a:gd name="T28" fmla="*/ 102 w 143"/>
                  <a:gd name="T29" fmla="*/ 9 h 171"/>
                  <a:gd name="T30" fmla="*/ 112 w 143"/>
                  <a:gd name="T31" fmla="*/ 0 h 171"/>
                  <a:gd name="T32" fmla="*/ 122 w 143"/>
                  <a:gd name="T33" fmla="*/ 0 h 171"/>
                  <a:gd name="T34" fmla="*/ 137 w 143"/>
                  <a:gd name="T35" fmla="*/ 0 h 171"/>
                  <a:gd name="T36" fmla="*/ 165 w 143"/>
                  <a:gd name="T37" fmla="*/ 0 h 171"/>
                  <a:gd name="T38" fmla="*/ 148 w 143"/>
                  <a:gd name="T39" fmla="*/ 31 h 171"/>
                  <a:gd name="T40" fmla="*/ 137 w 143"/>
                  <a:gd name="T41" fmla="*/ 85 h 171"/>
                  <a:gd name="T42" fmla="*/ 112 w 143"/>
                  <a:gd name="T43" fmla="*/ 116 h 171"/>
                  <a:gd name="T44" fmla="*/ 102 w 143"/>
                  <a:gd name="T45" fmla="*/ 149 h 171"/>
                  <a:gd name="T46" fmla="*/ 73 w 143"/>
                  <a:gd name="T47" fmla="*/ 171 h 171"/>
                  <a:gd name="T48" fmla="*/ 61 w 143"/>
                  <a:gd name="T49" fmla="*/ 161 h 171"/>
                  <a:gd name="T50" fmla="*/ 49 w 143"/>
                  <a:gd name="T51" fmla="*/ 171 h 171"/>
                  <a:gd name="T52" fmla="*/ 35 w 143"/>
                  <a:gd name="T53" fmla="*/ 171 h 171"/>
                  <a:gd name="T54" fmla="*/ 35 w 143"/>
                  <a:gd name="T55" fmla="*/ 161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71"/>
                  <a:gd name="T86" fmla="*/ 143 w 143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71">
                    <a:moveTo>
                      <a:pt x="30" y="161"/>
                    </a:moveTo>
                    <a:lnTo>
                      <a:pt x="21" y="171"/>
                    </a:lnTo>
                    <a:lnTo>
                      <a:pt x="0" y="161"/>
                    </a:lnTo>
                    <a:lnTo>
                      <a:pt x="12" y="137"/>
                    </a:lnTo>
                    <a:lnTo>
                      <a:pt x="12" y="128"/>
                    </a:lnTo>
                    <a:lnTo>
                      <a:pt x="30" y="107"/>
                    </a:lnTo>
                    <a:lnTo>
                      <a:pt x="52" y="116"/>
                    </a:lnTo>
                    <a:lnTo>
                      <a:pt x="52" y="94"/>
                    </a:lnTo>
                    <a:lnTo>
                      <a:pt x="52" y="61"/>
                    </a:lnTo>
                    <a:lnTo>
                      <a:pt x="52" y="52"/>
                    </a:lnTo>
                    <a:lnTo>
                      <a:pt x="52" y="40"/>
                    </a:lnTo>
                    <a:lnTo>
                      <a:pt x="52" y="31"/>
                    </a:lnTo>
                    <a:lnTo>
                      <a:pt x="43" y="31"/>
                    </a:lnTo>
                    <a:lnTo>
                      <a:pt x="88" y="40"/>
                    </a:lnTo>
                    <a:lnTo>
                      <a:pt x="88" y="9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9" y="0"/>
                    </a:lnTo>
                    <a:lnTo>
                      <a:pt x="143" y="0"/>
                    </a:lnTo>
                    <a:lnTo>
                      <a:pt x="128" y="31"/>
                    </a:lnTo>
                    <a:lnTo>
                      <a:pt x="119" y="85"/>
                    </a:lnTo>
                    <a:lnTo>
                      <a:pt x="97" y="116"/>
                    </a:lnTo>
                    <a:lnTo>
                      <a:pt x="88" y="149"/>
                    </a:lnTo>
                    <a:lnTo>
                      <a:pt x="64" y="171"/>
                    </a:lnTo>
                    <a:lnTo>
                      <a:pt x="52" y="161"/>
                    </a:lnTo>
                    <a:lnTo>
                      <a:pt x="43" y="171"/>
                    </a:lnTo>
                    <a:lnTo>
                      <a:pt x="30" y="171"/>
                    </a:lnTo>
                    <a:lnTo>
                      <a:pt x="30" y="16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92"/>
              <p:cNvSpPr>
                <a:spLocks/>
              </p:cNvSpPr>
              <p:nvPr/>
            </p:nvSpPr>
            <p:spPr bwMode="auto">
              <a:xfrm>
                <a:off x="2361" y="3069"/>
                <a:ext cx="104" cy="131"/>
              </a:xfrm>
              <a:custGeom>
                <a:avLst/>
                <a:gdLst>
                  <a:gd name="T0" fmla="*/ 117 w 98"/>
                  <a:gd name="T1" fmla="*/ 0 h 130"/>
                  <a:gd name="T2" fmla="*/ 106 w 98"/>
                  <a:gd name="T3" fmla="*/ 0 h 130"/>
                  <a:gd name="T4" fmla="*/ 55 w 98"/>
                  <a:gd name="T5" fmla="*/ 0 h 130"/>
                  <a:gd name="T6" fmla="*/ 55 w 98"/>
                  <a:gd name="T7" fmla="*/ 21 h 130"/>
                  <a:gd name="T8" fmla="*/ 25 w 98"/>
                  <a:gd name="T9" fmla="*/ 21 h 130"/>
                  <a:gd name="T10" fmla="*/ 15 w 98"/>
                  <a:gd name="T11" fmla="*/ 45 h 130"/>
                  <a:gd name="T12" fmla="*/ 15 w 98"/>
                  <a:gd name="T13" fmla="*/ 54 h 130"/>
                  <a:gd name="T14" fmla="*/ 0 w 98"/>
                  <a:gd name="T15" fmla="*/ 54 h 130"/>
                  <a:gd name="T16" fmla="*/ 25 w 98"/>
                  <a:gd name="T17" fmla="*/ 100 h 130"/>
                  <a:gd name="T18" fmla="*/ 55 w 98"/>
                  <a:gd name="T19" fmla="*/ 133 h 130"/>
                  <a:gd name="T20" fmla="*/ 70 w 98"/>
                  <a:gd name="T21" fmla="*/ 109 h 130"/>
                  <a:gd name="T22" fmla="*/ 70 w 98"/>
                  <a:gd name="T23" fmla="*/ 100 h 130"/>
                  <a:gd name="T24" fmla="*/ 91 w 98"/>
                  <a:gd name="T25" fmla="*/ 79 h 130"/>
                  <a:gd name="T26" fmla="*/ 117 w 98"/>
                  <a:gd name="T27" fmla="*/ 88 h 130"/>
                  <a:gd name="T28" fmla="*/ 117 w 98"/>
                  <a:gd name="T29" fmla="*/ 63 h 130"/>
                  <a:gd name="T30" fmla="*/ 117 w 98"/>
                  <a:gd name="T31" fmla="*/ 30 h 130"/>
                  <a:gd name="T32" fmla="*/ 117 w 98"/>
                  <a:gd name="T33" fmla="*/ 21 h 130"/>
                  <a:gd name="T34" fmla="*/ 117 w 98"/>
                  <a:gd name="T35" fmla="*/ 9 h 130"/>
                  <a:gd name="T36" fmla="*/ 117 w 98"/>
                  <a:gd name="T37" fmla="*/ 0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8"/>
                  <a:gd name="T58" fmla="*/ 0 h 130"/>
                  <a:gd name="T59" fmla="*/ 98 w 98"/>
                  <a:gd name="T60" fmla="*/ 130 h 1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8" h="130">
                    <a:moveTo>
                      <a:pt x="98" y="0"/>
                    </a:moveTo>
                    <a:lnTo>
                      <a:pt x="89" y="0"/>
                    </a:lnTo>
                    <a:lnTo>
                      <a:pt x="46" y="0"/>
                    </a:lnTo>
                    <a:lnTo>
                      <a:pt x="46" y="21"/>
                    </a:lnTo>
                    <a:lnTo>
                      <a:pt x="22" y="21"/>
                    </a:lnTo>
                    <a:lnTo>
                      <a:pt x="12" y="45"/>
                    </a:lnTo>
                    <a:lnTo>
                      <a:pt x="12" y="54"/>
                    </a:lnTo>
                    <a:lnTo>
                      <a:pt x="0" y="54"/>
                    </a:lnTo>
                    <a:lnTo>
                      <a:pt x="22" y="97"/>
                    </a:lnTo>
                    <a:lnTo>
                      <a:pt x="46" y="130"/>
                    </a:lnTo>
                    <a:lnTo>
                      <a:pt x="58" y="106"/>
                    </a:lnTo>
                    <a:lnTo>
                      <a:pt x="58" y="97"/>
                    </a:lnTo>
                    <a:lnTo>
                      <a:pt x="76" y="76"/>
                    </a:lnTo>
                    <a:lnTo>
                      <a:pt x="98" y="85"/>
                    </a:lnTo>
                    <a:lnTo>
                      <a:pt x="98" y="63"/>
                    </a:lnTo>
                    <a:lnTo>
                      <a:pt x="98" y="30"/>
                    </a:lnTo>
                    <a:lnTo>
                      <a:pt x="98" y="21"/>
                    </a:lnTo>
                    <a:lnTo>
                      <a:pt x="9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0D1D1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93"/>
              <p:cNvSpPr>
                <a:spLocks/>
              </p:cNvSpPr>
              <p:nvPr/>
            </p:nvSpPr>
            <p:spPr bwMode="auto">
              <a:xfrm>
                <a:off x="2134" y="2883"/>
                <a:ext cx="89" cy="131"/>
              </a:xfrm>
              <a:custGeom>
                <a:avLst/>
                <a:gdLst>
                  <a:gd name="T0" fmla="*/ 88 w 85"/>
                  <a:gd name="T1" fmla="*/ 88 h 131"/>
                  <a:gd name="T2" fmla="*/ 97 w 85"/>
                  <a:gd name="T3" fmla="*/ 100 h 131"/>
                  <a:gd name="T4" fmla="*/ 88 w 85"/>
                  <a:gd name="T5" fmla="*/ 109 h 131"/>
                  <a:gd name="T6" fmla="*/ 73 w 85"/>
                  <a:gd name="T7" fmla="*/ 109 h 131"/>
                  <a:gd name="T8" fmla="*/ 24 w 85"/>
                  <a:gd name="T9" fmla="*/ 131 h 131"/>
                  <a:gd name="T10" fmla="*/ 0 w 85"/>
                  <a:gd name="T11" fmla="*/ 119 h 131"/>
                  <a:gd name="T12" fmla="*/ 9 w 85"/>
                  <a:gd name="T13" fmla="*/ 119 h 131"/>
                  <a:gd name="T14" fmla="*/ 0 w 85"/>
                  <a:gd name="T15" fmla="*/ 88 h 131"/>
                  <a:gd name="T16" fmla="*/ 24 w 85"/>
                  <a:gd name="T17" fmla="*/ 55 h 131"/>
                  <a:gd name="T18" fmla="*/ 9 w 85"/>
                  <a:gd name="T19" fmla="*/ 33 h 131"/>
                  <a:gd name="T20" fmla="*/ 9 w 85"/>
                  <a:gd name="T21" fmla="*/ 0 h 131"/>
                  <a:gd name="T22" fmla="*/ 60 w 85"/>
                  <a:gd name="T23" fmla="*/ 0 h 131"/>
                  <a:gd name="T24" fmla="*/ 73 w 85"/>
                  <a:gd name="T25" fmla="*/ 45 h 131"/>
                  <a:gd name="T26" fmla="*/ 88 w 85"/>
                  <a:gd name="T27" fmla="*/ 88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31"/>
                  <a:gd name="T44" fmla="*/ 85 w 85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31">
                    <a:moveTo>
                      <a:pt x="76" y="88"/>
                    </a:moveTo>
                    <a:lnTo>
                      <a:pt x="85" y="100"/>
                    </a:lnTo>
                    <a:lnTo>
                      <a:pt x="76" y="109"/>
                    </a:lnTo>
                    <a:lnTo>
                      <a:pt x="64" y="109"/>
                    </a:lnTo>
                    <a:lnTo>
                      <a:pt x="21" y="131"/>
                    </a:lnTo>
                    <a:lnTo>
                      <a:pt x="0" y="119"/>
                    </a:lnTo>
                    <a:lnTo>
                      <a:pt x="9" y="119"/>
                    </a:lnTo>
                    <a:lnTo>
                      <a:pt x="0" y="88"/>
                    </a:lnTo>
                    <a:lnTo>
                      <a:pt x="21" y="55"/>
                    </a:lnTo>
                    <a:lnTo>
                      <a:pt x="9" y="33"/>
                    </a:lnTo>
                    <a:lnTo>
                      <a:pt x="9" y="0"/>
                    </a:lnTo>
                    <a:lnTo>
                      <a:pt x="52" y="0"/>
                    </a:lnTo>
                    <a:lnTo>
                      <a:pt x="64" y="45"/>
                    </a:lnTo>
                    <a:lnTo>
                      <a:pt x="76" y="88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94"/>
              <p:cNvSpPr>
                <a:spLocks/>
              </p:cNvSpPr>
              <p:nvPr/>
            </p:nvSpPr>
            <p:spPr bwMode="auto">
              <a:xfrm>
                <a:off x="2189" y="2883"/>
                <a:ext cx="46" cy="99"/>
              </a:xfrm>
              <a:custGeom>
                <a:avLst/>
                <a:gdLst>
                  <a:gd name="T0" fmla="*/ 27 w 45"/>
                  <a:gd name="T1" fmla="*/ 85 h 100"/>
                  <a:gd name="T2" fmla="*/ 36 w 45"/>
                  <a:gd name="T3" fmla="*/ 97 h 100"/>
                  <a:gd name="T4" fmla="*/ 48 w 45"/>
                  <a:gd name="T5" fmla="*/ 97 h 100"/>
                  <a:gd name="T6" fmla="*/ 36 w 45"/>
                  <a:gd name="T7" fmla="*/ 52 h 100"/>
                  <a:gd name="T8" fmla="*/ 36 w 45"/>
                  <a:gd name="T9" fmla="*/ 24 h 100"/>
                  <a:gd name="T10" fmla="*/ 27 w 45"/>
                  <a:gd name="T11" fmla="*/ 12 h 100"/>
                  <a:gd name="T12" fmla="*/ 27 w 45"/>
                  <a:gd name="T13" fmla="*/ 0 h 100"/>
                  <a:gd name="T14" fmla="*/ 0 w 45"/>
                  <a:gd name="T15" fmla="*/ 0 h 100"/>
                  <a:gd name="T16" fmla="*/ 12 w 45"/>
                  <a:gd name="T17" fmla="*/ 45 h 100"/>
                  <a:gd name="T18" fmla="*/ 27 w 45"/>
                  <a:gd name="T19" fmla="*/ 85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00"/>
                  <a:gd name="T32" fmla="*/ 45 w 45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00">
                    <a:moveTo>
                      <a:pt x="24" y="88"/>
                    </a:moveTo>
                    <a:lnTo>
                      <a:pt x="33" y="100"/>
                    </a:lnTo>
                    <a:lnTo>
                      <a:pt x="45" y="100"/>
                    </a:lnTo>
                    <a:lnTo>
                      <a:pt x="33" y="55"/>
                    </a:lnTo>
                    <a:lnTo>
                      <a:pt x="33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2" y="45"/>
                    </a:lnTo>
                    <a:lnTo>
                      <a:pt x="24" y="88"/>
                    </a:lnTo>
                    <a:close/>
                  </a:path>
                </a:pathLst>
              </a:custGeom>
              <a:solidFill>
                <a:srgbClr val="4E7FBB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95"/>
              <p:cNvSpPr>
                <a:spLocks/>
              </p:cNvSpPr>
              <p:nvPr/>
            </p:nvSpPr>
            <p:spPr bwMode="auto">
              <a:xfrm>
                <a:off x="2214" y="2851"/>
                <a:ext cx="57" cy="131"/>
              </a:xfrm>
              <a:custGeom>
                <a:avLst/>
                <a:gdLst>
                  <a:gd name="T0" fmla="*/ 9 w 55"/>
                  <a:gd name="T1" fmla="*/ 86 h 131"/>
                  <a:gd name="T2" fmla="*/ 24 w 55"/>
                  <a:gd name="T3" fmla="*/ 131 h 131"/>
                  <a:gd name="T4" fmla="*/ 34 w 55"/>
                  <a:gd name="T5" fmla="*/ 131 h 131"/>
                  <a:gd name="T6" fmla="*/ 34 w 55"/>
                  <a:gd name="T7" fmla="*/ 86 h 131"/>
                  <a:gd name="T8" fmla="*/ 61 w 55"/>
                  <a:gd name="T9" fmla="*/ 43 h 131"/>
                  <a:gd name="T10" fmla="*/ 61 w 55"/>
                  <a:gd name="T11" fmla="*/ 22 h 131"/>
                  <a:gd name="T12" fmla="*/ 49 w 55"/>
                  <a:gd name="T13" fmla="*/ 0 h 131"/>
                  <a:gd name="T14" fmla="*/ 34 w 55"/>
                  <a:gd name="T15" fmla="*/ 10 h 131"/>
                  <a:gd name="T16" fmla="*/ 24 w 55"/>
                  <a:gd name="T17" fmla="*/ 22 h 131"/>
                  <a:gd name="T18" fmla="*/ 9 w 55"/>
                  <a:gd name="T19" fmla="*/ 22 h 131"/>
                  <a:gd name="T20" fmla="*/ 0 w 55"/>
                  <a:gd name="T21" fmla="*/ 31 h 131"/>
                  <a:gd name="T22" fmla="*/ 0 w 55"/>
                  <a:gd name="T23" fmla="*/ 43 h 131"/>
                  <a:gd name="T24" fmla="*/ 9 w 55"/>
                  <a:gd name="T25" fmla="*/ 55 h 131"/>
                  <a:gd name="T26" fmla="*/ 9 w 55"/>
                  <a:gd name="T27" fmla="*/ 86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"/>
                  <a:gd name="T43" fmla="*/ 0 h 131"/>
                  <a:gd name="T44" fmla="*/ 55 w 55"/>
                  <a:gd name="T45" fmla="*/ 131 h 1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" h="131">
                    <a:moveTo>
                      <a:pt x="9" y="86"/>
                    </a:moveTo>
                    <a:lnTo>
                      <a:pt x="21" y="131"/>
                    </a:lnTo>
                    <a:lnTo>
                      <a:pt x="31" y="131"/>
                    </a:lnTo>
                    <a:lnTo>
                      <a:pt x="31" y="86"/>
                    </a:lnTo>
                    <a:lnTo>
                      <a:pt x="55" y="43"/>
                    </a:lnTo>
                    <a:lnTo>
                      <a:pt x="55" y="22"/>
                    </a:lnTo>
                    <a:lnTo>
                      <a:pt x="43" y="0"/>
                    </a:lnTo>
                    <a:lnTo>
                      <a:pt x="31" y="10"/>
                    </a:lnTo>
                    <a:lnTo>
                      <a:pt x="21" y="22"/>
                    </a:lnTo>
                    <a:lnTo>
                      <a:pt x="9" y="22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9" y="55"/>
                    </a:lnTo>
                    <a:lnTo>
                      <a:pt x="9" y="86"/>
                    </a:lnTo>
                    <a:close/>
                  </a:path>
                </a:pathLst>
              </a:custGeom>
              <a:solidFill>
                <a:srgbClr val="4E7FBB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96"/>
              <p:cNvSpPr>
                <a:spLocks/>
              </p:cNvSpPr>
              <p:nvPr/>
            </p:nvSpPr>
            <p:spPr bwMode="auto">
              <a:xfrm>
                <a:off x="2028" y="2894"/>
                <a:ext cx="128" cy="129"/>
              </a:xfrm>
              <a:custGeom>
                <a:avLst/>
                <a:gdLst>
                  <a:gd name="T0" fmla="*/ 127 w 122"/>
                  <a:gd name="T1" fmla="*/ 110 h 128"/>
                  <a:gd name="T2" fmla="*/ 116 w 122"/>
                  <a:gd name="T3" fmla="*/ 110 h 128"/>
                  <a:gd name="T4" fmla="*/ 89 w 122"/>
                  <a:gd name="T5" fmla="*/ 110 h 128"/>
                  <a:gd name="T6" fmla="*/ 64 w 122"/>
                  <a:gd name="T7" fmla="*/ 110 h 128"/>
                  <a:gd name="T8" fmla="*/ 28 w 122"/>
                  <a:gd name="T9" fmla="*/ 131 h 128"/>
                  <a:gd name="T10" fmla="*/ 28 w 122"/>
                  <a:gd name="T11" fmla="*/ 100 h 128"/>
                  <a:gd name="T12" fmla="*/ 10 w 122"/>
                  <a:gd name="T13" fmla="*/ 91 h 128"/>
                  <a:gd name="T14" fmla="*/ 0 w 122"/>
                  <a:gd name="T15" fmla="*/ 67 h 128"/>
                  <a:gd name="T16" fmla="*/ 10 w 122"/>
                  <a:gd name="T17" fmla="*/ 55 h 128"/>
                  <a:gd name="T18" fmla="*/ 10 w 122"/>
                  <a:gd name="T19" fmla="*/ 43 h 128"/>
                  <a:gd name="T20" fmla="*/ 28 w 122"/>
                  <a:gd name="T21" fmla="*/ 43 h 128"/>
                  <a:gd name="T22" fmla="*/ 10 w 122"/>
                  <a:gd name="T23" fmla="*/ 21 h 128"/>
                  <a:gd name="T24" fmla="*/ 10 w 122"/>
                  <a:gd name="T25" fmla="*/ 0 h 128"/>
                  <a:gd name="T26" fmla="*/ 28 w 122"/>
                  <a:gd name="T27" fmla="*/ 0 h 128"/>
                  <a:gd name="T28" fmla="*/ 40 w 122"/>
                  <a:gd name="T29" fmla="*/ 0 h 128"/>
                  <a:gd name="T30" fmla="*/ 52 w 122"/>
                  <a:gd name="T31" fmla="*/ 0 h 128"/>
                  <a:gd name="T32" fmla="*/ 64 w 122"/>
                  <a:gd name="T33" fmla="*/ 0 h 128"/>
                  <a:gd name="T34" fmla="*/ 77 w 122"/>
                  <a:gd name="T35" fmla="*/ 0 h 128"/>
                  <a:gd name="T36" fmla="*/ 89 w 122"/>
                  <a:gd name="T37" fmla="*/ 12 h 128"/>
                  <a:gd name="T38" fmla="*/ 116 w 122"/>
                  <a:gd name="T39" fmla="*/ 12 h 128"/>
                  <a:gd name="T40" fmla="*/ 127 w 122"/>
                  <a:gd name="T41" fmla="*/ 21 h 128"/>
                  <a:gd name="T42" fmla="*/ 141 w 122"/>
                  <a:gd name="T43" fmla="*/ 43 h 128"/>
                  <a:gd name="T44" fmla="*/ 116 w 122"/>
                  <a:gd name="T45" fmla="*/ 79 h 128"/>
                  <a:gd name="T46" fmla="*/ 127 w 122"/>
                  <a:gd name="T47" fmla="*/ 110 h 1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2"/>
                  <a:gd name="T73" fmla="*/ 0 h 128"/>
                  <a:gd name="T74" fmla="*/ 122 w 122"/>
                  <a:gd name="T75" fmla="*/ 128 h 1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2" h="128">
                    <a:moveTo>
                      <a:pt x="110" y="107"/>
                    </a:moveTo>
                    <a:lnTo>
                      <a:pt x="101" y="107"/>
                    </a:lnTo>
                    <a:lnTo>
                      <a:pt x="77" y="107"/>
                    </a:lnTo>
                    <a:lnTo>
                      <a:pt x="55" y="107"/>
                    </a:lnTo>
                    <a:lnTo>
                      <a:pt x="25" y="128"/>
                    </a:lnTo>
                    <a:lnTo>
                      <a:pt x="25" y="97"/>
                    </a:lnTo>
                    <a:lnTo>
                      <a:pt x="10" y="88"/>
                    </a:lnTo>
                    <a:lnTo>
                      <a:pt x="0" y="64"/>
                    </a:lnTo>
                    <a:lnTo>
                      <a:pt x="10" y="55"/>
                    </a:lnTo>
                    <a:lnTo>
                      <a:pt x="10" y="43"/>
                    </a:lnTo>
                    <a:lnTo>
                      <a:pt x="25" y="43"/>
                    </a:lnTo>
                    <a:lnTo>
                      <a:pt x="10" y="21"/>
                    </a:lnTo>
                    <a:lnTo>
                      <a:pt x="10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5" y="0"/>
                    </a:lnTo>
                    <a:lnTo>
                      <a:pt x="67" y="0"/>
                    </a:lnTo>
                    <a:lnTo>
                      <a:pt x="77" y="12"/>
                    </a:lnTo>
                    <a:lnTo>
                      <a:pt x="101" y="12"/>
                    </a:lnTo>
                    <a:lnTo>
                      <a:pt x="110" y="21"/>
                    </a:lnTo>
                    <a:lnTo>
                      <a:pt x="122" y="43"/>
                    </a:lnTo>
                    <a:lnTo>
                      <a:pt x="101" y="76"/>
                    </a:lnTo>
                    <a:lnTo>
                      <a:pt x="110" y="107"/>
                    </a:lnTo>
                    <a:close/>
                  </a:path>
                </a:pathLst>
              </a:custGeom>
              <a:solidFill>
                <a:srgbClr val="4E7FBB"/>
              </a:solidFill>
              <a:ln w="127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97"/>
              <p:cNvSpPr>
                <a:spLocks/>
              </p:cNvSpPr>
              <p:nvPr/>
            </p:nvSpPr>
            <p:spPr bwMode="auto">
              <a:xfrm>
                <a:off x="1970" y="2938"/>
                <a:ext cx="84" cy="85"/>
              </a:xfrm>
              <a:custGeom>
                <a:avLst/>
                <a:gdLst>
                  <a:gd name="T0" fmla="*/ 65 w 79"/>
                  <a:gd name="T1" fmla="*/ 21 h 85"/>
                  <a:gd name="T2" fmla="*/ 54 w 79"/>
                  <a:gd name="T3" fmla="*/ 21 h 85"/>
                  <a:gd name="T4" fmla="*/ 39 w 79"/>
                  <a:gd name="T5" fmla="*/ 0 h 85"/>
                  <a:gd name="T6" fmla="*/ 30 w 79"/>
                  <a:gd name="T7" fmla="*/ 0 h 85"/>
                  <a:gd name="T8" fmla="*/ 0 w 79"/>
                  <a:gd name="T9" fmla="*/ 33 h 85"/>
                  <a:gd name="T10" fmla="*/ 77 w 79"/>
                  <a:gd name="T11" fmla="*/ 76 h 85"/>
                  <a:gd name="T12" fmla="*/ 95 w 79"/>
                  <a:gd name="T13" fmla="*/ 85 h 85"/>
                  <a:gd name="T14" fmla="*/ 95 w 79"/>
                  <a:gd name="T15" fmla="*/ 54 h 85"/>
                  <a:gd name="T16" fmla="*/ 77 w 79"/>
                  <a:gd name="T17" fmla="*/ 45 h 85"/>
                  <a:gd name="T18" fmla="*/ 65 w 79"/>
                  <a:gd name="T19" fmla="*/ 21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85"/>
                  <a:gd name="T32" fmla="*/ 79 w 79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85">
                    <a:moveTo>
                      <a:pt x="54" y="21"/>
                    </a:moveTo>
                    <a:lnTo>
                      <a:pt x="45" y="21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0" y="33"/>
                    </a:lnTo>
                    <a:lnTo>
                      <a:pt x="64" y="76"/>
                    </a:lnTo>
                    <a:lnTo>
                      <a:pt x="79" y="85"/>
                    </a:lnTo>
                    <a:lnTo>
                      <a:pt x="79" y="54"/>
                    </a:lnTo>
                    <a:lnTo>
                      <a:pt x="64" y="45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98"/>
              <p:cNvSpPr>
                <a:spLocks/>
              </p:cNvSpPr>
              <p:nvPr/>
            </p:nvSpPr>
            <p:spPr bwMode="auto">
              <a:xfrm>
                <a:off x="1868" y="2764"/>
                <a:ext cx="116" cy="87"/>
              </a:xfrm>
              <a:custGeom>
                <a:avLst/>
                <a:gdLst>
                  <a:gd name="T0" fmla="*/ 115 w 110"/>
                  <a:gd name="T1" fmla="*/ 43 h 88"/>
                  <a:gd name="T2" fmla="*/ 89 w 110"/>
                  <a:gd name="T3" fmla="*/ 21 h 88"/>
                  <a:gd name="T4" fmla="*/ 64 w 110"/>
                  <a:gd name="T5" fmla="*/ 0 h 88"/>
                  <a:gd name="T6" fmla="*/ 37 w 110"/>
                  <a:gd name="T7" fmla="*/ 12 h 88"/>
                  <a:gd name="T8" fmla="*/ 25 w 110"/>
                  <a:gd name="T9" fmla="*/ 21 h 88"/>
                  <a:gd name="T10" fmla="*/ 0 w 110"/>
                  <a:gd name="T11" fmla="*/ 43 h 88"/>
                  <a:gd name="T12" fmla="*/ 15 w 110"/>
                  <a:gd name="T13" fmla="*/ 52 h 88"/>
                  <a:gd name="T14" fmla="*/ 15 w 110"/>
                  <a:gd name="T15" fmla="*/ 64 h 88"/>
                  <a:gd name="T16" fmla="*/ 37 w 110"/>
                  <a:gd name="T17" fmla="*/ 52 h 88"/>
                  <a:gd name="T18" fmla="*/ 79 w 110"/>
                  <a:gd name="T19" fmla="*/ 64 h 88"/>
                  <a:gd name="T20" fmla="*/ 64 w 110"/>
                  <a:gd name="T21" fmla="*/ 73 h 88"/>
                  <a:gd name="T22" fmla="*/ 37 w 110"/>
                  <a:gd name="T23" fmla="*/ 64 h 88"/>
                  <a:gd name="T24" fmla="*/ 15 w 110"/>
                  <a:gd name="T25" fmla="*/ 73 h 88"/>
                  <a:gd name="T26" fmla="*/ 15 w 110"/>
                  <a:gd name="T27" fmla="*/ 85 h 88"/>
                  <a:gd name="T28" fmla="*/ 79 w 110"/>
                  <a:gd name="T29" fmla="*/ 85 h 88"/>
                  <a:gd name="T30" fmla="*/ 129 w 110"/>
                  <a:gd name="T31" fmla="*/ 85 h 88"/>
                  <a:gd name="T32" fmla="*/ 115 w 110"/>
                  <a:gd name="T33" fmla="*/ 43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88"/>
                  <a:gd name="T53" fmla="*/ 110 w 110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88">
                    <a:moveTo>
                      <a:pt x="98" y="43"/>
                    </a:moveTo>
                    <a:lnTo>
                      <a:pt x="76" y="21"/>
                    </a:lnTo>
                    <a:lnTo>
                      <a:pt x="55" y="0"/>
                    </a:lnTo>
                    <a:lnTo>
                      <a:pt x="31" y="12"/>
                    </a:lnTo>
                    <a:lnTo>
                      <a:pt x="22" y="21"/>
                    </a:lnTo>
                    <a:lnTo>
                      <a:pt x="0" y="43"/>
                    </a:lnTo>
                    <a:lnTo>
                      <a:pt x="12" y="55"/>
                    </a:lnTo>
                    <a:lnTo>
                      <a:pt x="12" y="67"/>
                    </a:lnTo>
                    <a:lnTo>
                      <a:pt x="31" y="55"/>
                    </a:lnTo>
                    <a:lnTo>
                      <a:pt x="67" y="67"/>
                    </a:lnTo>
                    <a:lnTo>
                      <a:pt x="55" y="76"/>
                    </a:lnTo>
                    <a:lnTo>
                      <a:pt x="31" y="67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67" y="88"/>
                    </a:lnTo>
                    <a:lnTo>
                      <a:pt x="110" y="88"/>
                    </a:lnTo>
                    <a:lnTo>
                      <a:pt x="98" y="43"/>
                    </a:lnTo>
                    <a:close/>
                  </a:path>
                </a:pathLst>
              </a:custGeom>
              <a:solidFill>
                <a:srgbClr val="4E7FBB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99"/>
              <p:cNvSpPr>
                <a:spLocks/>
              </p:cNvSpPr>
              <p:nvPr/>
            </p:nvSpPr>
            <p:spPr bwMode="auto">
              <a:xfrm>
                <a:off x="1881" y="2547"/>
                <a:ext cx="228" cy="260"/>
              </a:xfrm>
              <a:custGeom>
                <a:avLst/>
                <a:gdLst>
                  <a:gd name="T0" fmla="*/ 100 w 217"/>
                  <a:gd name="T1" fmla="*/ 262 h 259"/>
                  <a:gd name="T2" fmla="*/ 113 w 217"/>
                  <a:gd name="T3" fmla="*/ 240 h 259"/>
                  <a:gd name="T4" fmla="*/ 128 w 217"/>
                  <a:gd name="T5" fmla="*/ 253 h 259"/>
                  <a:gd name="T6" fmla="*/ 138 w 217"/>
                  <a:gd name="T7" fmla="*/ 240 h 259"/>
                  <a:gd name="T8" fmla="*/ 240 w 217"/>
                  <a:gd name="T9" fmla="*/ 240 h 259"/>
                  <a:gd name="T10" fmla="*/ 215 w 217"/>
                  <a:gd name="T11" fmla="*/ 43 h 259"/>
                  <a:gd name="T12" fmla="*/ 252 w 217"/>
                  <a:gd name="T13" fmla="*/ 43 h 259"/>
                  <a:gd name="T14" fmla="*/ 174 w 217"/>
                  <a:gd name="T15" fmla="*/ 0 h 259"/>
                  <a:gd name="T16" fmla="*/ 174 w 217"/>
                  <a:gd name="T17" fmla="*/ 21 h 259"/>
                  <a:gd name="T18" fmla="*/ 113 w 217"/>
                  <a:gd name="T19" fmla="*/ 21 h 259"/>
                  <a:gd name="T20" fmla="*/ 113 w 217"/>
                  <a:gd name="T21" fmla="*/ 76 h 259"/>
                  <a:gd name="T22" fmla="*/ 89 w 217"/>
                  <a:gd name="T23" fmla="*/ 88 h 259"/>
                  <a:gd name="T24" fmla="*/ 89 w 217"/>
                  <a:gd name="T25" fmla="*/ 119 h 259"/>
                  <a:gd name="T26" fmla="*/ 13 w 217"/>
                  <a:gd name="T27" fmla="*/ 119 h 259"/>
                  <a:gd name="T28" fmla="*/ 0 w 217"/>
                  <a:gd name="T29" fmla="*/ 128 h 259"/>
                  <a:gd name="T30" fmla="*/ 13 w 217"/>
                  <a:gd name="T31" fmla="*/ 146 h 259"/>
                  <a:gd name="T32" fmla="*/ 13 w 217"/>
                  <a:gd name="T33" fmla="*/ 164 h 259"/>
                  <a:gd name="T34" fmla="*/ 13 w 217"/>
                  <a:gd name="T35" fmla="*/ 198 h 259"/>
                  <a:gd name="T36" fmla="*/ 13 w 217"/>
                  <a:gd name="T37" fmla="*/ 240 h 259"/>
                  <a:gd name="T38" fmla="*/ 22 w 217"/>
                  <a:gd name="T39" fmla="*/ 231 h 259"/>
                  <a:gd name="T40" fmla="*/ 49 w 217"/>
                  <a:gd name="T41" fmla="*/ 219 h 259"/>
                  <a:gd name="T42" fmla="*/ 74 w 217"/>
                  <a:gd name="T43" fmla="*/ 240 h 259"/>
                  <a:gd name="T44" fmla="*/ 100 w 217"/>
                  <a:gd name="T45" fmla="*/ 262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7"/>
                  <a:gd name="T70" fmla="*/ 0 h 259"/>
                  <a:gd name="T71" fmla="*/ 217 w 217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7" h="259">
                    <a:moveTo>
                      <a:pt x="86" y="259"/>
                    </a:moveTo>
                    <a:lnTo>
                      <a:pt x="98" y="237"/>
                    </a:lnTo>
                    <a:lnTo>
                      <a:pt x="110" y="250"/>
                    </a:lnTo>
                    <a:lnTo>
                      <a:pt x="119" y="237"/>
                    </a:lnTo>
                    <a:lnTo>
                      <a:pt x="207" y="237"/>
                    </a:lnTo>
                    <a:lnTo>
                      <a:pt x="186" y="43"/>
                    </a:lnTo>
                    <a:lnTo>
                      <a:pt x="217" y="43"/>
                    </a:lnTo>
                    <a:lnTo>
                      <a:pt x="150" y="0"/>
                    </a:lnTo>
                    <a:lnTo>
                      <a:pt x="150" y="21"/>
                    </a:lnTo>
                    <a:lnTo>
                      <a:pt x="98" y="21"/>
                    </a:lnTo>
                    <a:lnTo>
                      <a:pt x="98" y="76"/>
                    </a:lnTo>
                    <a:lnTo>
                      <a:pt x="77" y="88"/>
                    </a:lnTo>
                    <a:lnTo>
                      <a:pt x="77" y="119"/>
                    </a:lnTo>
                    <a:lnTo>
                      <a:pt x="10" y="119"/>
                    </a:lnTo>
                    <a:lnTo>
                      <a:pt x="0" y="128"/>
                    </a:lnTo>
                    <a:lnTo>
                      <a:pt x="10" y="143"/>
                    </a:lnTo>
                    <a:lnTo>
                      <a:pt x="10" y="161"/>
                    </a:lnTo>
                    <a:lnTo>
                      <a:pt x="10" y="195"/>
                    </a:lnTo>
                    <a:lnTo>
                      <a:pt x="10" y="237"/>
                    </a:lnTo>
                    <a:lnTo>
                      <a:pt x="19" y="228"/>
                    </a:lnTo>
                    <a:lnTo>
                      <a:pt x="43" y="216"/>
                    </a:lnTo>
                    <a:lnTo>
                      <a:pt x="64" y="237"/>
                    </a:lnTo>
                    <a:lnTo>
                      <a:pt x="86" y="259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00"/>
              <p:cNvSpPr>
                <a:spLocks/>
              </p:cNvSpPr>
              <p:nvPr/>
            </p:nvSpPr>
            <p:spPr bwMode="auto">
              <a:xfrm>
                <a:off x="1881" y="2534"/>
                <a:ext cx="157" cy="141"/>
              </a:xfrm>
              <a:custGeom>
                <a:avLst/>
                <a:gdLst>
                  <a:gd name="T0" fmla="*/ 172 w 150"/>
                  <a:gd name="T1" fmla="*/ 0 h 140"/>
                  <a:gd name="T2" fmla="*/ 89 w 150"/>
                  <a:gd name="T3" fmla="*/ 0 h 140"/>
                  <a:gd name="T4" fmla="*/ 73 w 150"/>
                  <a:gd name="T5" fmla="*/ 24 h 140"/>
                  <a:gd name="T6" fmla="*/ 64 w 150"/>
                  <a:gd name="T7" fmla="*/ 33 h 140"/>
                  <a:gd name="T8" fmla="*/ 49 w 150"/>
                  <a:gd name="T9" fmla="*/ 64 h 140"/>
                  <a:gd name="T10" fmla="*/ 0 w 150"/>
                  <a:gd name="T11" fmla="*/ 121 h 140"/>
                  <a:gd name="T12" fmla="*/ 0 w 150"/>
                  <a:gd name="T13" fmla="*/ 143 h 140"/>
                  <a:gd name="T14" fmla="*/ 10 w 150"/>
                  <a:gd name="T15" fmla="*/ 134 h 140"/>
                  <a:gd name="T16" fmla="*/ 89 w 150"/>
                  <a:gd name="T17" fmla="*/ 134 h 140"/>
                  <a:gd name="T18" fmla="*/ 89 w 150"/>
                  <a:gd name="T19" fmla="*/ 103 h 140"/>
                  <a:gd name="T20" fmla="*/ 113 w 150"/>
                  <a:gd name="T21" fmla="*/ 91 h 140"/>
                  <a:gd name="T22" fmla="*/ 113 w 150"/>
                  <a:gd name="T23" fmla="*/ 33 h 140"/>
                  <a:gd name="T24" fmla="*/ 172 w 150"/>
                  <a:gd name="T25" fmla="*/ 33 h 140"/>
                  <a:gd name="T26" fmla="*/ 172 w 150"/>
                  <a:gd name="T27" fmla="*/ 12 h 140"/>
                  <a:gd name="T28" fmla="*/ 172 w 150"/>
                  <a:gd name="T29" fmla="*/ 0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40"/>
                  <a:gd name="T47" fmla="*/ 150 w 150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40">
                    <a:moveTo>
                      <a:pt x="150" y="0"/>
                    </a:moveTo>
                    <a:lnTo>
                      <a:pt x="77" y="0"/>
                    </a:lnTo>
                    <a:lnTo>
                      <a:pt x="64" y="24"/>
                    </a:lnTo>
                    <a:lnTo>
                      <a:pt x="55" y="33"/>
                    </a:lnTo>
                    <a:lnTo>
                      <a:pt x="43" y="64"/>
                    </a:lnTo>
                    <a:lnTo>
                      <a:pt x="0" y="118"/>
                    </a:lnTo>
                    <a:lnTo>
                      <a:pt x="0" y="140"/>
                    </a:lnTo>
                    <a:lnTo>
                      <a:pt x="10" y="131"/>
                    </a:lnTo>
                    <a:lnTo>
                      <a:pt x="77" y="131"/>
                    </a:lnTo>
                    <a:lnTo>
                      <a:pt x="77" y="100"/>
                    </a:lnTo>
                    <a:lnTo>
                      <a:pt x="98" y="88"/>
                    </a:lnTo>
                    <a:lnTo>
                      <a:pt x="98" y="33"/>
                    </a:lnTo>
                    <a:lnTo>
                      <a:pt x="150" y="33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55"/>
              <p:cNvSpPr>
                <a:spLocks/>
              </p:cNvSpPr>
              <p:nvPr/>
            </p:nvSpPr>
            <p:spPr bwMode="auto">
              <a:xfrm>
                <a:off x="1961" y="2373"/>
                <a:ext cx="218" cy="161"/>
              </a:xfrm>
              <a:custGeom>
                <a:avLst/>
                <a:gdLst>
                  <a:gd name="T0" fmla="*/ 242 w 207"/>
                  <a:gd name="T1" fmla="*/ 25 h 162"/>
                  <a:gd name="T2" fmla="*/ 226 w 207"/>
                  <a:gd name="T3" fmla="*/ 10 h 162"/>
                  <a:gd name="T4" fmla="*/ 216 w 207"/>
                  <a:gd name="T5" fmla="*/ 10 h 162"/>
                  <a:gd name="T6" fmla="*/ 174 w 207"/>
                  <a:gd name="T7" fmla="*/ 10 h 162"/>
                  <a:gd name="T8" fmla="*/ 163 w 207"/>
                  <a:gd name="T9" fmla="*/ 0 h 162"/>
                  <a:gd name="T10" fmla="*/ 152 w 207"/>
                  <a:gd name="T11" fmla="*/ 0 h 162"/>
                  <a:gd name="T12" fmla="*/ 138 w 207"/>
                  <a:gd name="T13" fmla="*/ 34 h 162"/>
                  <a:gd name="T14" fmla="*/ 103 w 207"/>
                  <a:gd name="T15" fmla="*/ 55 h 162"/>
                  <a:gd name="T16" fmla="*/ 85 w 207"/>
                  <a:gd name="T17" fmla="*/ 64 h 162"/>
                  <a:gd name="T18" fmla="*/ 74 w 207"/>
                  <a:gd name="T19" fmla="*/ 83 h 162"/>
                  <a:gd name="T20" fmla="*/ 74 w 207"/>
                  <a:gd name="T21" fmla="*/ 107 h 162"/>
                  <a:gd name="T22" fmla="*/ 63 w 207"/>
                  <a:gd name="T23" fmla="*/ 128 h 162"/>
                  <a:gd name="T24" fmla="*/ 39 w 207"/>
                  <a:gd name="T25" fmla="*/ 147 h 162"/>
                  <a:gd name="T26" fmla="*/ 0 w 207"/>
                  <a:gd name="T27" fmla="*/ 159 h 162"/>
                  <a:gd name="T28" fmla="*/ 85 w 207"/>
                  <a:gd name="T29" fmla="*/ 159 h 162"/>
                  <a:gd name="T30" fmla="*/ 85 w 207"/>
                  <a:gd name="T31" fmla="*/ 137 h 162"/>
                  <a:gd name="T32" fmla="*/ 103 w 207"/>
                  <a:gd name="T33" fmla="*/ 128 h 162"/>
                  <a:gd name="T34" fmla="*/ 163 w 207"/>
                  <a:gd name="T35" fmla="*/ 116 h 162"/>
                  <a:gd name="T36" fmla="*/ 192 w 207"/>
                  <a:gd name="T37" fmla="*/ 98 h 162"/>
                  <a:gd name="T38" fmla="*/ 192 w 207"/>
                  <a:gd name="T39" fmla="*/ 83 h 162"/>
                  <a:gd name="T40" fmla="*/ 242 w 207"/>
                  <a:gd name="T41" fmla="*/ 76 h 162"/>
                  <a:gd name="T42" fmla="*/ 242 w 207"/>
                  <a:gd name="T43" fmla="*/ 25 h 1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7"/>
                  <a:gd name="T67" fmla="*/ 0 h 162"/>
                  <a:gd name="T68" fmla="*/ 207 w 207"/>
                  <a:gd name="T69" fmla="*/ 162 h 1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7" h="162">
                    <a:moveTo>
                      <a:pt x="207" y="25"/>
                    </a:moveTo>
                    <a:lnTo>
                      <a:pt x="194" y="10"/>
                    </a:lnTo>
                    <a:lnTo>
                      <a:pt x="185" y="10"/>
                    </a:lnTo>
                    <a:lnTo>
                      <a:pt x="149" y="10"/>
                    </a:lnTo>
                    <a:lnTo>
                      <a:pt x="140" y="0"/>
                    </a:lnTo>
                    <a:lnTo>
                      <a:pt x="130" y="0"/>
                    </a:lnTo>
                    <a:lnTo>
                      <a:pt x="118" y="34"/>
                    </a:lnTo>
                    <a:lnTo>
                      <a:pt x="88" y="55"/>
                    </a:lnTo>
                    <a:lnTo>
                      <a:pt x="73" y="64"/>
                    </a:lnTo>
                    <a:lnTo>
                      <a:pt x="63" y="86"/>
                    </a:lnTo>
                    <a:lnTo>
                      <a:pt x="63" y="110"/>
                    </a:lnTo>
                    <a:lnTo>
                      <a:pt x="54" y="131"/>
                    </a:lnTo>
                    <a:lnTo>
                      <a:pt x="33" y="150"/>
                    </a:lnTo>
                    <a:lnTo>
                      <a:pt x="0" y="162"/>
                    </a:lnTo>
                    <a:lnTo>
                      <a:pt x="73" y="162"/>
                    </a:lnTo>
                    <a:lnTo>
                      <a:pt x="73" y="140"/>
                    </a:lnTo>
                    <a:lnTo>
                      <a:pt x="88" y="131"/>
                    </a:lnTo>
                    <a:lnTo>
                      <a:pt x="140" y="119"/>
                    </a:lnTo>
                    <a:lnTo>
                      <a:pt x="164" y="101"/>
                    </a:lnTo>
                    <a:lnTo>
                      <a:pt x="164" y="86"/>
                    </a:lnTo>
                    <a:lnTo>
                      <a:pt x="207" y="76"/>
                    </a:lnTo>
                    <a:lnTo>
                      <a:pt x="207" y="2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56"/>
              <p:cNvSpPr>
                <a:spLocks/>
              </p:cNvSpPr>
              <p:nvPr/>
            </p:nvSpPr>
            <p:spPr bwMode="auto">
              <a:xfrm>
                <a:off x="2984" y="2861"/>
                <a:ext cx="193" cy="284"/>
              </a:xfrm>
              <a:custGeom>
                <a:avLst/>
                <a:gdLst>
                  <a:gd name="T0" fmla="*/ 9 w 183"/>
                  <a:gd name="T1" fmla="*/ 164 h 283"/>
                  <a:gd name="T2" fmla="*/ 46 w 183"/>
                  <a:gd name="T3" fmla="*/ 155 h 283"/>
                  <a:gd name="T4" fmla="*/ 89 w 183"/>
                  <a:gd name="T5" fmla="*/ 140 h 283"/>
                  <a:gd name="T6" fmla="*/ 136 w 183"/>
                  <a:gd name="T7" fmla="*/ 88 h 283"/>
                  <a:gd name="T8" fmla="*/ 126 w 183"/>
                  <a:gd name="T9" fmla="*/ 88 h 283"/>
                  <a:gd name="T10" fmla="*/ 61 w 183"/>
                  <a:gd name="T11" fmla="*/ 66 h 283"/>
                  <a:gd name="T12" fmla="*/ 37 w 183"/>
                  <a:gd name="T13" fmla="*/ 33 h 283"/>
                  <a:gd name="T14" fmla="*/ 37 w 183"/>
                  <a:gd name="T15" fmla="*/ 21 h 283"/>
                  <a:gd name="T16" fmla="*/ 37 w 183"/>
                  <a:gd name="T17" fmla="*/ 12 h 283"/>
                  <a:gd name="T18" fmla="*/ 61 w 183"/>
                  <a:gd name="T19" fmla="*/ 33 h 283"/>
                  <a:gd name="T20" fmla="*/ 71 w 183"/>
                  <a:gd name="T21" fmla="*/ 33 h 283"/>
                  <a:gd name="T22" fmla="*/ 126 w 183"/>
                  <a:gd name="T23" fmla="*/ 21 h 283"/>
                  <a:gd name="T24" fmla="*/ 165 w 183"/>
                  <a:gd name="T25" fmla="*/ 21 h 283"/>
                  <a:gd name="T26" fmla="*/ 189 w 183"/>
                  <a:gd name="T27" fmla="*/ 12 h 283"/>
                  <a:gd name="T28" fmla="*/ 200 w 183"/>
                  <a:gd name="T29" fmla="*/ 0 h 283"/>
                  <a:gd name="T30" fmla="*/ 215 w 183"/>
                  <a:gd name="T31" fmla="*/ 12 h 283"/>
                  <a:gd name="T32" fmla="*/ 200 w 183"/>
                  <a:gd name="T33" fmla="*/ 33 h 283"/>
                  <a:gd name="T34" fmla="*/ 165 w 183"/>
                  <a:gd name="T35" fmla="*/ 130 h 283"/>
                  <a:gd name="T36" fmla="*/ 136 w 183"/>
                  <a:gd name="T37" fmla="*/ 164 h 283"/>
                  <a:gd name="T38" fmla="*/ 114 w 183"/>
                  <a:gd name="T39" fmla="*/ 197 h 283"/>
                  <a:gd name="T40" fmla="*/ 46 w 183"/>
                  <a:gd name="T41" fmla="*/ 240 h 283"/>
                  <a:gd name="T42" fmla="*/ 9 w 183"/>
                  <a:gd name="T43" fmla="*/ 286 h 283"/>
                  <a:gd name="T44" fmla="*/ 0 w 183"/>
                  <a:gd name="T45" fmla="*/ 264 h 283"/>
                  <a:gd name="T46" fmla="*/ 0 w 183"/>
                  <a:gd name="T47" fmla="*/ 197 h 283"/>
                  <a:gd name="T48" fmla="*/ 9 w 183"/>
                  <a:gd name="T49" fmla="*/ 164 h 2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283"/>
                  <a:gd name="T77" fmla="*/ 183 w 183"/>
                  <a:gd name="T78" fmla="*/ 283 h 2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283">
                    <a:moveTo>
                      <a:pt x="9" y="161"/>
                    </a:moveTo>
                    <a:lnTo>
                      <a:pt x="40" y="152"/>
                    </a:lnTo>
                    <a:lnTo>
                      <a:pt x="76" y="140"/>
                    </a:lnTo>
                    <a:lnTo>
                      <a:pt x="116" y="88"/>
                    </a:lnTo>
                    <a:lnTo>
                      <a:pt x="107" y="88"/>
                    </a:lnTo>
                    <a:lnTo>
                      <a:pt x="52" y="66"/>
                    </a:lnTo>
                    <a:lnTo>
                      <a:pt x="31" y="33"/>
                    </a:lnTo>
                    <a:lnTo>
                      <a:pt x="31" y="21"/>
                    </a:lnTo>
                    <a:lnTo>
                      <a:pt x="31" y="12"/>
                    </a:lnTo>
                    <a:lnTo>
                      <a:pt x="52" y="33"/>
                    </a:lnTo>
                    <a:lnTo>
                      <a:pt x="61" y="33"/>
                    </a:lnTo>
                    <a:lnTo>
                      <a:pt x="107" y="21"/>
                    </a:lnTo>
                    <a:lnTo>
                      <a:pt x="140" y="21"/>
                    </a:lnTo>
                    <a:lnTo>
                      <a:pt x="161" y="12"/>
                    </a:lnTo>
                    <a:lnTo>
                      <a:pt x="171" y="0"/>
                    </a:lnTo>
                    <a:lnTo>
                      <a:pt x="183" y="12"/>
                    </a:lnTo>
                    <a:lnTo>
                      <a:pt x="171" y="33"/>
                    </a:lnTo>
                    <a:lnTo>
                      <a:pt x="140" y="130"/>
                    </a:lnTo>
                    <a:lnTo>
                      <a:pt x="116" y="161"/>
                    </a:lnTo>
                    <a:lnTo>
                      <a:pt x="97" y="194"/>
                    </a:lnTo>
                    <a:lnTo>
                      <a:pt x="40" y="237"/>
                    </a:lnTo>
                    <a:lnTo>
                      <a:pt x="9" y="283"/>
                    </a:lnTo>
                    <a:lnTo>
                      <a:pt x="0" y="261"/>
                    </a:lnTo>
                    <a:lnTo>
                      <a:pt x="0" y="194"/>
                    </a:lnTo>
                    <a:lnTo>
                      <a:pt x="9" y="16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57"/>
              <p:cNvSpPr>
                <a:spLocks/>
              </p:cNvSpPr>
              <p:nvPr/>
            </p:nvSpPr>
            <p:spPr bwMode="auto">
              <a:xfrm>
                <a:off x="1881" y="2818"/>
                <a:ext cx="57" cy="22"/>
              </a:xfrm>
              <a:custGeom>
                <a:avLst/>
                <a:gdLst>
                  <a:gd name="T0" fmla="*/ 0 w 55"/>
                  <a:gd name="T1" fmla="*/ 24 h 21"/>
                  <a:gd name="T2" fmla="*/ 0 w 55"/>
                  <a:gd name="T3" fmla="*/ 15 h 21"/>
                  <a:gd name="T4" fmla="*/ 22 w 55"/>
                  <a:gd name="T5" fmla="*/ 0 h 21"/>
                  <a:gd name="T6" fmla="*/ 61 w 55"/>
                  <a:gd name="T7" fmla="*/ 15 h 21"/>
                  <a:gd name="T8" fmla="*/ 49 w 55"/>
                  <a:gd name="T9" fmla="*/ 24 h 21"/>
                  <a:gd name="T10" fmla="*/ 22 w 55"/>
                  <a:gd name="T11" fmla="*/ 15 h 21"/>
                  <a:gd name="T12" fmla="*/ 0 w 55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1"/>
                  <a:gd name="T23" fmla="*/ 55 w 5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1">
                    <a:moveTo>
                      <a:pt x="0" y="21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55" y="12"/>
                    </a:lnTo>
                    <a:lnTo>
                      <a:pt x="43" y="21"/>
                    </a:lnTo>
                    <a:lnTo>
                      <a:pt x="19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58"/>
              <p:cNvSpPr>
                <a:spLocks/>
              </p:cNvSpPr>
              <p:nvPr/>
            </p:nvSpPr>
            <p:spPr bwMode="auto">
              <a:xfrm>
                <a:off x="1881" y="2851"/>
                <a:ext cx="57" cy="32"/>
              </a:xfrm>
              <a:custGeom>
                <a:avLst/>
                <a:gdLst>
                  <a:gd name="T0" fmla="*/ 61 w 55"/>
                  <a:gd name="T1" fmla="*/ 0 h 31"/>
                  <a:gd name="T2" fmla="*/ 0 w 55"/>
                  <a:gd name="T3" fmla="*/ 0 h 31"/>
                  <a:gd name="T4" fmla="*/ 10 w 55"/>
                  <a:gd name="T5" fmla="*/ 10 h 31"/>
                  <a:gd name="T6" fmla="*/ 22 w 55"/>
                  <a:gd name="T7" fmla="*/ 10 h 31"/>
                  <a:gd name="T8" fmla="*/ 22 w 55"/>
                  <a:gd name="T9" fmla="*/ 34 h 31"/>
                  <a:gd name="T10" fmla="*/ 37 w 55"/>
                  <a:gd name="T11" fmla="*/ 34 h 31"/>
                  <a:gd name="T12" fmla="*/ 37 w 55"/>
                  <a:gd name="T13" fmla="*/ 25 h 31"/>
                  <a:gd name="T14" fmla="*/ 61 w 55"/>
                  <a:gd name="T15" fmla="*/ 25 h 31"/>
                  <a:gd name="T16" fmla="*/ 61 w 55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31"/>
                  <a:gd name="T29" fmla="*/ 55 w 55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31">
                    <a:moveTo>
                      <a:pt x="55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19" y="31"/>
                    </a:lnTo>
                    <a:lnTo>
                      <a:pt x="34" y="31"/>
                    </a:lnTo>
                    <a:lnTo>
                      <a:pt x="34" y="22"/>
                    </a:lnTo>
                    <a:lnTo>
                      <a:pt x="55" y="2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59"/>
              <p:cNvSpPr>
                <a:spLocks/>
              </p:cNvSpPr>
              <p:nvPr/>
            </p:nvSpPr>
            <p:spPr bwMode="auto">
              <a:xfrm>
                <a:off x="1938" y="2906"/>
                <a:ext cx="58" cy="65"/>
              </a:xfrm>
              <a:custGeom>
                <a:avLst/>
                <a:gdLst>
                  <a:gd name="T0" fmla="*/ 0 w 55"/>
                  <a:gd name="T1" fmla="*/ 9 h 64"/>
                  <a:gd name="T2" fmla="*/ 25 w 55"/>
                  <a:gd name="T3" fmla="*/ 0 h 64"/>
                  <a:gd name="T4" fmla="*/ 50 w 55"/>
                  <a:gd name="T5" fmla="*/ 0 h 64"/>
                  <a:gd name="T6" fmla="*/ 64 w 55"/>
                  <a:gd name="T7" fmla="*/ 21 h 64"/>
                  <a:gd name="T8" fmla="*/ 64 w 55"/>
                  <a:gd name="T9" fmla="*/ 31 h 64"/>
                  <a:gd name="T10" fmla="*/ 37 w 55"/>
                  <a:gd name="T11" fmla="*/ 67 h 64"/>
                  <a:gd name="T12" fmla="*/ 9 w 55"/>
                  <a:gd name="T13" fmla="*/ 46 h 64"/>
                  <a:gd name="T14" fmla="*/ 0 w 55"/>
                  <a:gd name="T15" fmla="*/ 9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64"/>
                  <a:gd name="T26" fmla="*/ 55 w 55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64">
                    <a:moveTo>
                      <a:pt x="0" y="9"/>
                    </a:moveTo>
                    <a:lnTo>
                      <a:pt x="22" y="0"/>
                    </a:lnTo>
                    <a:lnTo>
                      <a:pt x="43" y="0"/>
                    </a:lnTo>
                    <a:lnTo>
                      <a:pt x="55" y="21"/>
                    </a:lnTo>
                    <a:lnTo>
                      <a:pt x="55" y="31"/>
                    </a:lnTo>
                    <a:lnTo>
                      <a:pt x="31" y="64"/>
                    </a:lnTo>
                    <a:lnTo>
                      <a:pt x="9" y="4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60"/>
              <p:cNvSpPr>
                <a:spLocks/>
              </p:cNvSpPr>
              <p:nvPr/>
            </p:nvSpPr>
            <p:spPr bwMode="auto">
              <a:xfrm>
                <a:off x="2751" y="3155"/>
                <a:ext cx="34" cy="45"/>
              </a:xfrm>
              <a:custGeom>
                <a:avLst/>
                <a:gdLst>
                  <a:gd name="T0" fmla="*/ 0 w 33"/>
                  <a:gd name="T1" fmla="*/ 12 h 45"/>
                  <a:gd name="T2" fmla="*/ 15 w 33"/>
                  <a:gd name="T3" fmla="*/ 21 h 45"/>
                  <a:gd name="T4" fmla="*/ 15 w 33"/>
                  <a:gd name="T5" fmla="*/ 45 h 45"/>
                  <a:gd name="T6" fmla="*/ 36 w 33"/>
                  <a:gd name="T7" fmla="*/ 21 h 45"/>
                  <a:gd name="T8" fmla="*/ 36 w 33"/>
                  <a:gd name="T9" fmla="*/ 0 h 45"/>
                  <a:gd name="T10" fmla="*/ 0 w 33"/>
                  <a:gd name="T11" fmla="*/ 12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5"/>
                  <a:gd name="T20" fmla="*/ 33 w 33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5">
                    <a:moveTo>
                      <a:pt x="0" y="12"/>
                    </a:moveTo>
                    <a:lnTo>
                      <a:pt x="15" y="21"/>
                    </a:lnTo>
                    <a:lnTo>
                      <a:pt x="15" y="45"/>
                    </a:lnTo>
                    <a:lnTo>
                      <a:pt x="33" y="21"/>
                    </a:lnTo>
                    <a:lnTo>
                      <a:pt x="3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61"/>
              <p:cNvSpPr>
                <a:spLocks/>
              </p:cNvSpPr>
              <p:nvPr/>
            </p:nvSpPr>
            <p:spPr bwMode="auto">
              <a:xfrm>
                <a:off x="2569" y="3481"/>
                <a:ext cx="182" cy="183"/>
              </a:xfrm>
              <a:custGeom>
                <a:avLst/>
                <a:gdLst>
                  <a:gd name="T0" fmla="*/ 113 w 174"/>
                  <a:gd name="T1" fmla="*/ 0 h 182"/>
                  <a:gd name="T2" fmla="*/ 87 w 174"/>
                  <a:gd name="T3" fmla="*/ 0 h 182"/>
                  <a:gd name="T4" fmla="*/ 76 w 174"/>
                  <a:gd name="T5" fmla="*/ 12 h 182"/>
                  <a:gd name="T6" fmla="*/ 76 w 174"/>
                  <a:gd name="T7" fmla="*/ 0 h 182"/>
                  <a:gd name="T8" fmla="*/ 24 w 174"/>
                  <a:gd name="T9" fmla="*/ 12 h 182"/>
                  <a:gd name="T10" fmla="*/ 24 w 174"/>
                  <a:gd name="T11" fmla="*/ 76 h 182"/>
                  <a:gd name="T12" fmla="*/ 0 w 174"/>
                  <a:gd name="T13" fmla="*/ 88 h 182"/>
                  <a:gd name="T14" fmla="*/ 0 w 174"/>
                  <a:gd name="T15" fmla="*/ 146 h 182"/>
                  <a:gd name="T16" fmla="*/ 24 w 174"/>
                  <a:gd name="T17" fmla="*/ 155 h 182"/>
                  <a:gd name="T18" fmla="*/ 15 w 174"/>
                  <a:gd name="T19" fmla="*/ 176 h 182"/>
                  <a:gd name="T20" fmla="*/ 24 w 174"/>
                  <a:gd name="T21" fmla="*/ 185 h 182"/>
                  <a:gd name="T22" fmla="*/ 49 w 174"/>
                  <a:gd name="T23" fmla="*/ 176 h 182"/>
                  <a:gd name="T24" fmla="*/ 76 w 174"/>
                  <a:gd name="T25" fmla="*/ 155 h 182"/>
                  <a:gd name="T26" fmla="*/ 100 w 174"/>
                  <a:gd name="T27" fmla="*/ 155 h 182"/>
                  <a:gd name="T28" fmla="*/ 113 w 174"/>
                  <a:gd name="T29" fmla="*/ 155 h 182"/>
                  <a:gd name="T30" fmla="*/ 164 w 174"/>
                  <a:gd name="T31" fmla="*/ 112 h 182"/>
                  <a:gd name="T32" fmla="*/ 199 w 174"/>
                  <a:gd name="T33" fmla="*/ 88 h 182"/>
                  <a:gd name="T34" fmla="*/ 174 w 174"/>
                  <a:gd name="T35" fmla="*/ 76 h 182"/>
                  <a:gd name="T36" fmla="*/ 164 w 174"/>
                  <a:gd name="T37" fmla="*/ 51 h 182"/>
                  <a:gd name="T38" fmla="*/ 140 w 174"/>
                  <a:gd name="T39" fmla="*/ 33 h 182"/>
                  <a:gd name="T40" fmla="*/ 113 w 174"/>
                  <a:gd name="T41" fmla="*/ 0 h 1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4"/>
                  <a:gd name="T64" fmla="*/ 0 h 182"/>
                  <a:gd name="T65" fmla="*/ 174 w 174"/>
                  <a:gd name="T66" fmla="*/ 182 h 1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4" h="182">
                    <a:moveTo>
                      <a:pt x="98" y="0"/>
                    </a:moveTo>
                    <a:lnTo>
                      <a:pt x="76" y="0"/>
                    </a:lnTo>
                    <a:lnTo>
                      <a:pt x="67" y="12"/>
                    </a:lnTo>
                    <a:lnTo>
                      <a:pt x="67" y="0"/>
                    </a:lnTo>
                    <a:lnTo>
                      <a:pt x="21" y="12"/>
                    </a:lnTo>
                    <a:lnTo>
                      <a:pt x="21" y="76"/>
                    </a:lnTo>
                    <a:lnTo>
                      <a:pt x="0" y="88"/>
                    </a:lnTo>
                    <a:lnTo>
                      <a:pt x="0" y="143"/>
                    </a:lnTo>
                    <a:lnTo>
                      <a:pt x="21" y="152"/>
                    </a:lnTo>
                    <a:lnTo>
                      <a:pt x="12" y="173"/>
                    </a:lnTo>
                    <a:lnTo>
                      <a:pt x="21" y="182"/>
                    </a:lnTo>
                    <a:lnTo>
                      <a:pt x="43" y="173"/>
                    </a:lnTo>
                    <a:lnTo>
                      <a:pt x="67" y="152"/>
                    </a:lnTo>
                    <a:lnTo>
                      <a:pt x="88" y="152"/>
                    </a:lnTo>
                    <a:lnTo>
                      <a:pt x="98" y="152"/>
                    </a:lnTo>
                    <a:lnTo>
                      <a:pt x="143" y="109"/>
                    </a:lnTo>
                    <a:lnTo>
                      <a:pt x="174" y="88"/>
                    </a:lnTo>
                    <a:lnTo>
                      <a:pt x="152" y="76"/>
                    </a:lnTo>
                    <a:lnTo>
                      <a:pt x="143" y="51"/>
                    </a:lnTo>
                    <a:lnTo>
                      <a:pt x="122" y="3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1"/>
              <p:cNvSpPr>
                <a:spLocks/>
              </p:cNvSpPr>
              <p:nvPr/>
            </p:nvSpPr>
            <p:spPr bwMode="auto">
              <a:xfrm>
                <a:off x="3017" y="3363"/>
                <a:ext cx="136" cy="270"/>
              </a:xfrm>
              <a:custGeom>
                <a:avLst/>
                <a:gdLst>
                  <a:gd name="T0" fmla="*/ 0 w 130"/>
                  <a:gd name="T1" fmla="*/ 192 h 271"/>
                  <a:gd name="T2" fmla="*/ 24 w 130"/>
                  <a:gd name="T3" fmla="*/ 158 h 271"/>
                  <a:gd name="T4" fmla="*/ 9 w 130"/>
                  <a:gd name="T5" fmla="*/ 109 h 271"/>
                  <a:gd name="T6" fmla="*/ 24 w 130"/>
                  <a:gd name="T7" fmla="*/ 76 h 271"/>
                  <a:gd name="T8" fmla="*/ 97 w 130"/>
                  <a:gd name="T9" fmla="*/ 55 h 271"/>
                  <a:gd name="T10" fmla="*/ 97 w 130"/>
                  <a:gd name="T11" fmla="*/ 33 h 271"/>
                  <a:gd name="T12" fmla="*/ 111 w 130"/>
                  <a:gd name="T13" fmla="*/ 21 h 271"/>
                  <a:gd name="T14" fmla="*/ 124 w 130"/>
                  <a:gd name="T15" fmla="*/ 0 h 271"/>
                  <a:gd name="T16" fmla="*/ 139 w 130"/>
                  <a:gd name="T17" fmla="*/ 9 h 271"/>
                  <a:gd name="T18" fmla="*/ 149 w 130"/>
                  <a:gd name="T19" fmla="*/ 67 h 271"/>
                  <a:gd name="T20" fmla="*/ 139 w 130"/>
                  <a:gd name="T21" fmla="*/ 76 h 271"/>
                  <a:gd name="T22" fmla="*/ 139 w 130"/>
                  <a:gd name="T23" fmla="*/ 67 h 271"/>
                  <a:gd name="T24" fmla="*/ 124 w 130"/>
                  <a:gd name="T25" fmla="*/ 131 h 271"/>
                  <a:gd name="T26" fmla="*/ 75 w 130"/>
                  <a:gd name="T27" fmla="*/ 259 h 271"/>
                  <a:gd name="T28" fmla="*/ 62 w 130"/>
                  <a:gd name="T29" fmla="*/ 259 h 271"/>
                  <a:gd name="T30" fmla="*/ 24 w 130"/>
                  <a:gd name="T31" fmla="*/ 268 h 271"/>
                  <a:gd name="T32" fmla="*/ 9 w 130"/>
                  <a:gd name="T33" fmla="*/ 268 h 271"/>
                  <a:gd name="T34" fmla="*/ 0 w 130"/>
                  <a:gd name="T35" fmla="*/ 246 h 271"/>
                  <a:gd name="T36" fmla="*/ 0 w 130"/>
                  <a:gd name="T37" fmla="*/ 192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271"/>
                  <a:gd name="T59" fmla="*/ 130 w 130"/>
                  <a:gd name="T60" fmla="*/ 271 h 2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271">
                    <a:moveTo>
                      <a:pt x="0" y="195"/>
                    </a:moveTo>
                    <a:lnTo>
                      <a:pt x="21" y="161"/>
                    </a:lnTo>
                    <a:lnTo>
                      <a:pt x="9" y="109"/>
                    </a:lnTo>
                    <a:lnTo>
                      <a:pt x="21" y="76"/>
                    </a:lnTo>
                    <a:lnTo>
                      <a:pt x="85" y="55"/>
                    </a:lnTo>
                    <a:lnTo>
                      <a:pt x="85" y="33"/>
                    </a:lnTo>
                    <a:lnTo>
                      <a:pt x="97" y="21"/>
                    </a:lnTo>
                    <a:lnTo>
                      <a:pt x="109" y="0"/>
                    </a:lnTo>
                    <a:lnTo>
                      <a:pt x="121" y="9"/>
                    </a:lnTo>
                    <a:lnTo>
                      <a:pt x="130" y="67"/>
                    </a:lnTo>
                    <a:lnTo>
                      <a:pt x="121" y="76"/>
                    </a:lnTo>
                    <a:lnTo>
                      <a:pt x="121" y="67"/>
                    </a:lnTo>
                    <a:lnTo>
                      <a:pt x="109" y="131"/>
                    </a:lnTo>
                    <a:lnTo>
                      <a:pt x="66" y="262"/>
                    </a:lnTo>
                    <a:lnTo>
                      <a:pt x="54" y="262"/>
                    </a:lnTo>
                    <a:lnTo>
                      <a:pt x="21" y="271"/>
                    </a:lnTo>
                    <a:lnTo>
                      <a:pt x="9" y="271"/>
                    </a:lnTo>
                    <a:lnTo>
                      <a:pt x="0" y="249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238"/>
              <p:cNvSpPr>
                <a:spLocks/>
              </p:cNvSpPr>
              <p:nvPr/>
            </p:nvSpPr>
            <p:spPr bwMode="auto">
              <a:xfrm>
                <a:off x="2706" y="3701"/>
                <a:ext cx="36" cy="39"/>
              </a:xfrm>
              <a:custGeom>
                <a:avLst/>
                <a:gdLst>
                  <a:gd name="T0" fmla="*/ 40 w 34"/>
                  <a:gd name="T1" fmla="*/ 9 h 39"/>
                  <a:gd name="T2" fmla="*/ 40 w 34"/>
                  <a:gd name="T3" fmla="*/ 0 h 39"/>
                  <a:gd name="T4" fmla="*/ 24 w 34"/>
                  <a:gd name="T5" fmla="*/ 0 h 39"/>
                  <a:gd name="T6" fmla="*/ 0 w 34"/>
                  <a:gd name="T7" fmla="*/ 18 h 39"/>
                  <a:gd name="T8" fmla="*/ 15 w 34"/>
                  <a:gd name="T9" fmla="*/ 39 h 39"/>
                  <a:gd name="T10" fmla="*/ 40 w 34"/>
                  <a:gd name="T11" fmla="*/ 18 h 39"/>
                  <a:gd name="T12" fmla="*/ 40 w 34"/>
                  <a:gd name="T13" fmla="*/ 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9"/>
                  <a:gd name="T23" fmla="*/ 34 w 3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9">
                    <a:moveTo>
                      <a:pt x="34" y="9"/>
                    </a:moveTo>
                    <a:lnTo>
                      <a:pt x="34" y="0"/>
                    </a:lnTo>
                    <a:lnTo>
                      <a:pt x="21" y="0"/>
                    </a:lnTo>
                    <a:lnTo>
                      <a:pt x="0" y="18"/>
                    </a:lnTo>
                    <a:lnTo>
                      <a:pt x="12" y="39"/>
                    </a:lnTo>
                    <a:lnTo>
                      <a:pt x="34" y="18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01"/>
              <p:cNvSpPr>
                <a:spLocks noChangeAspect="1"/>
              </p:cNvSpPr>
              <p:nvPr/>
            </p:nvSpPr>
            <p:spPr bwMode="auto">
              <a:xfrm>
                <a:off x="2344" y="2341"/>
                <a:ext cx="71" cy="148"/>
              </a:xfrm>
              <a:custGeom>
                <a:avLst/>
                <a:gdLst>
                  <a:gd name="T0" fmla="*/ 88 w 64"/>
                  <a:gd name="T1" fmla="*/ 100 h 140"/>
                  <a:gd name="T2" fmla="*/ 88 w 64"/>
                  <a:gd name="T3" fmla="*/ 86 h 140"/>
                  <a:gd name="T4" fmla="*/ 54 w 64"/>
                  <a:gd name="T5" fmla="*/ 86 h 140"/>
                  <a:gd name="T6" fmla="*/ 54 w 64"/>
                  <a:gd name="T7" fmla="*/ 76 h 140"/>
                  <a:gd name="T8" fmla="*/ 88 w 64"/>
                  <a:gd name="T9" fmla="*/ 47 h 140"/>
                  <a:gd name="T10" fmla="*/ 71 w 64"/>
                  <a:gd name="T11" fmla="*/ 21 h 140"/>
                  <a:gd name="T12" fmla="*/ 88 w 64"/>
                  <a:gd name="T13" fmla="*/ 12 h 140"/>
                  <a:gd name="T14" fmla="*/ 71 w 64"/>
                  <a:gd name="T15" fmla="*/ 12 h 140"/>
                  <a:gd name="T16" fmla="*/ 54 w 64"/>
                  <a:gd name="T17" fmla="*/ 12 h 140"/>
                  <a:gd name="T18" fmla="*/ 54 w 64"/>
                  <a:gd name="T19" fmla="*/ 0 h 140"/>
                  <a:gd name="T20" fmla="*/ 24 w 64"/>
                  <a:gd name="T21" fmla="*/ 12 h 140"/>
                  <a:gd name="T22" fmla="*/ 24 w 64"/>
                  <a:gd name="T23" fmla="*/ 21 h 140"/>
                  <a:gd name="T24" fmla="*/ 24 w 64"/>
                  <a:gd name="T25" fmla="*/ 64 h 140"/>
                  <a:gd name="T26" fmla="*/ 0 w 64"/>
                  <a:gd name="T27" fmla="*/ 86 h 140"/>
                  <a:gd name="T28" fmla="*/ 12 w 64"/>
                  <a:gd name="T29" fmla="*/ 111 h 140"/>
                  <a:gd name="T30" fmla="*/ 41 w 64"/>
                  <a:gd name="T31" fmla="*/ 125 h 140"/>
                  <a:gd name="T32" fmla="*/ 41 w 64"/>
                  <a:gd name="T33" fmla="*/ 165 h 140"/>
                  <a:gd name="T34" fmla="*/ 54 w 64"/>
                  <a:gd name="T35" fmla="*/ 165 h 140"/>
                  <a:gd name="T36" fmla="*/ 54 w 64"/>
                  <a:gd name="T37" fmla="*/ 137 h 140"/>
                  <a:gd name="T38" fmla="*/ 88 w 64"/>
                  <a:gd name="T39" fmla="*/ 125 h 140"/>
                  <a:gd name="T40" fmla="*/ 88 w 64"/>
                  <a:gd name="T41" fmla="*/ 10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40"/>
                  <a:gd name="T65" fmla="*/ 64 w 64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40">
                    <a:moveTo>
                      <a:pt x="64" y="85"/>
                    </a:moveTo>
                    <a:lnTo>
                      <a:pt x="64" y="73"/>
                    </a:lnTo>
                    <a:lnTo>
                      <a:pt x="40" y="73"/>
                    </a:lnTo>
                    <a:lnTo>
                      <a:pt x="40" y="64"/>
                    </a:lnTo>
                    <a:lnTo>
                      <a:pt x="64" y="40"/>
                    </a:lnTo>
                    <a:lnTo>
                      <a:pt x="52" y="18"/>
                    </a:lnTo>
                    <a:lnTo>
                      <a:pt x="64" y="9"/>
                    </a:lnTo>
                    <a:lnTo>
                      <a:pt x="52" y="9"/>
                    </a:lnTo>
                    <a:lnTo>
                      <a:pt x="40" y="9"/>
                    </a:lnTo>
                    <a:lnTo>
                      <a:pt x="40" y="0"/>
                    </a:lnTo>
                    <a:lnTo>
                      <a:pt x="18" y="9"/>
                    </a:lnTo>
                    <a:lnTo>
                      <a:pt x="18" y="18"/>
                    </a:lnTo>
                    <a:lnTo>
                      <a:pt x="18" y="55"/>
                    </a:lnTo>
                    <a:lnTo>
                      <a:pt x="0" y="73"/>
                    </a:lnTo>
                    <a:lnTo>
                      <a:pt x="9" y="94"/>
                    </a:lnTo>
                    <a:lnTo>
                      <a:pt x="30" y="106"/>
                    </a:lnTo>
                    <a:lnTo>
                      <a:pt x="30" y="140"/>
                    </a:lnTo>
                    <a:lnTo>
                      <a:pt x="40" y="140"/>
                    </a:lnTo>
                    <a:lnTo>
                      <a:pt x="40" y="116"/>
                    </a:lnTo>
                    <a:lnTo>
                      <a:pt x="64" y="106"/>
                    </a:lnTo>
                    <a:lnTo>
                      <a:pt x="64" y="85"/>
                    </a:lnTo>
                    <a:close/>
                  </a:path>
                </a:pathLst>
              </a:custGeom>
              <a:solidFill>
                <a:srgbClr val="D0D1D1"/>
              </a:solidFill>
              <a:ln w="317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55418" y="1907746"/>
              <a:ext cx="223339" cy="5532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409826" y="1126674"/>
            <a:ext cx="459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footprint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Bank of </a:t>
            </a:r>
            <a:r>
              <a:rPr kumimoji="0" lang="fr-FR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Africa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excluded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60" name="Grouper 59"/>
          <p:cNvGrpSpPr/>
          <p:nvPr/>
        </p:nvGrpSpPr>
        <p:grpSpPr>
          <a:xfrm>
            <a:off x="4665343" y="4304198"/>
            <a:ext cx="2885625" cy="1324874"/>
            <a:chOff x="169609" y="4833117"/>
            <a:chExt cx="2885625" cy="1324874"/>
          </a:xfrm>
        </p:grpSpPr>
        <p:grpSp>
          <p:nvGrpSpPr>
            <p:cNvPr id="61" name="Grouper 60"/>
            <p:cNvGrpSpPr/>
            <p:nvPr/>
          </p:nvGrpSpPr>
          <p:grpSpPr>
            <a:xfrm>
              <a:off x="170898" y="4833117"/>
              <a:ext cx="1405321" cy="307777"/>
              <a:chOff x="170898" y="4833117"/>
              <a:chExt cx="1405321" cy="30777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70898" y="4903816"/>
                <a:ext cx="331480" cy="197156"/>
              </a:xfrm>
              <a:prstGeom prst="rect">
                <a:avLst/>
              </a:prstGeom>
              <a:solidFill>
                <a:srgbClr val="4E7FBB"/>
              </a:solidFill>
              <a:ln w="3175" algn="ctr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553638" y="4833117"/>
                <a:ext cx="10225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WAEMU</a:t>
                </a:r>
              </a:p>
            </p:txBody>
          </p:sp>
        </p:grpSp>
        <p:grpSp>
          <p:nvGrpSpPr>
            <p:cNvPr id="62" name="Grouper 61"/>
            <p:cNvGrpSpPr/>
            <p:nvPr/>
          </p:nvGrpSpPr>
          <p:grpSpPr>
            <a:xfrm>
              <a:off x="169609" y="5546378"/>
              <a:ext cx="2885625" cy="307777"/>
              <a:chOff x="169609" y="5566395"/>
              <a:chExt cx="2885625" cy="30777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9609" y="5637094"/>
                <a:ext cx="331480" cy="197156"/>
              </a:xfrm>
              <a:prstGeom prst="rect">
                <a:avLst/>
              </a:prstGeom>
              <a:solidFill>
                <a:schemeClr val="accent6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552349" y="5566395"/>
                <a:ext cx="2502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English speaking countries</a:t>
                </a:r>
              </a:p>
            </p:txBody>
          </p:sp>
        </p:grpSp>
        <p:grpSp>
          <p:nvGrpSpPr>
            <p:cNvPr id="63" name="Grouper 62"/>
            <p:cNvGrpSpPr/>
            <p:nvPr/>
          </p:nvGrpSpPr>
          <p:grpSpPr>
            <a:xfrm>
              <a:off x="170898" y="5850214"/>
              <a:ext cx="2884336" cy="307777"/>
              <a:chOff x="170898" y="5850214"/>
              <a:chExt cx="2884336" cy="30777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70898" y="5920913"/>
                <a:ext cx="331480" cy="197156"/>
              </a:xfrm>
              <a:prstGeom prst="rect">
                <a:avLst/>
              </a:prstGeom>
              <a:solidFill>
                <a:schemeClr val="accent2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53638" y="5850214"/>
                <a:ext cx="25015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Central </a:t>
                </a: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Africa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(DRC &amp; Burundi)</a:t>
                </a:r>
              </a:p>
            </p:txBody>
          </p:sp>
        </p:grpSp>
        <p:grpSp>
          <p:nvGrpSpPr>
            <p:cNvPr id="64" name="Grouper 63"/>
            <p:cNvGrpSpPr/>
            <p:nvPr/>
          </p:nvGrpSpPr>
          <p:grpSpPr>
            <a:xfrm>
              <a:off x="170898" y="5102720"/>
              <a:ext cx="2644481" cy="523220"/>
              <a:chOff x="170898" y="5059679"/>
              <a:chExt cx="2644481" cy="52322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70898" y="5209173"/>
                <a:ext cx="331480" cy="197156"/>
              </a:xfrm>
              <a:prstGeom prst="rect">
                <a:avLst/>
              </a:prstGeom>
              <a:solidFill>
                <a:schemeClr val="accent5"/>
              </a:solidFill>
              <a:ln w="3175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552349" y="5059679"/>
                <a:ext cx="2263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Indian Ocean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(Madagascar &amp; Djibouti)</a:t>
                </a:r>
              </a:p>
            </p:txBody>
          </p:sp>
        </p:grpSp>
      </p:grpSp>
      <p:sp>
        <p:nvSpPr>
          <p:cNvPr id="73" name="ZoneTexte 72"/>
          <p:cNvSpPr txBox="1"/>
          <p:nvPr/>
        </p:nvSpPr>
        <p:spPr>
          <a:xfrm>
            <a:off x="4606575" y="114241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Risk Weighted Asset contribution per area (2017)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385430" y="117084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aggregated Net income contribution per area (2017)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39735" y="4278635"/>
            <a:ext cx="4240102" cy="15517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Western Africa subsidiaries represent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66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of the Group total average Risk Weighted asset and contribute to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73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of the Group aggregated Net income.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subsidiaries in Indian Ocean are the most profitable, representing 17% of total average RWA for 22% contribution in the aggregated Net income.</a:t>
            </a:r>
          </a:p>
        </p:txBody>
      </p:sp>
      <p:sp>
        <p:nvSpPr>
          <p:cNvPr id="86" name="Espace réservé du pied de page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STRICTLY CONFIDENTIAL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040202" y="6098473"/>
            <a:ext cx="5750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Figures based on FX of all currencies converted to EUR, as of December 2017</a:t>
            </a:r>
          </a:p>
        </p:txBody>
      </p:sp>
      <p:graphicFrame>
        <p:nvGraphicFramePr>
          <p:cNvPr id="88" name="Graphique 87">
            <a:extLst>
              <a:ext uri="{FF2B5EF4-FFF2-40B4-BE49-F238E27FC236}">
                <a16:creationId xmlns:a16="http://schemas.microsoft.com/office/drawing/2014/main" id="{A57163E4-BD4E-7942-AEE0-78F22B629E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224740" y="1834268"/>
          <a:ext cx="3689082" cy="20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Graphique 90">
            <a:extLst>
              <a:ext uri="{FF2B5EF4-FFF2-40B4-BE49-F238E27FC236}">
                <a16:creationId xmlns:a16="http://schemas.microsoft.com/office/drawing/2014/main" id="{14F7C875-6A3C-CB45-9563-A01DBA68D98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14934" y="1758637"/>
          <a:ext cx="4148172" cy="211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1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837EEBB8-3E78-E346-9980-BB77C8DC2EA9}"/>
              </a:ext>
            </a:extLst>
          </p:cNvPr>
          <p:cNvSpPr/>
          <p:nvPr/>
        </p:nvSpPr>
        <p:spPr>
          <a:xfrm>
            <a:off x="609600" y="3371364"/>
            <a:ext cx="5856790" cy="347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F3020C-1DEF-D047-AF62-7CA90326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C20BA2D-1B2D-DA42-A3B0-427DEC5E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559"/>
            <a:ext cx="10972800" cy="4644605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Part I. BOA GROUP OVERVIEW</a:t>
            </a:r>
          </a:p>
          <a:p>
            <a:pPr lvl="1"/>
            <a:r>
              <a:rPr lang="en-US" sz="1400" dirty="0"/>
              <a:t>Structure of BANK OF AFRICA Group</a:t>
            </a:r>
          </a:p>
          <a:p>
            <a:pPr lvl="1"/>
            <a:r>
              <a:rPr lang="en-US" sz="1400" dirty="0"/>
              <a:t>BOA GROUP’s identity card</a:t>
            </a:r>
          </a:p>
          <a:p>
            <a:pPr lvl="1"/>
            <a:r>
              <a:rPr lang="en-US" sz="1400" dirty="0"/>
              <a:t>BOA GROUP’s role</a:t>
            </a:r>
          </a:p>
          <a:p>
            <a:pPr lvl="1"/>
            <a:r>
              <a:rPr lang="en-US" sz="1400" dirty="0"/>
              <a:t>BOA GROUP’s main figures evolution</a:t>
            </a:r>
          </a:p>
          <a:p>
            <a:pPr lvl="1"/>
            <a:r>
              <a:rPr lang="en-US" sz="1400" dirty="0"/>
              <a:t>BOA GROUP’s main figures as of December 2017</a:t>
            </a:r>
          </a:p>
          <a:p>
            <a:pPr lvl="3"/>
            <a:endParaRPr lang="en-US" dirty="0"/>
          </a:p>
          <a:p>
            <a:r>
              <a:rPr lang="en-US" sz="1600" b="1" dirty="0"/>
              <a:t>PART II. Focus on BOA’s subsidiaries listed on BRVM</a:t>
            </a:r>
          </a:p>
          <a:p>
            <a:pPr lvl="1"/>
            <a:r>
              <a:rPr lang="en-US" sz="1400" dirty="0"/>
              <a:t>WAEMU bonds market overview</a:t>
            </a:r>
          </a:p>
          <a:p>
            <a:pPr lvl="1"/>
            <a:r>
              <a:rPr lang="en-US" sz="1400" dirty="0"/>
              <a:t>BRVM capital market 2017 overview</a:t>
            </a:r>
          </a:p>
          <a:p>
            <a:pPr lvl="1"/>
            <a:r>
              <a:rPr lang="fr-FR" sz="1400" dirty="0"/>
              <a:t>Focus on </a:t>
            </a:r>
            <a:r>
              <a:rPr lang="fr-FR" sz="1400" dirty="0" err="1"/>
              <a:t>BOA’s</a:t>
            </a:r>
            <a:r>
              <a:rPr lang="fr-FR" sz="1400" dirty="0"/>
              <a:t> </a:t>
            </a:r>
            <a:r>
              <a:rPr lang="fr-FR" sz="1400" dirty="0" err="1"/>
              <a:t>listed</a:t>
            </a:r>
            <a:r>
              <a:rPr lang="fr-FR" sz="1400" dirty="0"/>
              <a:t> </a:t>
            </a:r>
            <a:r>
              <a:rPr lang="fr-FR" sz="1400" dirty="0" err="1"/>
              <a:t>banks</a:t>
            </a:r>
            <a:r>
              <a:rPr lang="fr-FR" sz="1400" dirty="0"/>
              <a:t> in Abidjan</a:t>
            </a:r>
            <a:endParaRPr lang="en-US" sz="1400" dirty="0"/>
          </a:p>
          <a:p>
            <a:pPr lvl="1"/>
            <a:r>
              <a:rPr lang="en-US" sz="1400" dirty="0"/>
              <a:t>BOA BENIN overview</a:t>
            </a:r>
          </a:p>
          <a:p>
            <a:pPr lvl="1"/>
            <a:r>
              <a:rPr lang="en-US" sz="1400" dirty="0"/>
              <a:t>BOA BURKINA FASO overview</a:t>
            </a:r>
          </a:p>
          <a:p>
            <a:pPr lvl="1"/>
            <a:r>
              <a:rPr lang="en-US" sz="1400" dirty="0"/>
              <a:t>BOA COTE D’IVOIRE overview</a:t>
            </a:r>
          </a:p>
          <a:p>
            <a:pPr lvl="1"/>
            <a:r>
              <a:rPr lang="en-US" sz="1400" dirty="0"/>
              <a:t>BOA MALI overview</a:t>
            </a:r>
          </a:p>
          <a:p>
            <a:pPr lvl="1"/>
            <a:r>
              <a:rPr lang="en-US" sz="1400" dirty="0"/>
              <a:t>BOA NIGER overview</a:t>
            </a:r>
          </a:p>
          <a:p>
            <a:pPr lvl="1"/>
            <a:r>
              <a:rPr lang="en-US" sz="1400" dirty="0"/>
              <a:t>BOA SENEGAL overview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89B7CE-F886-7147-A494-61361826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DE8F-9603-FA4B-BD91-3F131F1E1722}" type="slidenum">
              <a:rPr lang="fr-MA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fr-MA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85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noAutofit/>
      </a:bodyPr>
      <a:lstStyle>
        <a:defPPr algn="ctr">
          <a:defRPr sz="11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1907</Words>
  <Application>Microsoft Office PowerPoint</Application>
  <PresentationFormat>Widescreen</PresentationFormat>
  <Paragraphs>643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Bangla MN</vt:lpstr>
      <vt:lpstr>Book Antiqua</vt:lpstr>
      <vt:lpstr>Calibri</vt:lpstr>
      <vt:lpstr>Mangal</vt:lpstr>
      <vt:lpstr>Wingdings</vt:lpstr>
      <vt:lpstr>1_Thème Office</vt:lpstr>
      <vt:lpstr>BRVM INVESTMENT DAYS</vt:lpstr>
      <vt:lpstr>Agenda</vt:lpstr>
      <vt:lpstr>BANK OF AFRICA Group structure</vt:lpstr>
      <vt:lpstr>BOA GROUP’s identity card</vt:lpstr>
      <vt:lpstr>BOA GROUP’s role</vt:lpstr>
      <vt:lpstr>BOA GROUP’s main figures growth (2013-2017)</vt:lpstr>
      <vt:lpstr>BOA GROUP’s main figures as of December 2017</vt:lpstr>
      <vt:lpstr>Contribution of BOA GROUP’s subsidiaries in average RWA and aggregated Net income</vt:lpstr>
      <vt:lpstr>Agenda</vt:lpstr>
      <vt:lpstr>West Africa Bonds market overview</vt:lpstr>
      <vt:lpstr>BRVM capital market 2017 overview</vt:lpstr>
      <vt:lpstr>Focus on BOA’s listed banks in Abidjan</vt:lpstr>
      <vt:lpstr>BOA BENIN overview</vt:lpstr>
      <vt:lpstr>BOA BURKINA FASO overview</vt:lpstr>
      <vt:lpstr>BOA COTE D’IVOIRE overview</vt:lpstr>
      <vt:lpstr>BOA MALI overview</vt:lpstr>
      <vt:lpstr>BOA NIGER overview</vt:lpstr>
      <vt:lpstr>BOA SENEGAL overview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OF AFRICA OVERVIEW</dc:title>
  <dc:creator>LT</dc:creator>
  <cp:lastModifiedBy>Herbie Skeete</cp:lastModifiedBy>
  <cp:revision>66</cp:revision>
  <cp:lastPrinted>2018-04-30T17:24:16Z</cp:lastPrinted>
  <dcterms:created xsi:type="dcterms:W3CDTF">2018-04-23T17:14:59Z</dcterms:created>
  <dcterms:modified xsi:type="dcterms:W3CDTF">2018-05-04T13:29:29Z</dcterms:modified>
</cp:coreProperties>
</file>