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672" r:id="rId2"/>
  </p:sldMasterIdLst>
  <p:notesMasterIdLst>
    <p:notesMasterId r:id="rId4"/>
  </p:notesMasterIdLst>
  <p:handoutMasterIdLst>
    <p:handoutMasterId r:id="rId5"/>
  </p:handoutMasterIdLst>
  <p:sldIdLst>
    <p:sldId id="399" r:id="rId3"/>
  </p:sldIdLst>
  <p:sldSz cx="12700000" cy="9525000"/>
  <p:notesSz cx="7099300" cy="10234613"/>
  <p:custShowLst>
    <p:custShow name="Custom Show 1" id="0">
      <p:sldLst/>
    </p:custShow>
  </p:custShow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pitchFamily="-28" charset="0"/>
        <a:ea typeface="ヒラギノ角ゴ ProN W3" pitchFamily="-28" charset="-128"/>
        <a:cs typeface="+mn-cs"/>
        <a:sym typeface="Gill Sans" pitchFamily="-28" charset="0"/>
      </a:defRPr>
    </a:lvl1pPr>
    <a:lvl2pPr marL="457200" algn="ctr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pitchFamily="-28" charset="0"/>
        <a:ea typeface="ヒラギノ角ゴ ProN W3" pitchFamily="-28" charset="-128"/>
        <a:cs typeface="+mn-cs"/>
        <a:sym typeface="Gill Sans" pitchFamily="-28" charset="0"/>
      </a:defRPr>
    </a:lvl2pPr>
    <a:lvl3pPr marL="914400" algn="ctr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pitchFamily="-28" charset="0"/>
        <a:ea typeface="ヒラギノ角ゴ ProN W3" pitchFamily="-28" charset="-128"/>
        <a:cs typeface="+mn-cs"/>
        <a:sym typeface="Gill Sans" pitchFamily="-28" charset="0"/>
      </a:defRPr>
    </a:lvl3pPr>
    <a:lvl4pPr marL="1371600" algn="ctr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pitchFamily="-28" charset="0"/>
        <a:ea typeface="ヒラギノ角ゴ ProN W3" pitchFamily="-28" charset="-128"/>
        <a:cs typeface="+mn-cs"/>
        <a:sym typeface="Gill Sans" pitchFamily="-28" charset="0"/>
      </a:defRPr>
    </a:lvl4pPr>
    <a:lvl5pPr marL="1828800" algn="ctr" rtl="0" fontAlgn="base">
      <a:spcBef>
        <a:spcPct val="0"/>
      </a:spcBef>
      <a:spcAft>
        <a:spcPct val="0"/>
      </a:spcAft>
      <a:defRPr sz="4000" kern="1200">
        <a:solidFill>
          <a:srgbClr val="000000"/>
        </a:solidFill>
        <a:latin typeface="Gill Sans" pitchFamily="-28" charset="0"/>
        <a:ea typeface="ヒラギノ角ゴ ProN W3" pitchFamily="-28" charset="-128"/>
        <a:cs typeface="+mn-cs"/>
        <a:sym typeface="Gill Sans" pitchFamily="-28" charset="0"/>
      </a:defRPr>
    </a:lvl5pPr>
    <a:lvl6pPr marL="2286000" algn="l" defTabSz="914400" rtl="0" eaLnBrk="1" latinLnBrk="0" hangingPunct="1">
      <a:defRPr sz="4000" kern="1200">
        <a:solidFill>
          <a:srgbClr val="000000"/>
        </a:solidFill>
        <a:latin typeface="Gill Sans" pitchFamily="-28" charset="0"/>
        <a:ea typeface="ヒラギノ角ゴ ProN W3" pitchFamily="-28" charset="-128"/>
        <a:cs typeface="+mn-cs"/>
        <a:sym typeface="Gill Sans" pitchFamily="-28" charset="0"/>
      </a:defRPr>
    </a:lvl6pPr>
    <a:lvl7pPr marL="2743200" algn="l" defTabSz="914400" rtl="0" eaLnBrk="1" latinLnBrk="0" hangingPunct="1">
      <a:defRPr sz="4000" kern="1200">
        <a:solidFill>
          <a:srgbClr val="000000"/>
        </a:solidFill>
        <a:latin typeface="Gill Sans" pitchFamily="-28" charset="0"/>
        <a:ea typeface="ヒラギノ角ゴ ProN W3" pitchFamily="-28" charset="-128"/>
        <a:cs typeface="+mn-cs"/>
        <a:sym typeface="Gill Sans" pitchFamily="-28" charset="0"/>
      </a:defRPr>
    </a:lvl7pPr>
    <a:lvl8pPr marL="3200400" algn="l" defTabSz="914400" rtl="0" eaLnBrk="1" latinLnBrk="0" hangingPunct="1">
      <a:defRPr sz="4000" kern="1200">
        <a:solidFill>
          <a:srgbClr val="000000"/>
        </a:solidFill>
        <a:latin typeface="Gill Sans" pitchFamily="-28" charset="0"/>
        <a:ea typeface="ヒラギノ角ゴ ProN W3" pitchFamily="-28" charset="-128"/>
        <a:cs typeface="+mn-cs"/>
        <a:sym typeface="Gill Sans" pitchFamily="-28" charset="0"/>
      </a:defRPr>
    </a:lvl8pPr>
    <a:lvl9pPr marL="3657600" algn="l" defTabSz="914400" rtl="0" eaLnBrk="1" latinLnBrk="0" hangingPunct="1">
      <a:defRPr sz="4000" kern="1200">
        <a:solidFill>
          <a:srgbClr val="000000"/>
        </a:solidFill>
        <a:latin typeface="Gill Sans" pitchFamily="-28" charset="0"/>
        <a:ea typeface="ヒラギノ角ゴ ProN W3" pitchFamily="-28" charset="-128"/>
        <a:cs typeface="+mn-cs"/>
        <a:sym typeface="Gill Sans" pitchFamily="-2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shad Khan" initials="AK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CC00"/>
    <a:srgbClr val="DBECF1"/>
    <a:srgbClr val="33CC33"/>
    <a:srgbClr val="660033"/>
    <a:srgbClr val="0000FF"/>
    <a:srgbClr val="008080"/>
    <a:srgbClr val="B2B2B2"/>
    <a:srgbClr val="CCECFF"/>
    <a:srgbClr val="CCFFFF"/>
    <a:srgbClr val="B6E7E8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71" autoAdjust="0"/>
    <p:restoredTop sz="86409" autoAdjust="0"/>
  </p:normalViewPr>
  <p:slideViewPr>
    <p:cSldViewPr snapToGrid="0">
      <p:cViewPr varScale="1">
        <p:scale>
          <a:sx n="66" d="100"/>
          <a:sy n="66" d="100"/>
        </p:scale>
        <p:origin x="-1116" y="-102"/>
      </p:cViewPr>
      <p:guideLst>
        <p:guide orient="horz" pos="-24"/>
        <p:guide pos="4048"/>
      </p:guideLst>
    </p:cSldViewPr>
  </p:slideViewPr>
  <p:outlineViewPr>
    <p:cViewPr>
      <p:scale>
        <a:sx n="33" d="100"/>
        <a:sy n="33" d="100"/>
      </p:scale>
      <p:origin x="246" y="282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-2922" y="-72"/>
      </p:cViewPr>
      <p:guideLst>
        <p:guide orient="horz" pos="3223"/>
        <p:guide pos="2236"/>
      </p:guideLst>
    </p:cSldViewPr>
  </p:notesViewPr>
  <p:gridSpacing cx="1872691200" cy="1872691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ACTIVITIES\BFX%20MARKET%20UPDATE\NOVEMBER%202012\23%20NOV%202012\Graphs%20-%20All%20Produc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2400" dirty="0"/>
              <a:t>BFX Futures: Trading Turnover and Volume </a:t>
            </a:r>
          </a:p>
          <a:p>
            <a:pPr>
              <a:defRPr/>
            </a:pPr>
            <a:r>
              <a:rPr lang="en-US" dirty="0"/>
              <a:t>From </a:t>
            </a:r>
            <a:r>
              <a:rPr lang="en-US" dirty="0" smtClean="0"/>
              <a:t>23</a:t>
            </a:r>
            <a:r>
              <a:rPr lang="en-US" baseline="30000" dirty="0" smtClean="0"/>
              <a:t>rd</a:t>
            </a:r>
            <a:r>
              <a:rPr lang="en-US" dirty="0" smtClean="0"/>
              <a:t> Nov </a:t>
            </a:r>
            <a:r>
              <a:rPr lang="en-US" dirty="0"/>
              <a:t>2011 to </a:t>
            </a:r>
            <a:r>
              <a:rPr lang="en-US" dirty="0" smtClean="0"/>
              <a:t>23</a:t>
            </a:r>
            <a:r>
              <a:rPr lang="en-US" baseline="30000" dirty="0" smtClean="0"/>
              <a:t>rd</a:t>
            </a:r>
            <a:r>
              <a:rPr lang="en-US" dirty="0" smtClean="0"/>
              <a:t> Nov 2012</a:t>
            </a:r>
            <a:endParaRPr lang="en-US" dirty="0"/>
          </a:p>
        </c:rich>
      </c:tx>
      <c:layout>
        <c:manualLayout>
          <c:xMode val="edge"/>
          <c:yMode val="edge"/>
          <c:x val="0.2585869460161464"/>
          <c:y val="1.0954725636615995E-2"/>
        </c:manualLayout>
      </c:layout>
      <c:overlay val="1"/>
      <c:spPr>
        <a:solidFill>
          <a:sysClr val="window" lastClr="FFFFFF">
            <a:alpha val="32000"/>
          </a:sysClr>
        </a:solidFill>
      </c:spPr>
    </c:title>
    <c:plotArea>
      <c:layout>
        <c:manualLayout>
          <c:layoutTarget val="inner"/>
          <c:xMode val="edge"/>
          <c:yMode val="edge"/>
          <c:x val="6.8461898099418383E-2"/>
          <c:y val="2.2380307132820181E-2"/>
          <c:w val="0.86088248771043552"/>
          <c:h val="0.85583255069504161"/>
        </c:manualLayout>
      </c:layout>
      <c:barChart>
        <c:barDir val="col"/>
        <c:grouping val="stacked"/>
        <c:ser>
          <c:idx val="2"/>
          <c:order val="0"/>
          <c:tx>
            <c:strRef>
              <c:f>Data!$D$1</c:f>
              <c:strCache>
                <c:ptCount val="1"/>
                <c:pt idx="0">
                  <c:v>BFX NATURAL GAS Futures (Volume)</c:v>
                </c:pt>
              </c:strCache>
            </c:strRef>
          </c:tx>
          <c:spPr>
            <a:solidFill>
              <a:srgbClr val="99CCFF"/>
            </a:solidFill>
          </c:spPr>
          <c:cat>
            <c:strRef>
              <c:f>Data!$A$2:$A$6</c:f>
              <c:strCache>
                <c:ptCount val="5"/>
                <c:pt idx="0">
                  <c:v>Q4 2011 
(23-Nov-2011 to 
31-Dec-2011)</c:v>
                </c:pt>
                <c:pt idx="1">
                  <c:v>Q1 2012 
(Jan - Mar 2012)</c:v>
                </c:pt>
                <c:pt idx="2">
                  <c:v>Q2 2012 
(Apr - Jun 2012)</c:v>
                </c:pt>
                <c:pt idx="3">
                  <c:v>Q3 2012 
(Jul - Sep 2012)</c:v>
                </c:pt>
                <c:pt idx="4">
                  <c:v>Q4 2012 
(1-Oct-2012 to 
23-Nov-2012)</c:v>
                </c:pt>
              </c:strCache>
            </c:strRef>
          </c:cat>
          <c:val>
            <c:numRef>
              <c:f>Data!$D$2:$D$6</c:f>
              <c:numCache>
                <c:formatCode>_(* #,##0_);_(* \(#,##0\);_(* "-"??_);_(@_)</c:formatCode>
                <c:ptCount val="5"/>
                <c:pt idx="0">
                  <c:v>205</c:v>
                </c:pt>
                <c:pt idx="1">
                  <c:v>1211</c:v>
                </c:pt>
                <c:pt idx="2">
                  <c:v>610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0"/>
          <c:order val="1"/>
          <c:tx>
            <c:strRef>
              <c:f>Data!$B$1</c:f>
              <c:strCache>
                <c:ptCount val="1"/>
                <c:pt idx="0">
                  <c:v>BFX EURUSD Futures (Volume)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cat>
            <c:strRef>
              <c:f>Data!$A$2:$A$6</c:f>
              <c:strCache>
                <c:ptCount val="5"/>
                <c:pt idx="0">
                  <c:v>Q4 2011 
(23-Nov-2011 to 
31-Dec-2011)</c:v>
                </c:pt>
                <c:pt idx="1">
                  <c:v>Q1 2012 
(Jan - Mar 2012)</c:v>
                </c:pt>
                <c:pt idx="2">
                  <c:v>Q2 2012 
(Apr - Jun 2012)</c:v>
                </c:pt>
                <c:pt idx="3">
                  <c:v>Q3 2012 
(Jul - Sep 2012)</c:v>
                </c:pt>
                <c:pt idx="4">
                  <c:v>Q4 2012 
(1-Oct-2012 to 
23-Nov-2012)</c:v>
                </c:pt>
              </c:strCache>
            </c:strRef>
          </c:cat>
          <c:val>
            <c:numRef>
              <c:f>Data!$B$2:$B$6</c:f>
              <c:numCache>
                <c:formatCode>_(* #,##0_);_(* \(#,##0\);_(* "-"??_);_(@_)</c:formatCode>
                <c:ptCount val="5"/>
                <c:pt idx="0">
                  <c:v>652</c:v>
                </c:pt>
                <c:pt idx="1">
                  <c:v>4915</c:v>
                </c:pt>
                <c:pt idx="2">
                  <c:v>6240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</c:ser>
        <c:ser>
          <c:idx val="1"/>
          <c:order val="2"/>
          <c:tx>
            <c:strRef>
              <c:f>Data!$C$1</c:f>
              <c:strCache>
                <c:ptCount val="1"/>
                <c:pt idx="0">
                  <c:v>BFX GOLD Futures (Volume)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cat>
            <c:strRef>
              <c:f>Data!$A$2:$A$6</c:f>
              <c:strCache>
                <c:ptCount val="5"/>
                <c:pt idx="0">
                  <c:v>Q4 2011 
(23-Nov-2011 to 
31-Dec-2011)</c:v>
                </c:pt>
                <c:pt idx="1">
                  <c:v>Q1 2012 
(Jan - Mar 2012)</c:v>
                </c:pt>
                <c:pt idx="2">
                  <c:v>Q2 2012 
(Apr - Jun 2012)</c:v>
                </c:pt>
                <c:pt idx="3">
                  <c:v>Q3 2012 
(Jul - Sep 2012)</c:v>
                </c:pt>
                <c:pt idx="4">
                  <c:v>Q4 2012 
(1-Oct-2012 to 
23-Nov-2012)</c:v>
                </c:pt>
              </c:strCache>
            </c:strRef>
          </c:cat>
          <c:val>
            <c:numRef>
              <c:f>Data!$C$2:$C$6</c:f>
              <c:numCache>
                <c:formatCode>_(* #,##0_);_(* \(#,##0\);_(* "-"??_);_(@_)</c:formatCode>
                <c:ptCount val="5"/>
                <c:pt idx="0">
                  <c:v>824</c:v>
                </c:pt>
                <c:pt idx="1">
                  <c:v>3531</c:v>
                </c:pt>
                <c:pt idx="2">
                  <c:v>65501</c:v>
                </c:pt>
                <c:pt idx="3">
                  <c:v>31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Data!$E$1</c:f>
              <c:strCache>
                <c:ptCount val="1"/>
                <c:pt idx="0">
                  <c:v>BFX USDINR Index Futures (Volume)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</c:spPr>
          <c:cat>
            <c:strRef>
              <c:f>Data!$A$2:$A$6</c:f>
              <c:strCache>
                <c:ptCount val="5"/>
                <c:pt idx="0">
                  <c:v>Q4 2011 
(23-Nov-2011 to 
31-Dec-2011)</c:v>
                </c:pt>
                <c:pt idx="1">
                  <c:v>Q1 2012 
(Jan - Mar 2012)</c:v>
                </c:pt>
                <c:pt idx="2">
                  <c:v>Q2 2012 
(Apr - Jun 2012)</c:v>
                </c:pt>
                <c:pt idx="3">
                  <c:v>Q3 2012 
(Jul - Sep 2012)</c:v>
                </c:pt>
                <c:pt idx="4">
                  <c:v>Q4 2012 
(1-Oct-2012 to 
23-Nov-2012)</c:v>
                </c:pt>
              </c:strCache>
            </c:strRef>
          </c:cat>
          <c:val>
            <c:numRef>
              <c:f>Data!$E$2:$E$6</c:f>
              <c:numCache>
                <c:formatCode>_(* #,##0_);_(* \(#,##0\);_(* "-"??_);_(@_)</c:formatCode>
                <c:ptCount val="5"/>
                <c:pt idx="0">
                  <c:v>0</c:v>
                </c:pt>
                <c:pt idx="1">
                  <c:v>1558</c:v>
                </c:pt>
                <c:pt idx="2">
                  <c:v>39320</c:v>
                </c:pt>
                <c:pt idx="3">
                  <c:v>265644</c:v>
                </c:pt>
                <c:pt idx="4">
                  <c:v>58429</c:v>
                </c:pt>
              </c:numCache>
            </c:numRef>
          </c:val>
        </c:ser>
        <c:ser>
          <c:idx val="4"/>
          <c:order val="5"/>
          <c:tx>
            <c:strRef>
              <c:f>Data!$F$1</c:f>
              <c:strCache>
                <c:ptCount val="1"/>
                <c:pt idx="0">
                  <c:v>BFX USDINR Index Mini Futures (Volume)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c:spPr>
          <c:val>
            <c:numRef>
              <c:f>Data!$F$2:$F$6</c:f>
              <c:numCache>
                <c:formatCode>_(* #,##0_);_(* \(#,##0\);_(* "-"??_);_(@_)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16148</c:v>
                </c:pt>
                <c:pt idx="4">
                  <c:v>573080</c:v>
                </c:pt>
              </c:numCache>
            </c:numRef>
          </c:val>
        </c:ser>
        <c:overlap val="100"/>
        <c:axId val="26382336"/>
        <c:axId val="26384256"/>
      </c:barChart>
      <c:lineChart>
        <c:grouping val="standard"/>
        <c:ser>
          <c:idx val="5"/>
          <c:order val="4"/>
          <c:tx>
            <c:strRef>
              <c:f>Data!$H$1</c:f>
              <c:strCache>
                <c:ptCount val="1"/>
                <c:pt idx="0">
                  <c:v>Trading Turnover (US$ million)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6"/>
            <c:spPr>
              <a:solidFill>
                <a:srgbClr val="FF000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4.230623189256124E-2"/>
                  <c:y val="-1.3498948461745337E-2"/>
                </c:manualLayout>
              </c:layout>
              <c:showVal val="1"/>
            </c:dLbl>
            <c:dLbl>
              <c:idx val="1"/>
              <c:layout>
                <c:manualLayout>
                  <c:x val="-5.1431313886022213E-2"/>
                  <c:y val="-8.6746753935926756E-3"/>
                </c:manualLayout>
              </c:layout>
              <c:showVal val="1"/>
            </c:dLbl>
            <c:dLbl>
              <c:idx val="2"/>
              <c:layout>
                <c:manualLayout>
                  <c:x val="-3.5059819809009428E-2"/>
                  <c:y val="-3.2252739604375802E-2"/>
                </c:manualLayout>
              </c:layout>
              <c:showVal val="1"/>
            </c:dLbl>
            <c:dLbl>
              <c:idx val="3"/>
              <c:layout>
                <c:manualLayout>
                  <c:x val="-3.5760518027167391E-2"/>
                  <c:y val="-2.6205221965848791E-2"/>
                </c:manualLayout>
              </c:layout>
              <c:showVal val="1"/>
            </c:dLbl>
            <c:dLbl>
              <c:idx val="4"/>
              <c:layout>
                <c:manualLayout>
                  <c:x val="-3.0905123403569639E-2"/>
                  <c:y val="-2.6205380689179995E-2"/>
                </c:manualLayout>
              </c:layout>
              <c:showVal val="1"/>
            </c:dLbl>
            <c:dLbl>
              <c:idx val="5"/>
              <c:layout>
                <c:manualLayout>
                  <c:x val="-4.7604267306298333E-2"/>
                  <c:y val="-2.4189435660783482E-2"/>
                </c:manualLayout>
              </c:layout>
              <c:showVal val="1"/>
            </c:dLbl>
            <c:dLbl>
              <c:idx val="6"/>
              <c:layout>
                <c:manualLayout>
                  <c:x val="-8.3899676909893653E-2"/>
                  <c:y val="-2.0157863050652883E-2"/>
                </c:manualLayout>
              </c:layout>
              <c:showVal val="1"/>
            </c:dLbl>
            <c:numFmt formatCode="&quot;$&quot;#,##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Data!$A$2:$A$5</c:f>
              <c:strCache>
                <c:ptCount val="4"/>
                <c:pt idx="0">
                  <c:v>Q4 2011 
(23-Nov-2011 to 
31-Dec-2011)</c:v>
                </c:pt>
                <c:pt idx="1">
                  <c:v>Q1 2012 
(Jan - Mar 2012)</c:v>
                </c:pt>
                <c:pt idx="2">
                  <c:v>Q2 2012 
(Apr - Jun 2012)</c:v>
                </c:pt>
                <c:pt idx="3">
                  <c:v>Q3 2012 
(Jul - Sep 2012)</c:v>
                </c:pt>
              </c:strCache>
            </c:strRef>
          </c:cat>
          <c:val>
            <c:numRef>
              <c:f>Data!$H$2:$H$6</c:f>
              <c:numCache>
                <c:formatCode>_(* #,##0.00_);_(* \(#,##0.00\);_(* "-"??_);_(@_)</c:formatCode>
                <c:ptCount val="5"/>
                <c:pt idx="0">
                  <c:v>66.67</c:v>
                </c:pt>
                <c:pt idx="1">
                  <c:v>441.14</c:v>
                </c:pt>
                <c:pt idx="2">
                  <c:v>5742.6145613000008</c:v>
                </c:pt>
                <c:pt idx="3">
                  <c:v>14824.01</c:v>
                </c:pt>
                <c:pt idx="4">
                  <c:v>6228.96</c:v>
                </c:pt>
              </c:numCache>
            </c:numRef>
          </c:val>
        </c:ser>
        <c:marker val="1"/>
        <c:axId val="26437888"/>
        <c:axId val="26391680"/>
      </c:lineChart>
      <c:catAx>
        <c:axId val="2638233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6384256"/>
        <c:crosses val="autoZero"/>
        <c:auto val="1"/>
        <c:lblAlgn val="ctr"/>
        <c:lblOffset val="100"/>
      </c:catAx>
      <c:valAx>
        <c:axId val="26384256"/>
        <c:scaling>
          <c:orientation val="minMax"/>
          <c:max val="700000"/>
          <c:min val="0"/>
        </c:scaling>
        <c:axPos val="l"/>
        <c:title>
          <c:tx>
            <c:rich>
              <a:bodyPr rot="0" vert="horz"/>
              <a:lstStyle/>
              <a:p>
                <a:pPr algn="l">
                  <a:defRPr sz="1200"/>
                </a:pPr>
                <a:r>
                  <a:rPr lang="en-US" sz="1200" dirty="0"/>
                  <a:t>Volume </a:t>
                </a:r>
              </a:p>
              <a:p>
                <a:pPr algn="l">
                  <a:defRPr sz="1200"/>
                </a:pPr>
                <a:r>
                  <a:rPr lang="en-US" sz="1200" dirty="0"/>
                  <a:t>(No. of </a:t>
                </a:r>
                <a:endParaRPr lang="en-US" sz="1200" dirty="0" smtClean="0"/>
              </a:p>
              <a:p>
                <a:pPr algn="l">
                  <a:defRPr sz="1200"/>
                </a:pPr>
                <a:r>
                  <a:rPr lang="en-US" sz="1200" dirty="0" smtClean="0"/>
                  <a:t>Contracts </a:t>
                </a:r>
              </a:p>
              <a:p>
                <a:pPr algn="l">
                  <a:defRPr sz="1200"/>
                </a:pPr>
                <a:r>
                  <a:rPr lang="en-US" sz="1200" dirty="0" smtClean="0"/>
                  <a:t>Traded</a:t>
                </a:r>
                <a:r>
                  <a:rPr lang="en-US" sz="1200" dirty="0"/>
                  <a:t>)</a:t>
                </a:r>
              </a:p>
            </c:rich>
          </c:tx>
          <c:layout>
            <c:manualLayout>
              <c:xMode val="edge"/>
              <c:yMode val="edge"/>
              <c:x val="7.4726099438683108E-2"/>
              <c:y val="1.3141008137185299E-2"/>
            </c:manualLayout>
          </c:layout>
        </c:title>
        <c:numFmt formatCode="#,##0" sourceLinked="0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6382336"/>
        <c:crosses val="autoZero"/>
        <c:crossBetween val="between"/>
        <c:majorUnit val="50000"/>
        <c:minorUnit val="200"/>
      </c:valAx>
      <c:valAx>
        <c:axId val="26391680"/>
        <c:scaling>
          <c:orientation val="minMax"/>
          <c:max val="18000"/>
          <c:min val="0"/>
        </c:scaling>
        <c:axPos val="r"/>
        <c:title>
          <c:tx>
            <c:rich>
              <a:bodyPr rot="0" vert="horz"/>
              <a:lstStyle/>
              <a:p>
                <a:pPr algn="r">
                  <a:defRPr sz="1200"/>
                </a:pPr>
                <a:r>
                  <a:rPr lang="en-US" sz="1200"/>
                  <a:t>Trading Turnover </a:t>
                </a:r>
              </a:p>
              <a:p>
                <a:pPr algn="r">
                  <a:defRPr sz="1200"/>
                </a:pPr>
                <a:r>
                  <a:rPr lang="en-US" sz="1200"/>
                  <a:t>(US$ millions)</a:t>
                </a:r>
              </a:p>
            </c:rich>
          </c:tx>
          <c:layout>
            <c:manualLayout>
              <c:xMode val="edge"/>
              <c:yMode val="edge"/>
              <c:x val="0.82420447779447059"/>
              <c:y val="2.3071501510072819E-2"/>
            </c:manualLayout>
          </c:layout>
        </c:title>
        <c:numFmt formatCode="&quot;$&quot;#,##0" sourceLinked="0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6437888"/>
        <c:crosses val="max"/>
        <c:crossBetween val="between"/>
        <c:majorUnit val="1000"/>
      </c:valAx>
      <c:catAx>
        <c:axId val="26437888"/>
        <c:scaling>
          <c:orientation val="minMax"/>
        </c:scaling>
        <c:delete val="1"/>
        <c:axPos val="b"/>
        <c:tickLblPos val="none"/>
        <c:crossAx val="2639168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1711632314825027"/>
          <c:y val="0.30415741568919324"/>
          <c:w val="0.35055758575132878"/>
          <c:h val="0.20163450111907885"/>
        </c:manualLayout>
      </c:layout>
    </c:legend>
    <c:plotVisOnly val="1"/>
    <c:dispBlanksAs val="gap"/>
  </c:chart>
  <c:spPr>
    <a:ln>
      <a:noFill/>
    </a:ln>
  </c:spPr>
  <c:txPr>
    <a:bodyPr/>
    <a:lstStyle/>
    <a:p>
      <a:pPr>
        <a:defRPr sz="1600">
          <a:latin typeface="Calibri" pitchFamily="34" charset="0"/>
        </a:defRPr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0.39073</cdr:x>
      <cdr:y>0.80153</cdr:y>
    </cdr:from>
    <cdr:to>
      <cdr:x>0.60311</cdr:x>
      <cdr:y>0.87837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3607895" y="5049881"/>
          <a:ext cx="1961042" cy="484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i="0">
              <a:solidFill>
                <a:sysClr val="windowText" lastClr="000000"/>
              </a:solidFill>
              <a:latin typeface="Calibri" pitchFamily="34" charset="0"/>
            </a:rPr>
            <a:t>111,671</a:t>
          </a:r>
        </a:p>
        <a:p xmlns:a="http://schemas.openxmlformats.org/drawingml/2006/main">
          <a:pPr algn="ctr"/>
          <a:r>
            <a:rPr lang="en-US" sz="1400" b="1" i="0">
              <a:solidFill>
                <a:sysClr val="windowText" lastClr="000000"/>
              </a:solidFill>
              <a:latin typeface="Calibri" pitchFamily="34" charset="0"/>
            </a:rPr>
            <a:t>Contracts</a:t>
          </a:r>
        </a:p>
      </cdr:txBody>
    </cdr:sp>
  </cdr:relSizeAnchor>
  <cdr:relSizeAnchor xmlns:cdr="http://schemas.openxmlformats.org/drawingml/2006/chartDrawing">
    <cdr:from>
      <cdr:x>0.05748</cdr:x>
      <cdr:y>0.78173</cdr:y>
    </cdr:from>
    <cdr:to>
      <cdr:x>0.26986</cdr:x>
      <cdr:y>0.85857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08357" y="6069270"/>
          <a:ext cx="2617080" cy="596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i="0" dirty="0">
              <a:latin typeface="Calibri" pitchFamily="34" charset="0"/>
            </a:rPr>
            <a:t>1,681</a:t>
          </a:r>
        </a:p>
        <a:p xmlns:a="http://schemas.openxmlformats.org/drawingml/2006/main">
          <a:pPr algn="ctr"/>
          <a:r>
            <a:rPr lang="en-US" sz="1400" b="1" i="0" dirty="0">
              <a:latin typeface="Calibri" pitchFamily="34" charset="0"/>
            </a:rPr>
            <a:t>Contracts</a:t>
          </a:r>
        </a:p>
      </cdr:txBody>
    </cdr:sp>
  </cdr:relSizeAnchor>
  <cdr:relSizeAnchor xmlns:cdr="http://schemas.openxmlformats.org/drawingml/2006/chartDrawing">
    <cdr:from>
      <cdr:x>0.22208</cdr:x>
      <cdr:y>0.77363</cdr:y>
    </cdr:from>
    <cdr:to>
      <cdr:x>0.43446</cdr:x>
      <cdr:y>0.85047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736557" y="6006346"/>
          <a:ext cx="2617080" cy="596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i="0" dirty="0">
              <a:latin typeface="Calibri" pitchFamily="34" charset="0"/>
            </a:rPr>
            <a:t>11,215</a:t>
          </a:r>
        </a:p>
        <a:p xmlns:a="http://schemas.openxmlformats.org/drawingml/2006/main">
          <a:pPr algn="ctr"/>
          <a:r>
            <a:rPr lang="en-US" sz="1400" b="1" i="0" dirty="0">
              <a:latin typeface="Calibri" pitchFamily="34" charset="0"/>
            </a:rPr>
            <a:t>Contracts</a:t>
          </a:r>
        </a:p>
      </cdr:txBody>
    </cdr:sp>
  </cdr:relSizeAnchor>
  <cdr:relSizeAnchor xmlns:cdr="http://schemas.openxmlformats.org/drawingml/2006/chartDrawing">
    <cdr:from>
      <cdr:x>0.5812</cdr:x>
      <cdr:y>0.59453</cdr:y>
    </cdr:from>
    <cdr:to>
      <cdr:x>0.76069</cdr:x>
      <cdr:y>0.67138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161956" y="5289731"/>
          <a:ext cx="2211789" cy="6836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i="0" dirty="0">
              <a:solidFill>
                <a:sysClr val="window" lastClr="FFFFFF"/>
              </a:solidFill>
              <a:latin typeface="Calibri" pitchFamily="34" charset="0"/>
            </a:rPr>
            <a:t>281,825</a:t>
          </a:r>
        </a:p>
        <a:p xmlns:a="http://schemas.openxmlformats.org/drawingml/2006/main">
          <a:pPr algn="ctr"/>
          <a:r>
            <a:rPr lang="en-US" sz="1400" b="1" i="0" dirty="0">
              <a:solidFill>
                <a:sysClr val="window" lastClr="FFFFFF"/>
              </a:solidFill>
              <a:latin typeface="Calibri" pitchFamily="34" charset="0"/>
            </a:rPr>
            <a:t>Contracts</a:t>
          </a:r>
        </a:p>
      </cdr:txBody>
    </cdr:sp>
  </cdr:relSizeAnchor>
  <cdr:relSizeAnchor xmlns:cdr="http://schemas.openxmlformats.org/drawingml/2006/chartDrawing">
    <cdr:from>
      <cdr:x>0.73668</cdr:x>
      <cdr:y>0.35429</cdr:y>
    </cdr:from>
    <cdr:to>
      <cdr:x>0.94906</cdr:x>
      <cdr:y>0.43113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9077808" y="3152231"/>
          <a:ext cx="2617080" cy="683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i="0" dirty="0" smtClean="0">
              <a:solidFill>
                <a:schemeClr val="tx1"/>
              </a:solidFill>
              <a:latin typeface="Calibri" pitchFamily="34" charset="0"/>
            </a:rPr>
            <a:t>631,509</a:t>
          </a:r>
          <a:endParaRPr lang="en-US" sz="1400" b="1" i="0" dirty="0">
            <a:solidFill>
              <a:schemeClr val="tx1"/>
            </a:solidFill>
            <a:latin typeface="Calibri" pitchFamily="34" charset="0"/>
          </a:endParaRPr>
        </a:p>
        <a:p xmlns:a="http://schemas.openxmlformats.org/drawingml/2006/main">
          <a:pPr algn="ctr"/>
          <a:r>
            <a:rPr lang="en-US" sz="1400" b="1" i="0" dirty="0">
              <a:solidFill>
                <a:schemeClr val="tx1"/>
              </a:solidFill>
              <a:latin typeface="Calibri" pitchFamily="34" charset="0"/>
            </a:rPr>
            <a:t>Contracts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5660" cy="511644"/>
          </a:xfrm>
          <a:prstGeom prst="rect">
            <a:avLst/>
          </a:prstGeom>
        </p:spPr>
        <p:txBody>
          <a:bodyPr vert="horz" lIns="97860" tIns="48930" rIns="97860" bIns="48930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019" y="0"/>
            <a:ext cx="3075660" cy="511644"/>
          </a:xfrm>
          <a:prstGeom prst="rect">
            <a:avLst/>
          </a:prstGeom>
        </p:spPr>
        <p:txBody>
          <a:bodyPr vert="horz" lIns="97860" tIns="48930" rIns="97860" bIns="48930" rtlCol="0"/>
          <a:lstStyle>
            <a:lvl1pPr algn="r">
              <a:defRPr sz="1300"/>
            </a:lvl1pPr>
          </a:lstStyle>
          <a:p>
            <a:fld id="{98FBC20B-46F0-41CF-89EA-1377EAADB8E6}" type="datetimeFigureOut">
              <a:rPr lang="en-US" smtClean="0"/>
              <a:pPr/>
              <a:t>11/25/2012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213"/>
            <a:ext cx="3075660" cy="511643"/>
          </a:xfrm>
          <a:prstGeom prst="rect">
            <a:avLst/>
          </a:prstGeom>
        </p:spPr>
        <p:txBody>
          <a:bodyPr vert="horz" lIns="97860" tIns="48930" rIns="97860" bIns="48930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019" y="9721213"/>
            <a:ext cx="3075660" cy="511643"/>
          </a:xfrm>
          <a:prstGeom prst="rect">
            <a:avLst/>
          </a:prstGeom>
        </p:spPr>
        <p:txBody>
          <a:bodyPr vert="horz" lIns="97860" tIns="48930" rIns="97860" bIns="48930" rtlCol="0" anchor="b"/>
          <a:lstStyle>
            <a:lvl1pPr algn="r">
              <a:defRPr sz="1300"/>
            </a:lvl1pPr>
          </a:lstStyle>
          <a:p>
            <a:fld id="{8AB402A2-CF7B-4427-9CBC-1A5053B19D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6" y="0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r">
              <a:defRPr sz="1300"/>
            </a:lvl1pPr>
          </a:lstStyle>
          <a:p>
            <a:pPr>
              <a:defRPr/>
            </a:pPr>
            <a:fld id="{F1A90765-E812-4843-B8A1-E6287802906B}" type="datetimeFigureOut">
              <a:rPr lang="en-US"/>
              <a:pPr>
                <a:defRPr/>
              </a:pPr>
              <a:t>11/25/2012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1750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4" tIns="49522" rIns="99044" bIns="49522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9044" tIns="49522" rIns="99044" bIns="49522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6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r">
              <a:defRPr sz="1300"/>
            </a:lvl1pPr>
          </a:lstStyle>
          <a:p>
            <a:pPr>
              <a:defRPr/>
            </a:pPr>
            <a:fld id="{362C813B-3209-4D26-9291-644D8ECE36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2C813B-3209-4D26-9291-644D8ECE365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0" y="2959102"/>
            <a:ext cx="10795000" cy="20415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397501"/>
            <a:ext cx="8890000" cy="243363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381000"/>
            <a:ext cx="11430000" cy="15875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222500"/>
            <a:ext cx="11430000" cy="6286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7500" y="381000"/>
            <a:ext cx="2857500" cy="81280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381000"/>
            <a:ext cx="8420100" cy="812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0" y="2959102"/>
            <a:ext cx="10795000" cy="2041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397501"/>
            <a:ext cx="8890000" cy="243363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00" y="6121401"/>
            <a:ext cx="10795000" cy="18907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300" y="4037015"/>
            <a:ext cx="10795000" cy="20843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2222500"/>
            <a:ext cx="5638800" cy="6286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6200" y="2222500"/>
            <a:ext cx="5638800" cy="6286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001" y="2132013"/>
            <a:ext cx="5611813" cy="889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5001" y="3021017"/>
            <a:ext cx="5611813" cy="54879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1600" y="2132013"/>
            <a:ext cx="5613400" cy="889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1600" y="3021017"/>
            <a:ext cx="5613400" cy="54879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379416"/>
            <a:ext cx="4178300" cy="16144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5700" y="379415"/>
            <a:ext cx="7099300" cy="81295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00" y="1993901"/>
            <a:ext cx="4178300" cy="6515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381000"/>
            <a:ext cx="11430000" cy="15875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2222500"/>
            <a:ext cx="11430000" cy="62865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9200" y="6667501"/>
            <a:ext cx="7620000" cy="787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89200" y="850900"/>
            <a:ext cx="7620000" cy="5715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9200" y="7454901"/>
            <a:ext cx="7620000" cy="111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7500" y="381000"/>
            <a:ext cx="2857500" cy="812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381000"/>
            <a:ext cx="8420100" cy="812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00" y="6121401"/>
            <a:ext cx="10795000" cy="1890713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300" y="4037015"/>
            <a:ext cx="10795000" cy="20843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381000"/>
            <a:ext cx="11430000" cy="15875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2222500"/>
            <a:ext cx="5638800" cy="6286500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6200" y="2222500"/>
            <a:ext cx="5638800" cy="6286500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381000"/>
            <a:ext cx="11430000" cy="15875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001" y="2132013"/>
            <a:ext cx="5611813" cy="8890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5001" y="3021017"/>
            <a:ext cx="5611813" cy="5487987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1600" y="2132013"/>
            <a:ext cx="5613400" cy="8890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1600" y="3021017"/>
            <a:ext cx="5613400" cy="5487987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381000"/>
            <a:ext cx="11430000" cy="15875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379416"/>
            <a:ext cx="4178300" cy="16144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5700" y="379415"/>
            <a:ext cx="7099300" cy="8129586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00" y="1993901"/>
            <a:ext cx="4178300" cy="65151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9200" y="6667501"/>
            <a:ext cx="7620000" cy="7874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89200" y="850900"/>
            <a:ext cx="7620000" cy="5715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Gill Sans" pitchFamily="-2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9200" y="7454901"/>
            <a:ext cx="7620000" cy="11176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725400" cy="952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Gill Sans" pitchFamily="-2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Gill Sans" pitchFamily="-28" charset="0"/>
          <a:ea typeface="ヒラギノ角ゴ ProN W3" pitchFamily="-28" charset="-128"/>
          <a:cs typeface="ヒラギノ角ゴ ProN W3" pitchFamily="-28" charset="-128"/>
          <a:sym typeface="Gill Sans" pitchFamily="-2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Gill Sans" pitchFamily="-28" charset="0"/>
          <a:ea typeface="ヒラギノ角ゴ ProN W3" pitchFamily="-28" charset="-128"/>
          <a:cs typeface="ヒラギノ角ゴ ProN W3" pitchFamily="-28" charset="-128"/>
          <a:sym typeface="Gill Sans" pitchFamily="-2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Gill Sans" pitchFamily="-28" charset="0"/>
          <a:ea typeface="ヒラギノ角ゴ ProN W3" pitchFamily="-28" charset="-128"/>
          <a:cs typeface="ヒラギノ角ゴ ProN W3" pitchFamily="-28" charset="-128"/>
          <a:sym typeface="Gill Sans" pitchFamily="-2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Gill Sans" pitchFamily="-28" charset="0"/>
          <a:ea typeface="ヒラギノ角ゴ ProN W3" pitchFamily="-28" charset="-128"/>
          <a:cs typeface="ヒラギノ角ゴ ProN W3" pitchFamily="-28" charset="-128"/>
          <a:sym typeface="Gill Sans" pitchFamily="-2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Gill Sans" pitchFamily="-28" charset="0"/>
          <a:ea typeface="ヒラギノ角ゴ ProN W3" pitchFamily="-28" charset="-128"/>
          <a:cs typeface="ヒラギノ角ゴ ProN W3" pitchFamily="-28" charset="-128"/>
          <a:sym typeface="Gill Sans" pitchFamily="-2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Gill Sans" pitchFamily="-28" charset="0"/>
          <a:ea typeface="ヒラギノ角ゴ ProN W3" pitchFamily="-28" charset="-128"/>
          <a:cs typeface="ヒラギノ角ゴ ProN W3" pitchFamily="-28" charset="-128"/>
          <a:sym typeface="Gill Sans" pitchFamily="-2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Gill Sans" pitchFamily="-28" charset="0"/>
          <a:ea typeface="ヒラギノ角ゴ ProN W3" pitchFamily="-28" charset="-128"/>
          <a:cs typeface="ヒラギノ角ゴ ProN W3" pitchFamily="-28" charset="-128"/>
          <a:sym typeface="Gill Sans" pitchFamily="-2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Gill Sans" pitchFamily="-28" charset="0"/>
          <a:ea typeface="ヒラギノ角ゴ ProN W3" pitchFamily="-28" charset="-128"/>
          <a:cs typeface="ヒラギノ角ゴ ProN W3" pitchFamily="-28" charset="-128"/>
          <a:sym typeface="Gill Sans" pitchFamily="-28" charset="0"/>
        </a:defRPr>
      </a:lvl9pPr>
    </p:titleStyle>
    <p:bodyStyle>
      <a:lvl1pPr marL="698500" indent="-4445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28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pitchFamily="-28" charset="0"/>
        </a:defRPr>
      </a:lvl1pPr>
      <a:lvl2pPr marL="1041400" indent="-4445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28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pitchFamily="-28" charset="0"/>
        </a:defRPr>
      </a:lvl2pPr>
      <a:lvl3pPr marL="1384300" indent="-4445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28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pitchFamily="-28" charset="0"/>
        </a:defRPr>
      </a:lvl3pPr>
      <a:lvl4pPr marL="1739900" indent="-4445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28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pitchFamily="-28" charset="0"/>
        </a:defRPr>
      </a:lvl4pPr>
      <a:lvl5pPr marL="2082800" indent="-4445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28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pitchFamily="-28" charset="0"/>
        </a:defRPr>
      </a:lvl5pPr>
      <a:lvl6pPr marL="2540000" indent="-444500" algn="l" rtl="0" fontAlgn="base">
        <a:spcBef>
          <a:spcPts val="2300"/>
        </a:spcBef>
        <a:spcAft>
          <a:spcPct val="0"/>
        </a:spcAft>
        <a:buSzPct val="171000"/>
        <a:buFont typeface="Gill Sans" pitchFamily="-28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pitchFamily="-28" charset="0"/>
        </a:defRPr>
      </a:lvl6pPr>
      <a:lvl7pPr marL="2997200" indent="-444500" algn="l" rtl="0" fontAlgn="base">
        <a:spcBef>
          <a:spcPts val="2300"/>
        </a:spcBef>
        <a:spcAft>
          <a:spcPct val="0"/>
        </a:spcAft>
        <a:buSzPct val="171000"/>
        <a:buFont typeface="Gill Sans" pitchFamily="-28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pitchFamily="-28" charset="0"/>
        </a:defRPr>
      </a:lvl7pPr>
      <a:lvl8pPr marL="3454400" indent="-444500" algn="l" rtl="0" fontAlgn="base">
        <a:spcBef>
          <a:spcPts val="2300"/>
        </a:spcBef>
        <a:spcAft>
          <a:spcPct val="0"/>
        </a:spcAft>
        <a:buSzPct val="171000"/>
        <a:buFont typeface="Gill Sans" pitchFamily="-28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pitchFamily="-28" charset="0"/>
        </a:defRPr>
      </a:lvl8pPr>
      <a:lvl9pPr marL="3911600" indent="-444500" algn="l" rtl="0" fontAlgn="base">
        <a:spcBef>
          <a:spcPts val="2300"/>
        </a:spcBef>
        <a:spcAft>
          <a:spcPct val="0"/>
        </a:spcAft>
        <a:buSzPct val="171000"/>
        <a:buFont typeface="Gill Sans" pitchFamily="-28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pitchFamily="-28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5000" y="381000"/>
            <a:ext cx="11430000" cy="158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000" y="2222500"/>
            <a:ext cx="11430000" cy="6286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004" y="8828088"/>
            <a:ext cx="2963863" cy="50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C129A-1BBF-4AE5-AF94-9C9F98E91503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38642" y="8828088"/>
            <a:ext cx="4022725" cy="50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01138" y="8828088"/>
            <a:ext cx="2963862" cy="50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BC7C6-F85A-4E4D-8230-7A48505053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203200" y="275772"/>
          <a:ext cx="12322629" cy="8897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90285" y="9059744"/>
            <a:ext cx="11800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* Note: Trading </a:t>
            </a: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Turnover and Volume figures are for single side. The trading turnover is rounded to the nearest integer or second decimal place. </a:t>
            </a:r>
          </a:p>
        </p:txBody>
      </p:sp>
      <p:sp>
        <p:nvSpPr>
          <p:cNvPr id="12" name="Right Arrow 11"/>
          <p:cNvSpPr/>
          <p:nvPr/>
        </p:nvSpPr>
        <p:spPr bwMode="auto">
          <a:xfrm rot="19319317">
            <a:off x="6322775" y="3914613"/>
            <a:ext cx="1896754" cy="947025"/>
          </a:xfrm>
          <a:prstGeom prst="rightArrow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  <a:sym typeface="Gill Sans" pitchFamily="-28" charset="0"/>
              </a:rPr>
              <a:t>158.14%</a:t>
            </a:r>
            <a:r>
              <a:rPr kumimoji="0" lang="en-US" sz="13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  <a:sym typeface="Gill Sans" pitchFamily="-28" charset="0"/>
              </a:rPr>
              <a:t> increase in Trading Turnover</a:t>
            </a:r>
            <a:endParaRPr kumimoji="0" lang="en-US" sz="13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Calibri" pitchFamily="34" charset="0"/>
              <a:sym typeface="Gill Sans" pitchFamily="-28" charset="0"/>
            </a:endParaRPr>
          </a:p>
        </p:txBody>
      </p:sp>
      <p:sp>
        <p:nvSpPr>
          <p:cNvPr id="13" name="Right Arrow 12"/>
          <p:cNvSpPr/>
          <p:nvPr/>
        </p:nvSpPr>
        <p:spPr bwMode="auto">
          <a:xfrm rot="19319317">
            <a:off x="6581852" y="6437195"/>
            <a:ext cx="1896754" cy="947025"/>
          </a:xfrm>
          <a:prstGeom prst="rightArrow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  <a:sym typeface="Gill Sans" pitchFamily="-28" charset="0"/>
              </a:rPr>
              <a:t>152.37% increase in Trading Volume</a:t>
            </a:r>
            <a:endParaRPr kumimoji="0" lang="en-US" sz="13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Calibri" pitchFamily="34" charset="0"/>
              <a:sym typeface="Gill Sans" pitchFamily="-28" charset="0"/>
            </a:endParaRPr>
          </a:p>
        </p:txBody>
      </p:sp>
      <p:sp>
        <p:nvSpPr>
          <p:cNvPr id="14" name="Right Arrow 13"/>
          <p:cNvSpPr/>
          <p:nvPr/>
        </p:nvSpPr>
        <p:spPr bwMode="auto">
          <a:xfrm rot="19319317">
            <a:off x="8477418" y="4326819"/>
            <a:ext cx="1896754" cy="947025"/>
          </a:xfrm>
          <a:prstGeom prst="rightArrow">
            <a:avLst/>
          </a:prstGeom>
          <a:solidFill>
            <a:srgbClr val="00CC00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  <a:sym typeface="Gill Sans" pitchFamily="-28" charset="0"/>
              </a:rPr>
              <a:t>2.24 times </a:t>
            </a: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  <a:sym typeface="Gill Sans" pitchFamily="-28" charset="0"/>
              </a:rPr>
              <a:t>increase in Trading Volume</a:t>
            </a:r>
            <a:endParaRPr kumimoji="0" lang="en-US" sz="13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Calibri" pitchFamily="34" charset="0"/>
              <a:sym typeface="Gill Sans" pitchFamily="-2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56058" y="1630683"/>
            <a:ext cx="2087880" cy="1384995"/>
          </a:xfrm>
          <a:prstGeom prst="rect">
            <a:avLst/>
          </a:prstGeom>
          <a:solidFill>
            <a:srgbClr val="FF0000">
              <a:alpha val="14000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The total Trading Volume on the BFX Futures in Q4 2012 has already crossed the trading volume during the entire Q3 2012 period. </a:t>
            </a:r>
            <a:endParaRPr lang="en-US" sz="1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07011" y="5684527"/>
            <a:ext cx="4602480" cy="1077218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Highest Daily Trading Volume: </a:t>
            </a:r>
            <a:r>
              <a:rPr lang="en-US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31,620 contracts </a:t>
            </a:r>
          </a:p>
          <a:p>
            <a:pPr algn="l"/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Record date: 16</a:t>
            </a:r>
            <a:r>
              <a:rPr lang="en-US" sz="1200" baseline="30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November 2012</a:t>
            </a:r>
          </a:p>
          <a:p>
            <a:pPr algn="l"/>
            <a:endParaRPr lang="en-US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Highest Daily Trading Turnover</a:t>
            </a:r>
            <a:r>
              <a:rPr lang="en-US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US$ 1,633.21 million </a:t>
            </a:r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</a:t>
            </a:r>
          </a:p>
          <a:p>
            <a:pPr algn="l"/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Record date: 31</a:t>
            </a:r>
            <a:r>
              <a:rPr lang="en-US" sz="1200" baseline="30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</a:t>
            </a: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August 2012</a:t>
            </a:r>
            <a:endParaRPr lang="en-US" sz="16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Box 5"/>
          <p:cNvSpPr txBox="1"/>
          <p:nvPr/>
        </p:nvSpPr>
        <p:spPr>
          <a:xfrm>
            <a:off x="1918642" y="1705662"/>
            <a:ext cx="4670845" cy="711458"/>
          </a:xfrm>
          <a:prstGeom prst="rect">
            <a:avLst/>
          </a:prstGeom>
          <a:noFill/>
          <a:ln w="38100">
            <a:solidFill>
              <a:sysClr val="windowText" lastClr="000000"/>
            </a:solidFill>
          </a:ln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1997075" algn="l"/>
              </a:tabLst>
            </a:pPr>
            <a:r>
              <a:rPr lang="en-US" sz="2000" b="1" dirty="0" smtClean="0">
                <a:solidFill>
                  <a:sysClr val="windowText" lastClr="000000"/>
                </a:solidFill>
                <a:latin typeface="Calibri" pitchFamily="34" charset="0"/>
                <a:cs typeface="Calibri" pitchFamily="34" charset="0"/>
              </a:rPr>
              <a:t>Trading Turnover*	: US$ </a:t>
            </a:r>
            <a:r>
              <a:rPr lang="en-US" sz="2000" b="1" dirty="0" smtClean="0">
                <a:solidFill>
                  <a:sysClr val="windowText" lastClr="000000"/>
                </a:solidFill>
                <a:latin typeface="Calibri" pitchFamily="34" charset="0"/>
                <a:cs typeface="Calibri" pitchFamily="34" charset="0"/>
              </a:rPr>
              <a:t>27.30 </a:t>
            </a:r>
            <a:r>
              <a:rPr lang="en-US" sz="2000" b="1" dirty="0" smtClean="0">
                <a:solidFill>
                  <a:sysClr val="windowText" lastClr="000000"/>
                </a:solidFill>
                <a:latin typeface="Calibri" pitchFamily="34" charset="0"/>
                <a:cs typeface="Calibri" pitchFamily="34" charset="0"/>
              </a:rPr>
              <a:t>billion</a:t>
            </a:r>
          </a:p>
          <a:p>
            <a:pPr algn="l">
              <a:tabLst>
                <a:tab pos="1997075" algn="l"/>
              </a:tabLst>
            </a:pPr>
            <a:r>
              <a:rPr lang="en-US" sz="2000" b="1" dirty="0" smtClean="0">
                <a:solidFill>
                  <a:sysClr val="windowText" lastClr="000000"/>
                </a:solidFill>
                <a:latin typeface="Calibri" pitchFamily="34" charset="0"/>
                <a:cs typeface="Calibri" pitchFamily="34" charset="0"/>
              </a:rPr>
              <a:t>Trading Volume*	: </a:t>
            </a:r>
            <a:r>
              <a:rPr lang="en-US" sz="2000" b="1" dirty="0" smtClean="0">
                <a:solidFill>
                  <a:sysClr val="windowText" lastClr="000000"/>
                </a:solidFill>
                <a:latin typeface="Calibri" pitchFamily="34" charset="0"/>
                <a:cs typeface="Calibri" pitchFamily="34" charset="0"/>
              </a:rPr>
              <a:t>1,037,901 </a:t>
            </a:r>
            <a:r>
              <a:rPr lang="en-US" sz="2000" b="1" dirty="0" smtClean="0">
                <a:solidFill>
                  <a:sysClr val="windowText" lastClr="000000"/>
                </a:solidFill>
                <a:latin typeface="Calibri" pitchFamily="34" charset="0"/>
                <a:cs typeface="Calibri" pitchFamily="34" charset="0"/>
              </a:rPr>
              <a:t>contracts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Bulle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28" charset="0"/>
            <a:ea typeface="ヒラギノ角ゴ ProN W3" pitchFamily="-28" charset="-128"/>
            <a:cs typeface="ヒラギノ角ゴ ProN W3" pitchFamily="-28" charset="-128"/>
            <a:sym typeface="Gill Sans" pitchFamily="-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28" charset="0"/>
            <a:ea typeface="ヒラギノ角ゴ ProN W3" pitchFamily="-28" charset="-128"/>
            <a:cs typeface="ヒラギノ角ゴ ProN W3" pitchFamily="-28" charset="-128"/>
            <a:sym typeface="Gill Sans" pitchFamily="-28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7508</TotalTime>
  <Pages>0</Pages>
  <Words>151</Words>
  <Characters>0</Characters>
  <Application>Microsoft Office PowerPoint</Application>
  <PresentationFormat>Custom</PresentationFormat>
  <Lines>0</Lines>
  <Paragraphs>36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  <vt:variant>
        <vt:lpstr>Custom Shows</vt:lpstr>
      </vt:variant>
      <vt:variant>
        <vt:i4>1</vt:i4>
      </vt:variant>
    </vt:vector>
  </HeadingPairs>
  <TitlesOfParts>
    <vt:vector size="4" baseType="lpstr">
      <vt:lpstr>Title &amp; Bullets</vt:lpstr>
      <vt:lpstr>Custom Design</vt:lpstr>
      <vt:lpstr>Slide 1</vt:lpstr>
      <vt:lpstr>Custom Show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Shebi Varghese</dc:creator>
  <cp:lastModifiedBy>venkat.giridhar1</cp:lastModifiedBy>
  <cp:revision>1657</cp:revision>
  <dcterms:created xsi:type="dcterms:W3CDTF">2010-11-04T12:17:03Z</dcterms:created>
  <dcterms:modified xsi:type="dcterms:W3CDTF">2012-11-25T13:55:14Z</dcterms:modified>
</cp:coreProperties>
</file>